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4" r:id="rId3"/>
    <p:sldId id="279" r:id="rId4"/>
    <p:sldId id="281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75" r:id="rId14"/>
    <p:sldId id="264" r:id="rId15"/>
    <p:sldId id="283" r:id="rId16"/>
    <p:sldId id="276" r:id="rId17"/>
    <p:sldId id="265" r:id="rId18"/>
    <p:sldId id="266" r:id="rId19"/>
    <p:sldId id="277" r:id="rId20"/>
    <p:sldId id="269" r:id="rId21"/>
    <p:sldId id="270" r:id="rId22"/>
    <p:sldId id="271" r:id="rId23"/>
    <p:sldId id="285" r:id="rId24"/>
    <p:sldId id="272" r:id="rId25"/>
    <p:sldId id="286" r:id="rId26"/>
    <p:sldId id="273" r:id="rId27"/>
    <p:sldId id="287" r:id="rId28"/>
    <p:sldId id="288" r:id="rId29"/>
    <p:sldId id="278" r:id="rId30"/>
    <p:sldId id="28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57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9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BA1D-883A-4305-95B7-FFBA9A240931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4515"/>
            <a:ext cx="12192000" cy="427808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Подготовка отчета об объеме закупок у субъектов малого предпринимательства и социально ориентированных некоммерческих организаций</a:t>
            </a:r>
            <a:endParaRPr lang="ru-RU" sz="4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844" y="87543"/>
            <a:ext cx="1094311" cy="119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57890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</a:t>
            </a:r>
            <a:r>
              <a:rPr lang="ru-RU" sz="2000" b="1" dirty="0" smtClean="0"/>
              <a:t>7 марта 2020 г</a:t>
            </a:r>
            <a:r>
              <a:rPr lang="ru-RU" sz="2000" b="1" dirty="0"/>
              <a:t>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101249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" y="0"/>
            <a:ext cx="12176084" cy="68580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718378">
            <a:off x="2041744" y="4521896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55"/>
            <a:ext cx="12192000" cy="68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1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55"/>
            <a:ext cx="12192000" cy="6837889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674491">
            <a:off x="107529" y="3021008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2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7779178" y="225378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5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0743"/>
          </a:xfrm>
        </p:spPr>
      </p:pic>
    </p:spTree>
    <p:extLst>
      <p:ext uri="{BB962C8B-B14F-4D97-AF65-F5344CB8AC3E}">
        <p14:creationId xmlns:p14="http://schemas.microsoft.com/office/powerpoint/2010/main" val="24140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8944630">
            <a:off x="108328" y="1217260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6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689585">
            <a:off x="104878" y="3346685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6736" y="0"/>
            <a:ext cx="10875264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u="sng" dirty="0" smtClean="0">
                <a:solidFill>
                  <a:schemeClr val="accent5"/>
                </a:solidFill>
              </a:rPr>
              <a:t>Статья 30 Федерального закона от 05.04.2013 № 44-ФЗ</a:t>
            </a:r>
          </a:p>
          <a:p>
            <a:r>
              <a:rPr lang="ru-RU" sz="3400" b="1" dirty="0" smtClean="0">
                <a:solidFill>
                  <a:schemeClr val="accent5"/>
                </a:solidFill>
              </a:rPr>
              <a:t>«Участие </a:t>
            </a:r>
            <a:r>
              <a:rPr lang="ru-RU" sz="3400" b="1" dirty="0">
                <a:solidFill>
                  <a:schemeClr val="accent5"/>
                </a:solidFill>
              </a:rPr>
              <a:t>субъектов малого предпринимательства, социально ориентированных некоммерческих организаций в </a:t>
            </a:r>
            <a:r>
              <a:rPr lang="ru-RU" sz="3400" b="1" dirty="0" smtClean="0">
                <a:solidFill>
                  <a:schemeClr val="accent5"/>
                </a:solidFill>
              </a:rPr>
              <a:t>закупках»</a:t>
            </a:r>
            <a:endParaRPr lang="ru-RU" sz="3400" b="1" dirty="0">
              <a:solidFill>
                <a:schemeClr val="accent5"/>
              </a:solidFill>
            </a:endParaRPr>
          </a:p>
          <a:p>
            <a:endParaRPr lang="en-US" sz="3400" b="1" u="sng" dirty="0" smtClean="0">
              <a:solidFill>
                <a:schemeClr val="accent5"/>
              </a:solidFill>
            </a:endParaRPr>
          </a:p>
          <a:p>
            <a:endParaRPr lang="ru-RU" sz="3400" b="1" u="sng" dirty="0" smtClean="0">
              <a:solidFill>
                <a:schemeClr val="accent5"/>
              </a:solidFill>
            </a:endParaRPr>
          </a:p>
          <a:p>
            <a:r>
              <a:rPr lang="ru-RU" sz="3400" b="1" u="sng" dirty="0" smtClean="0">
                <a:solidFill>
                  <a:schemeClr val="accent5"/>
                </a:solidFill>
              </a:rPr>
              <a:t>Постановление </a:t>
            </a:r>
            <a:r>
              <a:rPr lang="ru-RU" sz="3400" b="1" u="sng" dirty="0">
                <a:solidFill>
                  <a:schemeClr val="accent5"/>
                </a:solidFill>
              </a:rPr>
              <a:t>Правительства РФ от 17.03.2015 №</a:t>
            </a:r>
            <a:r>
              <a:rPr lang="ru-RU" sz="3400" b="1" u="sng" dirty="0" smtClean="0">
                <a:solidFill>
                  <a:schemeClr val="accent5"/>
                </a:solidFill>
              </a:rPr>
              <a:t> </a:t>
            </a:r>
            <a:r>
              <a:rPr lang="ru-RU" sz="3400" b="1" u="sng" dirty="0">
                <a:solidFill>
                  <a:schemeClr val="accent5"/>
                </a:solidFill>
              </a:rPr>
              <a:t>238</a:t>
            </a:r>
          </a:p>
          <a:p>
            <a:r>
              <a:rPr lang="ru-RU" sz="3400" b="1" dirty="0" smtClean="0">
                <a:solidFill>
                  <a:schemeClr val="accent5"/>
                </a:solidFill>
              </a:rPr>
              <a:t>«О </a:t>
            </a:r>
            <a:r>
              <a:rPr lang="ru-RU" sz="3400" b="1" dirty="0">
                <a:solidFill>
                  <a:schemeClr val="accent5"/>
                </a:solidFill>
              </a:rPr>
              <a:t>порядке подготовки </a:t>
            </a:r>
            <a:r>
              <a:rPr lang="ru-RU" sz="3400" b="1" u="sng" dirty="0">
                <a:solidFill>
                  <a:schemeClr val="accent5"/>
                </a:solidFill>
              </a:rPr>
              <a:t>отчета</a:t>
            </a:r>
            <a:r>
              <a:rPr lang="ru-RU" sz="3400" b="1" dirty="0">
                <a:solidFill>
                  <a:schemeClr val="accent5"/>
                </a:solidFill>
              </a:rPr>
              <a:t> об объеме закупок у субъектов малого предпринимательства и социально ориентированных некоммерческих организаций, его размещения в единой информационной системе </a:t>
            </a:r>
            <a:r>
              <a:rPr lang="ru-RU" sz="3400" b="1" dirty="0" smtClean="0">
                <a:solidFill>
                  <a:schemeClr val="accent5"/>
                </a:solidFill>
              </a:rPr>
              <a:t>…»</a:t>
            </a:r>
            <a:endParaRPr lang="ru-RU" sz="3400" b="1" dirty="0">
              <a:solidFill>
                <a:schemeClr val="accent5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108267" y="4462259"/>
            <a:ext cx="992590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08267" y="1132452"/>
            <a:ext cx="992590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4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6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" y="0"/>
            <a:ext cx="12187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5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8835886">
            <a:off x="103484" y="1378617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634609">
            <a:off x="109170" y="3746038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5"/>
            <a:ext cx="12192000" cy="684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3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" y="0"/>
            <a:ext cx="12187032" cy="6858000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8971491">
            <a:off x="9015176" y="320741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96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2634609">
            <a:off x="4079920" y="3445413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8085308">
            <a:off x="5282420" y="2292337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74328"/>
              </p:ext>
            </p:extLst>
          </p:nvPr>
        </p:nvGraphicFramePr>
        <p:xfrm>
          <a:off x="0" y="1135644"/>
          <a:ext cx="12192000" cy="530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07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212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0080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 3 статьи 7.30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</a:t>
                      </a:r>
                      <a:r>
                        <a:rPr lang="ru-RU" sz="2700" baseline="0" dirty="0"/>
                        <a:t> </a:t>
                      </a:r>
                      <a:r>
                        <a:rPr lang="ru-RU" sz="2700" dirty="0"/>
                        <a:t>11 статьи 7.30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54880">
                <a:tc>
                  <a:txBody>
                    <a:bodyPr/>
                    <a:lstStyle/>
                    <a:p>
                      <a:r>
                        <a:rPr lang="ru-RU" sz="2500" b="1" dirty="0" err="1"/>
                        <a:t>неразмещение</a:t>
                      </a:r>
                      <a:r>
                        <a:rPr lang="ru-RU" sz="2500" dirty="0"/>
                        <a:t> должностным лицом заказчика, должностным лицом уполномоченного органа, должностным лицом уполномоченного учреждения, специализированной организацией в ЕИС </a:t>
                      </a:r>
                      <a:r>
                        <a:rPr lang="ru-RU" sz="2500" b="1" dirty="0"/>
                        <a:t>информации и документов</a:t>
                      </a:r>
                      <a:r>
                        <a:rPr lang="ru-RU" sz="2500" dirty="0"/>
                        <a:t>, размещение которых предусмотрено в соответствии с законодательством РФ о контрактной системе в сфере закупок, влечет наложение административного штрафа:</a:t>
                      </a:r>
                    </a:p>
                    <a:p>
                      <a:r>
                        <a:rPr lang="ru-RU" sz="2500" i="1" dirty="0"/>
                        <a:t>- на должностных лиц в размере </a:t>
                      </a:r>
                      <a:r>
                        <a:rPr lang="ru-RU" sz="2500" b="1" i="1" u="sng" dirty="0"/>
                        <a:t>50 000 р.</a:t>
                      </a:r>
                      <a:r>
                        <a:rPr lang="ru-RU" sz="2500" i="1" dirty="0"/>
                        <a:t>;</a:t>
                      </a:r>
                    </a:p>
                    <a:p>
                      <a:r>
                        <a:rPr lang="ru-RU" sz="2500" i="1" dirty="0"/>
                        <a:t>-</a:t>
                      </a:r>
                      <a:r>
                        <a:rPr lang="ru-RU" sz="2500" i="1" baseline="0" dirty="0"/>
                        <a:t> </a:t>
                      </a:r>
                      <a:r>
                        <a:rPr lang="ru-RU" sz="2500" i="1" dirty="0"/>
                        <a:t>на юридических лиц – </a:t>
                      </a:r>
                      <a:r>
                        <a:rPr lang="ru-RU" sz="2500" b="1" i="1" u="sng" dirty="0"/>
                        <a:t>500 000</a:t>
                      </a:r>
                      <a:r>
                        <a:rPr lang="ru-RU" sz="2500" i="1" u="sng" dirty="0"/>
                        <a:t> </a:t>
                      </a:r>
                      <a:r>
                        <a:rPr lang="ru-RU" sz="2500" b="1" i="1" u="sng" dirty="0"/>
                        <a:t>р.</a:t>
                      </a:r>
                      <a:endParaRPr lang="ru-RU" sz="2500" i="1" u="sng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700" dirty="0"/>
                        <a:t>осуществление закупок товаров, работ, услуг для обеспечения государственных и муниципальных нужд у СМП и СОНКО в размере </a:t>
                      </a:r>
                      <a:r>
                        <a:rPr lang="ru-RU" sz="2700" b="1" dirty="0"/>
                        <a:t>менее чем 15% </a:t>
                      </a:r>
                      <a:r>
                        <a:rPr lang="ru-RU" sz="2700" dirty="0"/>
                        <a:t>совокупного годового объема закупок, рассчитанного с учетом части 1.1 статьи 30 Закона 44-ФЗ, влечет наложение административного штрафа </a:t>
                      </a:r>
                      <a:r>
                        <a:rPr lang="ru-RU" sz="2700" i="1" dirty="0"/>
                        <a:t>на должностных лиц в размере </a:t>
                      </a:r>
                      <a:r>
                        <a:rPr lang="ru-RU" sz="2500" b="1" i="1" u="sng" dirty="0"/>
                        <a:t>50 000 р</a:t>
                      </a:r>
                      <a:r>
                        <a:rPr lang="ru-RU" sz="2500" i="1" u="sng" dirty="0"/>
                        <a:t>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1317" y="51951"/>
            <a:ext cx="12192000" cy="1083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6400" b="1" dirty="0">
                <a:solidFill>
                  <a:schemeClr val="tx1"/>
                </a:solidFill>
                <a:latin typeface="Arial" panose="020B0604020202020204" pitchFamily="34" charset="0"/>
                <a:cs typeface="Utsaah" panose="020B0604020202020204" pitchFamily="34" charset="0"/>
              </a:rPr>
              <a:t>КоАП</a:t>
            </a:r>
            <a:endParaRPr lang="ru-RU" sz="3700" b="1" dirty="0">
              <a:solidFill>
                <a:schemeClr val="tx1"/>
              </a:solidFill>
              <a:latin typeface="Arial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6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36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77030"/>
            <a:ext cx="12192000" cy="5880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 smtClean="0">
                <a:solidFill>
                  <a:schemeClr val="accent5"/>
                </a:solidFill>
              </a:rPr>
              <a:t>4</a:t>
            </a:r>
            <a:r>
              <a:rPr lang="ru-RU" sz="3200" dirty="0">
                <a:solidFill>
                  <a:schemeClr val="accent5"/>
                </a:solidFill>
              </a:rPr>
              <a:t>. </a:t>
            </a:r>
            <a:r>
              <a:rPr lang="ru-RU" sz="3200" dirty="0" smtClean="0">
                <a:solidFill>
                  <a:schemeClr val="accent5"/>
                </a:solidFill>
              </a:rPr>
              <a:t>… По </a:t>
            </a:r>
            <a:r>
              <a:rPr lang="ru-RU" sz="3200" dirty="0">
                <a:solidFill>
                  <a:schemeClr val="accent5"/>
                </a:solidFill>
              </a:rPr>
              <a:t>итогам года заказчик </a:t>
            </a:r>
            <a:r>
              <a:rPr lang="ru-RU" sz="3200" b="1" dirty="0">
                <a:solidFill>
                  <a:schemeClr val="accent5"/>
                </a:solidFill>
              </a:rPr>
              <a:t>обязан</a:t>
            </a:r>
            <a:r>
              <a:rPr lang="ru-RU" sz="3200" dirty="0">
                <a:solidFill>
                  <a:schemeClr val="accent5"/>
                </a:solidFill>
              </a:rPr>
              <a:t> составить </a:t>
            </a:r>
            <a:r>
              <a:rPr lang="ru-RU" sz="3200" b="1" dirty="0">
                <a:solidFill>
                  <a:schemeClr val="accent5"/>
                </a:solidFill>
              </a:rPr>
              <a:t>отчет</a:t>
            </a:r>
            <a:r>
              <a:rPr lang="ru-RU" sz="3200" dirty="0">
                <a:solidFill>
                  <a:schemeClr val="accent5"/>
                </a:solidFill>
              </a:rPr>
              <a:t> об объеме закупок у субъектов малого предпринимательства, социально ориентированных некоммерческих организаций, предусмотренных частью </a:t>
            </a:r>
            <a:r>
              <a:rPr lang="ru-RU" sz="3200" dirty="0" smtClean="0">
                <a:solidFill>
                  <a:schemeClr val="accent5"/>
                </a:solidFill>
              </a:rPr>
              <a:t>2</a:t>
            </a:r>
            <a:r>
              <a:rPr lang="en-US" sz="3200" dirty="0" smtClean="0">
                <a:solidFill>
                  <a:schemeClr val="accent5"/>
                </a:solidFill>
              </a:rPr>
              <a:t> </a:t>
            </a:r>
            <a:r>
              <a:rPr lang="ru-RU" sz="3200" dirty="0" smtClean="0">
                <a:solidFill>
                  <a:schemeClr val="accent5"/>
                </a:solidFill>
              </a:rPr>
              <a:t>ст.</a:t>
            </a:r>
            <a:r>
              <a:rPr lang="en-US" sz="3200" dirty="0" smtClean="0">
                <a:solidFill>
                  <a:schemeClr val="accent5"/>
                </a:solidFill>
              </a:rPr>
              <a:t>30</a:t>
            </a:r>
            <a:r>
              <a:rPr lang="ru-RU" sz="3200" dirty="0" smtClean="0">
                <a:solidFill>
                  <a:schemeClr val="accent5"/>
                </a:solidFill>
              </a:rPr>
              <a:t>, </a:t>
            </a:r>
            <a:r>
              <a:rPr lang="ru-RU" sz="3200" dirty="0">
                <a:solidFill>
                  <a:schemeClr val="accent5"/>
                </a:solidFill>
              </a:rPr>
              <a:t>и до </a:t>
            </a:r>
            <a:r>
              <a:rPr lang="ru-RU" sz="3200" u="sng" dirty="0">
                <a:solidFill>
                  <a:schemeClr val="accent5"/>
                </a:solidFill>
              </a:rPr>
              <a:t>1 апреля года, следующего за отчетным годом</a:t>
            </a:r>
            <a:r>
              <a:rPr lang="ru-RU" sz="3200" dirty="0">
                <a:solidFill>
                  <a:schemeClr val="accent5"/>
                </a:solidFill>
              </a:rPr>
              <a:t>, </a:t>
            </a:r>
            <a:r>
              <a:rPr lang="ru-RU" sz="3200" b="1" dirty="0">
                <a:solidFill>
                  <a:schemeClr val="accent5"/>
                </a:solidFill>
              </a:rPr>
              <a:t>разместить</a:t>
            </a:r>
            <a:r>
              <a:rPr lang="ru-RU" sz="3200" dirty="0">
                <a:solidFill>
                  <a:schemeClr val="accent5"/>
                </a:solidFill>
              </a:rPr>
              <a:t> такой отчет в </a:t>
            </a:r>
            <a:r>
              <a:rPr lang="ru-RU" sz="3200" dirty="0" smtClean="0">
                <a:solidFill>
                  <a:schemeClr val="accent5"/>
                </a:solidFill>
              </a:rPr>
              <a:t>ЕИС. </a:t>
            </a:r>
            <a:r>
              <a:rPr lang="ru-RU" sz="3200" dirty="0">
                <a:solidFill>
                  <a:schemeClr val="accent5"/>
                </a:solidFill>
              </a:rPr>
              <a:t>В такой отчет заказчик включает информацию о заключенных контрактах с субъектами малого предпринимательства, социально ориентированными некоммерческими организациями</a:t>
            </a:r>
            <a:r>
              <a:rPr lang="ru-RU" sz="3200" dirty="0" smtClean="0">
                <a:solidFill>
                  <a:schemeClr val="accent5"/>
                </a:solidFill>
              </a:rPr>
              <a:t>.</a:t>
            </a:r>
          </a:p>
          <a:p>
            <a:pPr algn="just"/>
            <a:endParaRPr lang="ru-RU" sz="3200" dirty="0">
              <a:solidFill>
                <a:schemeClr val="accent5"/>
              </a:solidFill>
            </a:endParaRPr>
          </a:p>
          <a:p>
            <a:pPr algn="just"/>
            <a:r>
              <a:rPr lang="ru-RU" sz="3200" dirty="0">
                <a:solidFill>
                  <a:schemeClr val="accent5"/>
                </a:solidFill>
              </a:rPr>
              <a:t>4.1. Порядок подготовки отчета, указанного в части </a:t>
            </a:r>
            <a:r>
              <a:rPr lang="ru-RU" sz="3200" dirty="0" smtClean="0">
                <a:solidFill>
                  <a:schemeClr val="accent5"/>
                </a:solidFill>
              </a:rPr>
              <a:t>4 ст.30, </a:t>
            </a:r>
            <a:r>
              <a:rPr lang="ru-RU" sz="3200" dirty="0">
                <a:solidFill>
                  <a:schemeClr val="accent5"/>
                </a:solidFill>
              </a:rPr>
              <a:t>его размещения в </a:t>
            </a:r>
            <a:r>
              <a:rPr lang="ru-RU" sz="3200" dirty="0" smtClean="0">
                <a:solidFill>
                  <a:schemeClr val="accent5"/>
                </a:solidFill>
              </a:rPr>
              <a:t>ЕИС, </a:t>
            </a:r>
            <a:r>
              <a:rPr lang="ru-RU" sz="3200" dirty="0">
                <a:solidFill>
                  <a:schemeClr val="accent5"/>
                </a:solidFill>
              </a:rPr>
              <a:t>форма указанного отчета </a:t>
            </a:r>
            <a:r>
              <a:rPr lang="ru-RU" sz="3200" dirty="0" smtClean="0">
                <a:solidFill>
                  <a:schemeClr val="accent5"/>
                </a:solidFill>
              </a:rPr>
              <a:t>определяются </a:t>
            </a:r>
            <a:r>
              <a:rPr lang="ru-RU" sz="3200" u="sng" dirty="0" smtClean="0">
                <a:solidFill>
                  <a:schemeClr val="accent5"/>
                </a:solidFill>
              </a:rPr>
              <a:t>Постановлением Правительства </a:t>
            </a:r>
            <a:r>
              <a:rPr lang="ru-RU" sz="3200" u="sng" dirty="0">
                <a:solidFill>
                  <a:schemeClr val="accent5"/>
                </a:solidFill>
              </a:rPr>
              <a:t>Российской </a:t>
            </a:r>
            <a:r>
              <a:rPr lang="ru-RU" sz="3200" u="sng" dirty="0" smtClean="0">
                <a:solidFill>
                  <a:schemeClr val="accent5"/>
                </a:solidFill>
              </a:rPr>
              <a:t>Федерации № 238</a:t>
            </a:r>
            <a:r>
              <a:rPr lang="ru-RU" sz="3200" dirty="0" smtClean="0">
                <a:solidFill>
                  <a:schemeClr val="accent5"/>
                </a:solidFill>
              </a:rPr>
              <a:t>.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9770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accent5"/>
                </a:solidFill>
              </a:rPr>
              <a:t>Ст. 30 44-ФЗ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756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09672"/>
            <a:ext cx="12192000" cy="143865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</a:t>
            </a:r>
            <a:r>
              <a:rPr lang="ru-RU" sz="72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пасибо за внимание!</a:t>
            </a:r>
            <a:endParaRPr lang="ru-RU" sz="72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7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10640"/>
            <a:ext cx="10672175" cy="46768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 smtClean="0">
                <a:solidFill>
                  <a:schemeClr val="accent5"/>
                </a:solidFill>
              </a:rPr>
              <a:t>4</a:t>
            </a:r>
            <a:r>
              <a:rPr lang="ru-RU" sz="3600" dirty="0">
                <a:solidFill>
                  <a:schemeClr val="accent5"/>
                </a:solidFill>
              </a:rPr>
              <a:t>. Отчет по итогам отчетного года в </a:t>
            </a:r>
            <a:r>
              <a:rPr lang="ru-RU" sz="3600" b="1" dirty="0">
                <a:solidFill>
                  <a:schemeClr val="accent5"/>
                </a:solidFill>
              </a:rPr>
              <a:t>форме электронного </a:t>
            </a:r>
            <a:r>
              <a:rPr lang="ru-RU" sz="3600" b="1" dirty="0" smtClean="0">
                <a:solidFill>
                  <a:schemeClr val="accent5"/>
                </a:solidFill>
              </a:rPr>
              <a:t>документа </a:t>
            </a:r>
            <a:r>
              <a:rPr lang="ru-RU" sz="3600" dirty="0" smtClean="0">
                <a:solidFill>
                  <a:schemeClr val="accent5"/>
                </a:solidFill>
              </a:rPr>
              <a:t>подписывается </a:t>
            </a:r>
            <a:r>
              <a:rPr lang="ru-RU" sz="3600" b="1" dirty="0">
                <a:solidFill>
                  <a:schemeClr val="accent5"/>
                </a:solidFill>
              </a:rPr>
              <a:t>электронной подписью </a:t>
            </a:r>
            <a:r>
              <a:rPr lang="ru-RU" sz="3600" dirty="0">
                <a:solidFill>
                  <a:schemeClr val="accent5"/>
                </a:solidFill>
              </a:rPr>
              <a:t>уполномоченного должностного лица заказчика и размещается в </a:t>
            </a:r>
            <a:r>
              <a:rPr lang="ru-RU" sz="3600" dirty="0" smtClean="0">
                <a:solidFill>
                  <a:schemeClr val="accent5"/>
                </a:solidFill>
              </a:rPr>
              <a:t>ЕИС в срок до </a:t>
            </a:r>
            <a:r>
              <a:rPr lang="ru-RU" sz="3600" u="sng" dirty="0" smtClean="0">
                <a:solidFill>
                  <a:schemeClr val="accent5"/>
                </a:solidFill>
              </a:rPr>
              <a:t>1 апреля </a:t>
            </a:r>
            <a:r>
              <a:rPr lang="ru-RU" sz="3600" dirty="0" smtClean="0">
                <a:solidFill>
                  <a:schemeClr val="accent5"/>
                </a:solidFill>
              </a:rPr>
              <a:t>(включительно)</a:t>
            </a:r>
          </a:p>
          <a:p>
            <a:pPr algn="just"/>
            <a:r>
              <a:rPr lang="ru-RU" sz="3600" dirty="0">
                <a:solidFill>
                  <a:schemeClr val="accent5"/>
                </a:solidFill>
              </a:rPr>
              <a:t>Датой составления отчета является </a:t>
            </a:r>
            <a:r>
              <a:rPr lang="ru-RU" sz="3600" b="1" dirty="0">
                <a:solidFill>
                  <a:schemeClr val="accent5"/>
                </a:solidFill>
              </a:rPr>
              <a:t>дата размещения </a:t>
            </a:r>
            <a:r>
              <a:rPr lang="ru-RU" sz="3600" b="1" dirty="0" smtClean="0">
                <a:solidFill>
                  <a:schemeClr val="accent5"/>
                </a:solidFill>
              </a:rPr>
              <a:t>отчета</a:t>
            </a:r>
            <a:r>
              <a:rPr lang="ru-RU" sz="3600" dirty="0">
                <a:solidFill>
                  <a:schemeClr val="accent5"/>
                </a:solidFill>
              </a:rPr>
              <a:t> </a:t>
            </a:r>
            <a:r>
              <a:rPr lang="ru-RU" sz="3600" dirty="0" smtClean="0">
                <a:solidFill>
                  <a:schemeClr val="accent5"/>
                </a:solidFill>
              </a:rPr>
              <a:t>в ЕИС.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1322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>
                <a:solidFill>
                  <a:schemeClr val="accent5"/>
                </a:solidFill>
              </a:rPr>
              <a:t>Правила подготовки отчета </a:t>
            </a:r>
            <a:r>
              <a:rPr lang="ru-RU" sz="3600" b="1" dirty="0">
                <a:solidFill>
                  <a:schemeClr val="accent5"/>
                </a:solidFill>
              </a:rPr>
              <a:t>(ППРФ от 17.03.2015 № 238)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s://cdn4.iconfinder.com/data/icons/electronic-devices-16/512/USB_Drive-1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487" y="149988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58"/>
            <a:ext cx="12192000" cy="6806083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8867670">
            <a:off x="4196221" y="268057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6" y="0"/>
            <a:ext cx="12160208" cy="68580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3516314">
            <a:off x="1415445" y="302100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8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7102259" y="2705623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42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8867670">
            <a:off x="3068878" y="261794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818358" y="2242160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83693" y="2518627"/>
            <a:ext cx="7189940" cy="1995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8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346</Words>
  <Application>Microsoft Office PowerPoint</Application>
  <PresentationFormat>Широкоэкранный</PresentationFormat>
  <Paragraphs>23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Utsaah</vt:lpstr>
      <vt:lpstr>Тема Office</vt:lpstr>
      <vt:lpstr>Подготовка отчета об объеме закупок у субъектов малого предпринимательства и социально ориентированных некоммерческих организаций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Alexander Akopyan</cp:lastModifiedBy>
  <cp:revision>11</cp:revision>
  <dcterms:created xsi:type="dcterms:W3CDTF">2020-03-15T19:08:06Z</dcterms:created>
  <dcterms:modified xsi:type="dcterms:W3CDTF">2020-03-16T20:28:53Z</dcterms:modified>
</cp:coreProperties>
</file>