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73"/>
  </p:notesMasterIdLst>
  <p:handoutMasterIdLst>
    <p:handoutMasterId r:id="rId74"/>
  </p:handoutMasterIdLst>
  <p:sldIdLst>
    <p:sldId id="256" r:id="rId5"/>
    <p:sldId id="562" r:id="rId6"/>
    <p:sldId id="564" r:id="rId7"/>
    <p:sldId id="565" r:id="rId8"/>
    <p:sldId id="524" r:id="rId9"/>
    <p:sldId id="327" r:id="rId10"/>
    <p:sldId id="315" r:id="rId11"/>
    <p:sldId id="449" r:id="rId12"/>
    <p:sldId id="450" r:id="rId13"/>
    <p:sldId id="451" r:id="rId14"/>
    <p:sldId id="452" r:id="rId15"/>
    <p:sldId id="453" r:id="rId16"/>
    <p:sldId id="488" r:id="rId17"/>
    <p:sldId id="489" r:id="rId18"/>
    <p:sldId id="491" r:id="rId19"/>
    <p:sldId id="492" r:id="rId20"/>
    <p:sldId id="493" r:id="rId21"/>
    <p:sldId id="494" r:id="rId22"/>
    <p:sldId id="495" r:id="rId23"/>
    <p:sldId id="496" r:id="rId24"/>
    <p:sldId id="475" r:id="rId25"/>
    <p:sldId id="497" r:id="rId26"/>
    <p:sldId id="325" r:id="rId27"/>
    <p:sldId id="498" r:id="rId28"/>
    <p:sldId id="499" r:id="rId29"/>
    <p:sldId id="510" r:id="rId30"/>
    <p:sldId id="511" r:id="rId31"/>
    <p:sldId id="501" r:id="rId32"/>
    <p:sldId id="478" r:id="rId33"/>
    <p:sldId id="502" r:id="rId34"/>
    <p:sldId id="503" r:id="rId35"/>
    <p:sldId id="504" r:id="rId36"/>
    <p:sldId id="506" r:id="rId37"/>
    <p:sldId id="505" r:id="rId38"/>
    <p:sldId id="476" r:id="rId39"/>
    <p:sldId id="456" r:id="rId40"/>
    <p:sldId id="507" r:id="rId41"/>
    <p:sldId id="543" r:id="rId42"/>
    <p:sldId id="508" r:id="rId43"/>
    <p:sldId id="509" r:id="rId44"/>
    <p:sldId id="512" r:id="rId45"/>
    <p:sldId id="383" r:id="rId46"/>
    <p:sldId id="556" r:id="rId47"/>
    <p:sldId id="444" r:id="rId48"/>
    <p:sldId id="426" r:id="rId49"/>
    <p:sldId id="470" r:id="rId50"/>
    <p:sldId id="454" r:id="rId51"/>
    <p:sldId id="555" r:id="rId52"/>
    <p:sldId id="544" r:id="rId53"/>
    <p:sldId id="526" r:id="rId54"/>
    <p:sldId id="527" r:id="rId55"/>
    <p:sldId id="542" r:id="rId56"/>
    <p:sldId id="546" r:id="rId57"/>
    <p:sldId id="537" r:id="rId58"/>
    <p:sldId id="552" r:id="rId59"/>
    <p:sldId id="553" r:id="rId60"/>
    <p:sldId id="548" r:id="rId61"/>
    <p:sldId id="538" r:id="rId62"/>
    <p:sldId id="547" r:id="rId63"/>
    <p:sldId id="563" r:id="rId64"/>
    <p:sldId id="500" r:id="rId65"/>
    <p:sldId id="530" r:id="rId66"/>
    <p:sldId id="531" r:id="rId67"/>
    <p:sldId id="533" r:id="rId68"/>
    <p:sldId id="532" r:id="rId69"/>
    <p:sldId id="549" r:id="rId70"/>
    <p:sldId id="566" r:id="rId71"/>
    <p:sldId id="260" r:id="rId72"/>
  </p:sldIdLst>
  <p:sldSz cx="9144000" cy="5143500" type="screen16x9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9" userDrawn="1">
          <p15:clr>
            <a:srgbClr val="A4A3A4"/>
          </p15:clr>
        </p15:guide>
        <p15:guide id="2" pos="5443" userDrawn="1">
          <p15:clr>
            <a:srgbClr val="A4A3A4"/>
          </p15:clr>
        </p15:guide>
        <p15:guide id="3" pos="453" userDrawn="1">
          <p15:clr>
            <a:srgbClr val="A4A3A4"/>
          </p15:clr>
        </p15:guide>
        <p15:guide id="4" orient="horz" pos="758" userDrawn="1">
          <p15:clr>
            <a:srgbClr val="A4A3A4"/>
          </p15:clr>
        </p15:guide>
        <p15:guide id="5" pos="1610" userDrawn="1">
          <p15:clr>
            <a:srgbClr val="A4A3A4"/>
          </p15:clr>
        </p15:guide>
        <p15:guide id="6" pos="1814" userDrawn="1">
          <p15:clr>
            <a:srgbClr val="A4A3A4"/>
          </p15:clr>
        </p15:guide>
        <p15:guide id="7" pos="2993" userDrawn="1">
          <p15:clr>
            <a:srgbClr val="A4A3A4"/>
          </p15:clr>
        </p15:guide>
        <p15:guide id="8" pos="3175" userDrawn="1">
          <p15:clr>
            <a:srgbClr val="A4A3A4"/>
          </p15:clr>
        </p15:guide>
        <p15:guide id="9" pos="437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Тарасов Евгений Олегович" initials="ТЕО" lastIdx="3" clrIdx="0">
    <p:extLst>
      <p:ext uri="{19B8F6BF-5375-455C-9EA6-DF929625EA0E}">
        <p15:presenceInfo xmlns:p15="http://schemas.microsoft.com/office/powerpoint/2012/main" userId="S-1-5-21-1808683317-34634761-3914636862-2859" providerId="AD"/>
      </p:ext>
    </p:extLst>
  </p:cmAuthor>
  <p:cmAuthor id="2" name="Иванкина Оксана Александровна" initials="ИОА" lastIdx="4" clrIdx="1">
    <p:extLst>
      <p:ext uri="{19B8F6BF-5375-455C-9EA6-DF929625EA0E}">
        <p15:presenceInfo xmlns:p15="http://schemas.microsoft.com/office/powerpoint/2012/main" userId="S-1-5-21-1808683317-34634761-3914636862-37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779D"/>
    <a:srgbClr val="338CAC"/>
    <a:srgbClr val="2182A5"/>
    <a:srgbClr val="B6D6E1"/>
    <a:srgbClr val="A3CBD9"/>
    <a:srgbClr val="59A1BB"/>
    <a:srgbClr val="6BACC3"/>
    <a:srgbClr val="91C1D2"/>
    <a:srgbClr val="7EB6CA"/>
    <a:srgbClr val="4697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0780" autoAdjust="0"/>
  </p:normalViewPr>
  <p:slideViewPr>
    <p:cSldViewPr snapToGrid="0" snapToObjects="1">
      <p:cViewPr varScale="1">
        <p:scale>
          <a:sx n="109" d="100"/>
          <a:sy n="109" d="100"/>
        </p:scale>
        <p:origin x="523" y="62"/>
      </p:cViewPr>
      <p:guideLst>
        <p:guide orient="horz" pos="2709"/>
        <p:guide pos="5443"/>
        <p:guide pos="453"/>
        <p:guide orient="horz" pos="758"/>
        <p:guide pos="1610"/>
        <p:guide pos="1814"/>
        <p:guide pos="2993"/>
        <p:guide pos="3175"/>
        <p:guide pos="43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 showGuides="1">
      <p:cViewPr varScale="1">
        <p:scale>
          <a:sx n="92" d="100"/>
          <a:sy n="92" d="100"/>
        </p:scale>
        <p:origin x="3750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B2EA0081-9C18-4B68-8967-B5CEA6F6DB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B19283A-78B1-446C-A7ED-C3E5CC04EB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AB2DB-D736-454A-8D5F-7B7E69DEE7D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455EADE-F9C1-4848-9E2B-CA36AF35E6C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1D135DE-EF85-44B3-8C32-6C82598EA6B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9F4BB-6A0A-47C5-AD66-49A9BBC10E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58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908B6B-4F33-48BF-8AD0-200A6C2A1239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DDD61C-9FD8-42CB-BB79-AED4210F61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248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BE405CA-9A1A-4684-A504-4C78A0A59989}"/>
              </a:ext>
            </a:extLst>
          </p:cNvPr>
          <p:cNvSpPr/>
          <p:nvPr userDrawn="1"/>
        </p:nvSpPr>
        <p:spPr>
          <a:xfrm>
            <a:off x="1" y="0"/>
            <a:ext cx="358763" cy="5143500"/>
          </a:xfrm>
          <a:prstGeom prst="rect">
            <a:avLst/>
          </a:prstGeom>
          <a:solidFill>
            <a:srgbClr val="0E779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751D73-5A1D-4AC3-BFCE-6A8A43FC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4793069"/>
            <a:ext cx="361284" cy="273844"/>
          </a:xfrm>
          <a:prstGeom prst="rect">
            <a:avLst/>
          </a:prstGeom>
        </p:spPr>
        <p:txBody>
          <a:bodyPr/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9C54D96-3B10-466D-9284-E1F893ECA6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1665" y="268564"/>
            <a:ext cx="1397699" cy="31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316644-B8F5-4A9C-9010-E9F1D60CA1D1}"/>
              </a:ext>
            </a:extLst>
          </p:cNvPr>
          <p:cNvSpPr/>
          <p:nvPr userDrawn="1"/>
        </p:nvSpPr>
        <p:spPr>
          <a:xfrm>
            <a:off x="1" y="0"/>
            <a:ext cx="358763" cy="5143500"/>
          </a:xfrm>
          <a:prstGeom prst="rect">
            <a:avLst/>
          </a:prstGeom>
          <a:solidFill>
            <a:srgbClr val="0E779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CD635FF-37F7-4C94-A1D4-A39345C9D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4793069"/>
            <a:ext cx="358836" cy="273844"/>
          </a:xfrm>
          <a:prstGeom prst="rect">
            <a:avLst/>
          </a:prstGeom>
        </p:spPr>
        <p:txBody>
          <a:bodyPr/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A3C392A-24ED-4AAD-A452-2C8ED6CFF3E2}"/>
              </a:ext>
            </a:extLst>
          </p:cNvPr>
          <p:cNvSpPr/>
          <p:nvPr userDrawn="1"/>
        </p:nvSpPr>
        <p:spPr>
          <a:xfrm>
            <a:off x="358837" y="1"/>
            <a:ext cx="6595080" cy="751190"/>
          </a:xfrm>
          <a:prstGeom prst="rect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382B6E9-AFEF-4195-9FB5-E45A7B8FE4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1665" y="268564"/>
            <a:ext cx="1397699" cy="31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3F9326E-A8A5-441B-8205-132986742B83}"/>
              </a:ext>
            </a:extLst>
          </p:cNvPr>
          <p:cNvSpPr/>
          <p:nvPr userDrawn="1"/>
        </p:nvSpPr>
        <p:spPr>
          <a:xfrm>
            <a:off x="1" y="0"/>
            <a:ext cx="358763" cy="5143500"/>
          </a:xfrm>
          <a:prstGeom prst="rect">
            <a:avLst/>
          </a:prstGeom>
          <a:solidFill>
            <a:srgbClr val="0E779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66B8721-796F-4556-8C71-DD901213F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4793069"/>
            <a:ext cx="361284" cy="273844"/>
          </a:xfrm>
          <a:prstGeom prst="rect">
            <a:avLst/>
          </a:prstGeom>
        </p:spPr>
        <p:txBody>
          <a:bodyPr/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B08991A-A42D-421A-9727-1EB958E93288}"/>
              </a:ext>
            </a:extLst>
          </p:cNvPr>
          <p:cNvSpPr/>
          <p:nvPr userDrawn="1"/>
        </p:nvSpPr>
        <p:spPr>
          <a:xfrm>
            <a:off x="358837" y="1"/>
            <a:ext cx="6595080" cy="751190"/>
          </a:xfrm>
          <a:prstGeom prst="rect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903EA2D-7266-4CAF-BEDF-7B2A32F852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1665" y="268564"/>
            <a:ext cx="1397699" cy="31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2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A45C0CF-4837-4BD0-9911-34BB64F58A34}"/>
              </a:ext>
            </a:extLst>
          </p:cNvPr>
          <p:cNvSpPr/>
          <p:nvPr userDrawn="1"/>
        </p:nvSpPr>
        <p:spPr>
          <a:xfrm>
            <a:off x="1" y="0"/>
            <a:ext cx="358763" cy="5143500"/>
          </a:xfrm>
          <a:prstGeom prst="rect">
            <a:avLst/>
          </a:prstGeom>
          <a:solidFill>
            <a:srgbClr val="0E779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EAE60FC-3796-45F8-A042-74F6D1F32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4793069"/>
            <a:ext cx="361284" cy="273844"/>
          </a:xfrm>
          <a:prstGeom prst="rect">
            <a:avLst/>
          </a:prstGeom>
        </p:spPr>
        <p:txBody>
          <a:bodyPr/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714F785-ADF9-4E04-A84E-D3F6E09178A2}"/>
              </a:ext>
            </a:extLst>
          </p:cNvPr>
          <p:cNvSpPr/>
          <p:nvPr userDrawn="1"/>
        </p:nvSpPr>
        <p:spPr>
          <a:xfrm>
            <a:off x="358837" y="1"/>
            <a:ext cx="6595080" cy="751190"/>
          </a:xfrm>
          <a:prstGeom prst="rect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2C796C9-3BDD-4F6C-9132-EF60719A96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1665" y="268564"/>
            <a:ext cx="1397699" cy="31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935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svg"/><Relationship Id="rId4" Type="http://schemas.openxmlformats.org/officeDocument/2006/relationships/image" Target="../media/image5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svg"/><Relationship Id="rId4" Type="http://schemas.openxmlformats.org/officeDocument/2006/relationships/image" Target="../media/image5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svg"/><Relationship Id="rId4" Type="http://schemas.openxmlformats.org/officeDocument/2006/relationships/image" Target="../media/image5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svg"/><Relationship Id="rId4" Type="http://schemas.openxmlformats.org/officeDocument/2006/relationships/image" Target="../media/image5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svg"/><Relationship Id="rId7" Type="http://schemas.openxmlformats.org/officeDocument/2006/relationships/image" Target="../media/image65.sv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svg"/><Relationship Id="rId4" Type="http://schemas.openxmlformats.org/officeDocument/2006/relationships/image" Target="../media/image6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66.svg"/><Relationship Id="rId7" Type="http://schemas.openxmlformats.org/officeDocument/2006/relationships/image" Target="../media/image7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11" Type="http://schemas.openxmlformats.org/officeDocument/2006/relationships/image" Target="../media/image65.svg"/><Relationship Id="rId5" Type="http://schemas.openxmlformats.org/officeDocument/2006/relationships/image" Target="../media/image68.svg"/><Relationship Id="rId10" Type="http://schemas.openxmlformats.org/officeDocument/2006/relationships/image" Target="../media/image64.png"/><Relationship Id="rId4" Type="http://schemas.openxmlformats.org/officeDocument/2006/relationships/image" Target="../media/image67.png"/><Relationship Id="rId9" Type="http://schemas.openxmlformats.org/officeDocument/2006/relationships/image" Target="../media/image63.sv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sv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sv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wmf"/><Relationship Id="rId5" Type="http://schemas.openxmlformats.org/officeDocument/2006/relationships/image" Target="../media/image76.svg"/><Relationship Id="rId4" Type="http://schemas.openxmlformats.org/officeDocument/2006/relationships/image" Target="../media/image75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A22D856-B1DB-4701-8E3A-B01172117B3A}"/>
              </a:ext>
            </a:extLst>
          </p:cNvPr>
          <p:cNvSpPr/>
          <p:nvPr/>
        </p:nvSpPr>
        <p:spPr>
          <a:xfrm>
            <a:off x="1" y="0"/>
            <a:ext cx="4008814" cy="5143500"/>
          </a:xfrm>
          <a:prstGeom prst="rect">
            <a:avLst/>
          </a:prstGeom>
          <a:solidFill>
            <a:srgbClr val="0E779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BAF20B-54C9-4523-BC3C-52DD464CF4B1}"/>
              </a:ext>
            </a:extLst>
          </p:cNvPr>
          <p:cNvSpPr txBox="1"/>
          <p:nvPr/>
        </p:nvSpPr>
        <p:spPr>
          <a:xfrm>
            <a:off x="889735" y="823566"/>
            <a:ext cx="31190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Обзор изменений</a:t>
            </a:r>
            <a:br>
              <a:rPr lang="ru-RU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ru-RU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законодательства</a:t>
            </a:r>
            <a:br>
              <a:rPr lang="ru-RU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ru-RU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«О контрактной системе»</a:t>
            </a:r>
            <a:br>
              <a:rPr lang="ru-RU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ru-RU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в соответствии</a:t>
            </a:r>
            <a:br>
              <a:rPr lang="ru-RU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ru-RU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с изменениями №449-ФЗ</a:t>
            </a:r>
          </a:p>
          <a:p>
            <a:r>
              <a:rPr lang="ru-RU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от 27.12.2019</a:t>
            </a:r>
          </a:p>
          <a:p>
            <a:endParaRPr lang="ru-RU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532BB7-82B6-4404-934D-0EAB164838BB}"/>
              </a:ext>
            </a:extLst>
          </p:cNvPr>
          <p:cNvSpPr txBox="1"/>
          <p:nvPr/>
        </p:nvSpPr>
        <p:spPr>
          <a:xfrm>
            <a:off x="889735" y="4806881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20</a:t>
            </a:r>
            <a:r>
              <a:rPr lang="en-US" sz="1000" dirty="0">
                <a:solidFill>
                  <a:schemeClr val="bg1"/>
                </a:solidFill>
              </a:rPr>
              <a:t>20</a:t>
            </a:r>
            <a:endParaRPr lang="ru-RU" sz="1000" dirty="0">
              <a:solidFill>
                <a:schemeClr val="bg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6629BF5-3517-4690-A028-3BDF8F544A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6079" y="1613710"/>
            <a:ext cx="2650140" cy="177021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89735" y="3261671"/>
            <a:ext cx="253179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Некрасов Василий Александрович</a:t>
            </a:r>
          </a:p>
          <a:p>
            <a:r>
              <a:rPr lang="ru-RU" sz="1100" dirty="0">
                <a:solidFill>
                  <a:schemeClr val="bg1"/>
                </a:solidFill>
              </a:rPr>
              <a:t>Руководитель отдела методологии блока Государственного заказа</a:t>
            </a:r>
          </a:p>
          <a:p>
            <a:r>
              <a:rPr lang="ru-RU" sz="1100" dirty="0">
                <a:solidFill>
                  <a:schemeClr val="bg1"/>
                </a:solidFill>
              </a:rPr>
              <a:t>Федеральной электронной площадки «ТЭК-Торг»</a:t>
            </a:r>
            <a:endParaRPr lang="ru-RU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406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от 01.01.2020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1093569"/>
            <a:ext cx="60570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Изменения в части контроля по ст. 99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4D03471-FB3D-4513-B48A-90DA26FBA62A}"/>
              </a:ext>
            </a:extLst>
          </p:cNvPr>
          <p:cNvSpPr/>
          <p:nvPr/>
        </p:nvSpPr>
        <p:spPr>
          <a:xfrm>
            <a:off x="648120" y="1569073"/>
            <a:ext cx="7879839" cy="2351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  <a:buAutoNum type="arabicPeriod"/>
            </a:pPr>
            <a:r>
              <a:rPr lang="ru-RU" sz="1600" dirty="0"/>
              <a:t>Органы внутреннего государственного и муниципального финансового контроля не осуществляют контроль за применением ответственности к поставщику по контракту и не производят контроль за полнотой, достоверностью и своевременностью отражения в документах учета информации по исполнению контракта.</a:t>
            </a: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  <a:buAutoNum type="arabicPeriod"/>
            </a:pPr>
            <a:r>
              <a:rPr lang="ru-RU" sz="1600" dirty="0"/>
              <a:t>Федеральное казначейство проводит контроль закупок государственных и муниципальных заказчиков, проводимых за счет средств Федерального бюджета.</a:t>
            </a: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  <a:buAutoNum type="arabicPeriod"/>
            </a:pPr>
            <a:endParaRPr lang="ru-RU" dirty="0"/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151831" y="998262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pic>
        <p:nvPicPr>
          <p:cNvPr id="4" name="Рисунок 3" descr="Полиция">
            <a:extLst>
              <a:ext uri="{FF2B5EF4-FFF2-40B4-BE49-F238E27FC236}">
                <a16:creationId xmlns:a16="http://schemas.microsoft.com/office/drawing/2014/main" id="{C970DD75-CA3A-49B7-8CED-379DF24C38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00228" y="3678114"/>
            <a:ext cx="697087" cy="69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08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от 01.01.2020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1093569"/>
            <a:ext cx="60570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Изменения в части контроля по ст. 99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4D03471-FB3D-4513-B48A-90DA26FBA62A}"/>
              </a:ext>
            </a:extLst>
          </p:cNvPr>
          <p:cNvSpPr/>
          <p:nvPr/>
        </p:nvSpPr>
        <p:spPr>
          <a:xfrm>
            <a:off x="648120" y="1569073"/>
            <a:ext cx="7879839" cy="285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  <a:buFont typeface="+mj-lt"/>
              <a:buAutoNum type="arabicPeriod" startAt="3"/>
            </a:pPr>
            <a:r>
              <a:rPr lang="ru-RU" sz="1600" dirty="0"/>
              <a:t>Порядок осуществления контроля за соблюдением 44-ФЗ соответствующими внутренними органами фин. контроля больше не устанавливается Правительством РФ, Высшим органом госвласти субъектов и администрациями. Данный порядок устанавливает Минфин.</a:t>
            </a: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  <a:buAutoNum type="arabicPeriod" startAt="3"/>
            </a:pPr>
            <a:r>
              <a:rPr lang="ru-RU" sz="1600" dirty="0"/>
              <a:t>Добавлена работа с представлениями помимо предписаний (в том числе их публикация в ЕИС)</a:t>
            </a: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  <a:buAutoNum type="arabicPeriod" startAt="3"/>
            </a:pPr>
            <a:r>
              <a:rPr lang="ru-RU" sz="1600" dirty="0"/>
              <a:t>Из закона убраны права должностных лиц внутреннего фин. контроля.</a:t>
            </a: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  <a:buAutoNum type="arabicPeriod" startAt="3"/>
            </a:pPr>
            <a:endParaRPr lang="ru-RU" sz="1600" dirty="0"/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  <a:buAutoNum type="arabicPeriod" startAt="3"/>
            </a:pPr>
            <a:endParaRPr lang="ru-RU" dirty="0"/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146368" y="983285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pic>
        <p:nvPicPr>
          <p:cNvPr id="9" name="Рисунок 8" descr="Полиция">
            <a:extLst>
              <a:ext uri="{FF2B5EF4-FFF2-40B4-BE49-F238E27FC236}">
                <a16:creationId xmlns:a16="http://schemas.microsoft.com/office/drawing/2014/main" id="{9706C41C-03BD-447B-9C8E-8B52A34256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00228" y="3678114"/>
            <a:ext cx="697087" cy="69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089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3C2583B-FD23-4F5A-A267-1CB840D36232}"/>
              </a:ext>
            </a:extLst>
          </p:cNvPr>
          <p:cNvSpPr/>
          <p:nvPr/>
        </p:nvSpPr>
        <p:spPr>
          <a:xfrm>
            <a:off x="1536454" y="2074691"/>
            <a:ext cx="6457164" cy="99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2000" b="1" dirty="0">
                <a:solidFill>
                  <a:srgbClr val="0E779D"/>
                </a:solidFill>
                <a:cs typeface="Arial" panose="020B0604020202020204" pitchFamily="34" charset="0"/>
              </a:rPr>
              <a:t>Изменения, которые вступают в силу через </a:t>
            </a:r>
          </a:p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0E779D"/>
                </a:solidFill>
                <a:cs typeface="Arial" panose="020B0604020202020204" pitchFamily="34" charset="0"/>
              </a:rPr>
              <a:t>10 дней (08.01.2020)</a:t>
            </a:r>
          </a:p>
        </p:txBody>
      </p:sp>
      <p:pic>
        <p:nvPicPr>
          <p:cNvPr id="10" name="Рисунок 9" descr="Молоток судьи">
            <a:extLst>
              <a:ext uri="{FF2B5EF4-FFF2-40B4-BE49-F238E27FC236}">
                <a16:creationId xmlns:a16="http://schemas.microsoft.com/office/drawing/2014/main" id="{BA575B93-970E-4A88-8785-6DC4709D72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pic>
        <p:nvPicPr>
          <p:cNvPr id="4" name="Рисунок 3" descr="Секундомер">
            <a:extLst>
              <a:ext uri="{FF2B5EF4-FFF2-40B4-BE49-F238E27FC236}">
                <a16:creationId xmlns:a16="http://schemas.microsoft.com/office/drawing/2014/main" id="{77CDD74C-9176-4964-92DC-1DBD3D730E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50748" y="3144679"/>
            <a:ext cx="628575" cy="62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6900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</a:t>
            </a:r>
            <a:r>
              <a:rPr lang="en-US" sz="1800" dirty="0"/>
              <a:t> </a:t>
            </a:r>
            <a:r>
              <a:rPr lang="ru-RU" sz="1800" dirty="0"/>
              <a:t>через</a:t>
            </a:r>
            <a:r>
              <a:rPr lang="en-US" sz="1800" dirty="0"/>
              <a:t> 10 </a:t>
            </a:r>
            <a:r>
              <a:rPr lang="ru-RU" sz="1800" dirty="0"/>
              <a:t>дней (08.01.2020)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820321"/>
            <a:ext cx="60570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Изменение сферы применения закона ст. 1</a:t>
            </a:r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629070" y="1603771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22B2C21-8397-437D-9D1F-483EAEBF2FFA}"/>
              </a:ext>
            </a:extLst>
          </p:cNvPr>
          <p:cNvSpPr/>
          <p:nvPr/>
        </p:nvSpPr>
        <p:spPr>
          <a:xfrm>
            <a:off x="1152391" y="1694587"/>
            <a:ext cx="6554967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sz="1600" b="1" dirty="0">
                <a:ea typeface="Times New Roman" panose="02020603050405020304" pitchFamily="18" charset="0"/>
              </a:rPr>
              <a:t>44-ФЗ применяется </a:t>
            </a:r>
            <a:r>
              <a:rPr lang="ru-RU" sz="1600" dirty="0">
                <a:ea typeface="Times New Roman" panose="02020603050405020304" pitchFamily="18" charset="0"/>
              </a:rPr>
              <a:t>для заключения контрактов предусмотренных данным законом</a:t>
            </a:r>
          </a:p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sz="1600" i="1" dirty="0">
                <a:ea typeface="Times New Roman" panose="02020603050405020304" pitchFamily="18" charset="0"/>
              </a:rPr>
              <a:t> ( п.3 ч.1 ст. 1 в новой редакции)</a:t>
            </a:r>
          </a:p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endParaRPr lang="ru-RU" sz="1600" i="1" dirty="0"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endParaRPr lang="ru-RU" sz="1600" i="1" dirty="0"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sz="1600" b="1" dirty="0">
                <a:ea typeface="Times New Roman" panose="02020603050405020304" pitchFamily="18" charset="0"/>
              </a:rPr>
              <a:t>44-ФЗ не применяется </a:t>
            </a:r>
            <a:r>
              <a:rPr lang="ru-RU" sz="1600" dirty="0">
                <a:ea typeface="Times New Roman" panose="02020603050405020304" pitchFamily="18" charset="0"/>
              </a:rPr>
              <a:t>при </a:t>
            </a:r>
            <a:r>
              <a:rPr lang="ru-RU" sz="1600" dirty="0"/>
              <a:t>заключении соглашения об установлении сервитута в случаях и порядке, которые предусмотрены земельным законодательством</a:t>
            </a:r>
            <a:r>
              <a:rPr lang="ru-RU" dirty="0"/>
              <a:t>.</a:t>
            </a:r>
            <a:endParaRPr lang="ru-RU" dirty="0">
              <a:ea typeface="Times New Roman" panose="02020603050405020304" pitchFamily="18" charset="0"/>
            </a:endParaRPr>
          </a:p>
        </p:txBody>
      </p:sp>
      <p:sp>
        <p:nvSpPr>
          <p:cNvPr id="10" name="Стрелка: шеврон 9">
            <a:extLst>
              <a:ext uri="{FF2B5EF4-FFF2-40B4-BE49-F238E27FC236}">
                <a16:creationId xmlns:a16="http://schemas.microsoft.com/office/drawing/2014/main" id="{BEA7BFB8-4ED8-4592-98E4-2DCFCC8D9EBB}"/>
              </a:ext>
            </a:extLst>
          </p:cNvPr>
          <p:cNvSpPr/>
          <p:nvPr/>
        </p:nvSpPr>
        <p:spPr>
          <a:xfrm>
            <a:off x="633145" y="2784697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pic>
        <p:nvPicPr>
          <p:cNvPr id="11" name="Рисунок 10" descr="Контракт">
            <a:extLst>
              <a:ext uri="{FF2B5EF4-FFF2-40B4-BE49-F238E27FC236}">
                <a16:creationId xmlns:a16="http://schemas.microsoft.com/office/drawing/2014/main" id="{4284D4E0-7F88-4C4D-BFB1-393D96FFBA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48488" y="3787468"/>
            <a:ext cx="574766" cy="574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17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</a:t>
            </a:r>
            <a:r>
              <a:rPr lang="en-US" sz="1800" dirty="0"/>
              <a:t> </a:t>
            </a:r>
            <a:r>
              <a:rPr lang="ru-RU" sz="1800" dirty="0"/>
              <a:t>через</a:t>
            </a:r>
            <a:r>
              <a:rPr lang="en-US" sz="1800" dirty="0"/>
              <a:t> 10 </a:t>
            </a:r>
            <a:r>
              <a:rPr lang="ru-RU" sz="1800" dirty="0"/>
              <a:t>дней (08.01.2020)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867574"/>
            <a:ext cx="60570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Изменение понятийного аппарата ст. 3</a:t>
            </a:r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675185" y="1510616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22B2C21-8397-437D-9D1F-483EAEBF2FFA}"/>
              </a:ext>
            </a:extLst>
          </p:cNvPr>
          <p:cNvSpPr/>
          <p:nvPr/>
        </p:nvSpPr>
        <p:spPr>
          <a:xfrm>
            <a:off x="1089194" y="1624239"/>
            <a:ext cx="655496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sz="1600" b="1" dirty="0">
                <a:ea typeface="Times New Roman" panose="02020603050405020304" pitchFamily="18" charset="0"/>
              </a:rPr>
              <a:t>Государственный или муниципальный контракт это -</a:t>
            </a:r>
            <a:r>
              <a:rPr lang="ru-RU" sz="1600" dirty="0">
                <a:ea typeface="Times New Roman" panose="02020603050405020304" pitchFamily="18" charset="0"/>
              </a:rPr>
              <a:t> гражданско-правовой договор, предметом которого являются поставка товара, выполнение работы, оказание услуги (в том числе приобретение недвижимого имущества или аренда имущества) и который заключен с заказчиком.</a:t>
            </a:r>
          </a:p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endParaRPr lang="ru-RU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1689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</a:t>
            </a:r>
            <a:r>
              <a:rPr lang="en-US" sz="1800" dirty="0"/>
              <a:t> </a:t>
            </a:r>
            <a:r>
              <a:rPr lang="ru-RU" sz="1800" dirty="0"/>
              <a:t>через</a:t>
            </a:r>
            <a:r>
              <a:rPr lang="en-US" sz="1800" dirty="0"/>
              <a:t> 10 </a:t>
            </a:r>
            <a:r>
              <a:rPr lang="ru-RU" sz="1800" dirty="0"/>
              <a:t>дней (08.01.2020)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820321"/>
            <a:ext cx="60570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Изменение понятийного аппарата ст. 3</a:t>
            </a:r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151831" y="1079074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10" name="Стрелка: шеврон 9">
            <a:extLst>
              <a:ext uri="{FF2B5EF4-FFF2-40B4-BE49-F238E27FC236}">
                <a16:creationId xmlns:a16="http://schemas.microsoft.com/office/drawing/2014/main" id="{BEA7BFB8-4ED8-4592-98E4-2DCFCC8D9EBB}"/>
              </a:ext>
            </a:extLst>
          </p:cNvPr>
          <p:cNvSpPr/>
          <p:nvPr/>
        </p:nvSpPr>
        <p:spPr>
          <a:xfrm>
            <a:off x="159967" y="3260168"/>
            <a:ext cx="414009" cy="62776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5FAE435-193A-4B4C-A0E5-BC5243BF91D6}"/>
              </a:ext>
            </a:extLst>
          </p:cNvPr>
          <p:cNvSpPr/>
          <p:nvPr/>
        </p:nvSpPr>
        <p:spPr>
          <a:xfrm>
            <a:off x="1105808" y="1245854"/>
            <a:ext cx="6554967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sz="1600" b="1" dirty="0">
                <a:ea typeface="Times New Roman" panose="02020603050405020304" pitchFamily="18" charset="0"/>
              </a:rPr>
              <a:t>Контракт это -</a:t>
            </a:r>
            <a:r>
              <a:rPr lang="ru-RU" sz="1600" dirty="0">
                <a:ea typeface="Times New Roman" panose="02020603050405020304" pitchFamily="18" charset="0"/>
              </a:rPr>
              <a:t> государственный или муниципальный контракт либо гражданско-правовой договор, предметом которого являются поставка товара, выполнение работы, оказание услуги (в том числе приобретение недвижимого имущества или аренда имущества</a:t>
            </a:r>
            <a:r>
              <a:rPr lang="ru-RU" sz="1600">
                <a:ea typeface="Times New Roman" panose="02020603050405020304" pitchFamily="18" charset="0"/>
              </a:rPr>
              <a:t>) </a:t>
            </a:r>
            <a:r>
              <a:rPr lang="ru-RU" sz="1600"/>
              <a:t>и </a:t>
            </a:r>
            <a:r>
              <a:rPr lang="ru-RU" sz="1600" dirty="0"/>
              <a:t>который заключен бюджетным учреждением, государственным или муниципальным унитарным предприятием либо иным юридическим лицом в соответствии с ч. 1, 2.1, 4 и 5 ст. 15</a:t>
            </a:r>
            <a:r>
              <a:rPr lang="ru-RU" sz="1600" dirty="0"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endParaRPr lang="ru-RU" dirty="0"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A1D4BD3-1B5A-44F5-8071-6A9FE4D0B549}"/>
              </a:ext>
            </a:extLst>
          </p:cNvPr>
          <p:cNvSpPr/>
          <p:nvPr/>
        </p:nvSpPr>
        <p:spPr>
          <a:xfrm>
            <a:off x="1122422" y="3426314"/>
            <a:ext cx="65549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sz="1600" b="1" dirty="0">
                <a:ea typeface="Times New Roman" panose="02020603050405020304" pitchFamily="18" charset="0"/>
              </a:rPr>
              <a:t>Т.е. на договоры заключенные </a:t>
            </a:r>
            <a:r>
              <a:rPr lang="ru-RU" sz="1600" dirty="0"/>
              <a:t>бюджетным учреждением, государственным или муниципальным унитарным предприятием либо иным юридическим лицом в соответствии с 44-ФЗ действуют нормы 44-ФЗ (соответственно и порядок исполнения, изменения и расторжения контрактов)</a:t>
            </a:r>
            <a:endParaRPr lang="ru-RU" sz="1600" dirty="0">
              <a:ea typeface="Times New Roman" panose="02020603050405020304" pitchFamily="18" charset="0"/>
            </a:endParaRPr>
          </a:p>
        </p:txBody>
      </p:sp>
      <p:pic>
        <p:nvPicPr>
          <p:cNvPr id="4" name="Рисунок 3" descr="Контрольный список">
            <a:extLst>
              <a:ext uri="{FF2B5EF4-FFF2-40B4-BE49-F238E27FC236}">
                <a16:creationId xmlns:a16="http://schemas.microsoft.com/office/drawing/2014/main" id="{C0123971-9058-4D94-A069-207EBC8579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4312" y="2862123"/>
            <a:ext cx="630588" cy="63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5585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</a:t>
            </a:r>
            <a:r>
              <a:rPr lang="en-US" sz="1800" dirty="0"/>
              <a:t> </a:t>
            </a:r>
            <a:r>
              <a:rPr lang="ru-RU" sz="1800" dirty="0"/>
              <a:t>через</a:t>
            </a:r>
            <a:r>
              <a:rPr lang="en-US" sz="1800" dirty="0"/>
              <a:t> 10 </a:t>
            </a:r>
            <a:r>
              <a:rPr lang="ru-RU" sz="1800" dirty="0"/>
              <a:t>дней (08.01.2020)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820321"/>
            <a:ext cx="60570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Изменение в контрактах жизненного цикла:</a:t>
            </a:r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171033" y="752399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9CB3162-FFB1-48CF-8F5F-51B07946977E}"/>
              </a:ext>
            </a:extLst>
          </p:cNvPr>
          <p:cNvSpPr/>
          <p:nvPr/>
        </p:nvSpPr>
        <p:spPr>
          <a:xfrm>
            <a:off x="1079778" y="4174348"/>
            <a:ext cx="65549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sz="1600" dirty="0"/>
              <a:t>Изменение в критерии оценки стоимости жизненного цикла товара: убрали информацию о том, что в себя включает данный критерий.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77B45AA-A5D8-4ACA-9871-0685A9E4854D}"/>
              </a:ext>
            </a:extLst>
          </p:cNvPr>
          <p:cNvSpPr/>
          <p:nvPr/>
        </p:nvSpPr>
        <p:spPr>
          <a:xfrm>
            <a:off x="1089194" y="1218118"/>
            <a:ext cx="6554967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sz="1600" b="1" dirty="0">
                <a:ea typeface="Times New Roman" panose="02020603050405020304" pitchFamily="18" charset="0"/>
              </a:rPr>
              <a:t>Контракт жизненного цикла - </a:t>
            </a:r>
            <a:r>
              <a:rPr lang="ru-RU" sz="1600" dirty="0">
                <a:ea typeface="Times New Roman" panose="02020603050405020304" pitchFamily="18" charset="0"/>
              </a:rPr>
              <a:t>контракт, предусматривающий поставку товара или выполнение работы (в том числе при необходимости проектирование объекта капитального строительства, конструирование товара, который должен быть создан в результате выполнения работы), последующие обслуживание, при необходимости эксплуатацию в течение срока службы, ремонт и (или) утилизацию поставленного товара или созданного в результате выполнения работы объекта капитального строительства или товара.</a:t>
            </a:r>
            <a:endParaRPr lang="ru-RU" dirty="0">
              <a:ea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E399D33-CADA-4ABC-993A-44A15D1E065B}"/>
              </a:ext>
            </a:extLst>
          </p:cNvPr>
          <p:cNvSpPr/>
          <p:nvPr/>
        </p:nvSpPr>
        <p:spPr>
          <a:xfrm>
            <a:off x="1089193" y="3312574"/>
            <a:ext cx="655496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sz="1600" dirty="0">
                <a:ea typeface="Times New Roman" panose="02020603050405020304" pitchFamily="18" charset="0"/>
              </a:rPr>
              <a:t>Заказчик вправе заключить контракт жизненного цикла в случае, если предметом такого контракта являются новые машины и оборудование.</a:t>
            </a:r>
          </a:p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dirty="0">
                <a:ea typeface="Times New Roman" panose="02020603050405020304" pitchFamily="18" charset="0"/>
              </a:rPr>
              <a:t> </a:t>
            </a:r>
          </a:p>
        </p:txBody>
      </p:sp>
      <p:pic>
        <p:nvPicPr>
          <p:cNvPr id="4" name="Рисунок 3" descr="Песочные часы">
            <a:extLst>
              <a:ext uri="{FF2B5EF4-FFF2-40B4-BE49-F238E27FC236}">
                <a16:creationId xmlns:a16="http://schemas.microsoft.com/office/drawing/2014/main" id="{A592FDAF-51AE-408C-AC76-EE6FF2D64E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93618" y="4261555"/>
            <a:ext cx="668436" cy="668436"/>
          </a:xfrm>
          <a:prstGeom prst="rect">
            <a:avLst/>
          </a:prstGeom>
        </p:spPr>
      </p:pic>
      <p:sp>
        <p:nvSpPr>
          <p:cNvPr id="14" name="Стрелка: шеврон 13">
            <a:extLst>
              <a:ext uri="{FF2B5EF4-FFF2-40B4-BE49-F238E27FC236}">
                <a16:creationId xmlns:a16="http://schemas.microsoft.com/office/drawing/2014/main" id="{267B4B0F-5932-4A27-B9A4-C7085BFB4175}"/>
              </a:ext>
            </a:extLst>
          </p:cNvPr>
          <p:cNvSpPr/>
          <p:nvPr/>
        </p:nvSpPr>
        <p:spPr>
          <a:xfrm>
            <a:off x="171033" y="3312574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15" name="Стрелка: шеврон 14">
            <a:extLst>
              <a:ext uri="{FF2B5EF4-FFF2-40B4-BE49-F238E27FC236}">
                <a16:creationId xmlns:a16="http://schemas.microsoft.com/office/drawing/2014/main" id="{852A262D-A4B1-4A8F-A645-D5647E08D3D1}"/>
              </a:ext>
            </a:extLst>
          </p:cNvPr>
          <p:cNvSpPr/>
          <p:nvPr/>
        </p:nvSpPr>
        <p:spPr>
          <a:xfrm>
            <a:off x="171033" y="4174348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0944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</a:t>
            </a:r>
            <a:r>
              <a:rPr lang="en-US" sz="1800" dirty="0"/>
              <a:t> </a:t>
            </a:r>
            <a:r>
              <a:rPr lang="ru-RU" sz="1800" dirty="0"/>
              <a:t>через</a:t>
            </a:r>
            <a:r>
              <a:rPr lang="en-US" sz="1800" dirty="0"/>
              <a:t> 10 </a:t>
            </a:r>
            <a:r>
              <a:rPr lang="ru-RU" sz="1800" dirty="0"/>
              <a:t>дней (08.01.2020)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820321"/>
            <a:ext cx="60570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Изменение в закупках у единственного поставщика:</a:t>
            </a:r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640402" y="1141720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10" name="Стрелка: шеврон 9">
            <a:extLst>
              <a:ext uri="{FF2B5EF4-FFF2-40B4-BE49-F238E27FC236}">
                <a16:creationId xmlns:a16="http://schemas.microsoft.com/office/drawing/2014/main" id="{BEA7BFB8-4ED8-4592-98E4-2DCFCC8D9EBB}"/>
              </a:ext>
            </a:extLst>
          </p:cNvPr>
          <p:cNvSpPr/>
          <p:nvPr/>
        </p:nvSpPr>
        <p:spPr>
          <a:xfrm>
            <a:off x="629070" y="3442658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77B45AA-A5D8-4ACA-9871-0685A9E4854D}"/>
              </a:ext>
            </a:extLst>
          </p:cNvPr>
          <p:cNvSpPr/>
          <p:nvPr/>
        </p:nvSpPr>
        <p:spPr>
          <a:xfrm>
            <a:off x="1089194" y="1218118"/>
            <a:ext cx="655496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sz="1600" b="1" dirty="0">
                <a:ea typeface="Times New Roman" panose="02020603050405020304" pitchFamily="18" charset="0"/>
              </a:rPr>
              <a:t>П. 23 Изложен в новой редакции в которой:</a:t>
            </a:r>
          </a:p>
          <a:p>
            <a:pPr marL="342900" indent="-342900" algn="just">
              <a:spcAft>
                <a:spcPts val="0"/>
              </a:spcAft>
              <a:buAutoNum type="arabicPeriod"/>
              <a:tabLst>
                <a:tab pos="90170" algn="l"/>
                <a:tab pos="630555" algn="l"/>
              </a:tabLst>
            </a:pPr>
            <a:r>
              <a:rPr lang="ru-RU" sz="1600" dirty="0">
                <a:ea typeface="Times New Roman" panose="02020603050405020304" pitchFamily="18" charset="0"/>
              </a:rPr>
              <a:t>Расширен перечень прав на нежилое здание заказчика</a:t>
            </a:r>
          </a:p>
          <a:p>
            <a:pPr marL="342900" indent="-342900" algn="just">
              <a:spcAft>
                <a:spcPts val="0"/>
              </a:spcAft>
              <a:buAutoNum type="arabicPeriod"/>
              <a:tabLst>
                <a:tab pos="90170" algn="l"/>
                <a:tab pos="630555" algn="l"/>
              </a:tabLst>
            </a:pPr>
            <a:r>
              <a:rPr lang="ru-RU" sz="1600" dirty="0">
                <a:ea typeface="Times New Roman" panose="02020603050405020304" pitchFamily="18" charset="0"/>
              </a:rPr>
              <a:t>Расширен перечень услуг на которые заказчик вправе заключить контракт в соответствии с данным пунктом (водоотведение)</a:t>
            </a:r>
          </a:p>
          <a:p>
            <a:pPr marL="342900" indent="-342900" algn="just">
              <a:spcAft>
                <a:spcPts val="0"/>
              </a:spcAft>
              <a:buAutoNum type="arabicPeriod"/>
              <a:tabLst>
                <a:tab pos="90170" algn="l"/>
                <a:tab pos="630555" algn="l"/>
              </a:tabLst>
            </a:pPr>
            <a:r>
              <a:rPr lang="ru-RU" sz="1600" dirty="0">
                <a:ea typeface="Times New Roman" panose="02020603050405020304" pitchFamily="18" charset="0"/>
              </a:rPr>
              <a:t>Появилась возможность заключить контракт с иным лицом, уже заключившим контракты в соответствии с данным пунктом на оплату перечисленных услуг в объеме пропорционально занимаемой площади.</a:t>
            </a:r>
          </a:p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sz="1600" dirty="0">
                <a:ea typeface="Times New Roman" panose="02020603050405020304" pitchFamily="18" charset="0"/>
              </a:rPr>
              <a:t>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E399D33-CADA-4ABC-993A-44A15D1E065B}"/>
              </a:ext>
            </a:extLst>
          </p:cNvPr>
          <p:cNvSpPr/>
          <p:nvPr/>
        </p:nvSpPr>
        <p:spPr>
          <a:xfrm>
            <a:off x="1089194" y="3526442"/>
            <a:ext cx="655496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sz="1600" dirty="0">
                <a:ea typeface="Times New Roman" panose="02020603050405020304" pitchFamily="18" charset="0"/>
              </a:rPr>
              <a:t>В п. 32 появилась возможность аренды земельного участка. Убрали «для Федеральных, государственных и муниципальных нужд».</a:t>
            </a:r>
          </a:p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dirty="0">
                <a:ea typeface="Times New Roman" panose="02020603050405020304" pitchFamily="18" charset="0"/>
              </a:rPr>
              <a:t> </a:t>
            </a:r>
          </a:p>
        </p:txBody>
      </p:sp>
      <p:pic>
        <p:nvPicPr>
          <p:cNvPr id="4" name="Рисунок 3" descr="Здание">
            <a:extLst>
              <a:ext uri="{FF2B5EF4-FFF2-40B4-BE49-F238E27FC236}">
                <a16:creationId xmlns:a16="http://schemas.microsoft.com/office/drawing/2014/main" id="{C2807E63-DE13-4E71-BDB3-AD6397BCA8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08926" y="4001780"/>
            <a:ext cx="731837" cy="73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9158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</a:t>
            </a:r>
            <a:r>
              <a:rPr lang="en-US" sz="1800" dirty="0"/>
              <a:t> </a:t>
            </a:r>
            <a:r>
              <a:rPr lang="ru-RU" sz="1800" dirty="0"/>
              <a:t>через</a:t>
            </a:r>
            <a:r>
              <a:rPr lang="en-US" sz="1800" dirty="0"/>
              <a:t> 10 </a:t>
            </a:r>
            <a:r>
              <a:rPr lang="ru-RU" sz="1800" dirty="0"/>
              <a:t>дней (08.01.2020)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820321"/>
            <a:ext cx="60570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Иные изменения:</a:t>
            </a:r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675184" y="1158875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77B45AA-A5D8-4ACA-9871-0685A9E4854D}"/>
              </a:ext>
            </a:extLst>
          </p:cNvPr>
          <p:cNvSpPr/>
          <p:nvPr/>
        </p:nvSpPr>
        <p:spPr>
          <a:xfrm>
            <a:off x="1089194" y="1241483"/>
            <a:ext cx="65549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sz="1600" dirty="0"/>
              <a:t>Ст. 110.2 «</a:t>
            </a:r>
            <a:r>
              <a:rPr lang="ru-RU" sz="1600" i="1" dirty="0"/>
              <a:t>выполнение проектных и (или) изыскательских работ</a:t>
            </a:r>
            <a:r>
              <a:rPr lang="ru-RU" sz="1600" dirty="0"/>
              <a:t>» заменяется на «</a:t>
            </a:r>
            <a:r>
              <a:rPr lang="ru-RU" sz="1600" i="1" dirty="0"/>
              <a:t>подготовка проектной документации и (или) выполнение инженерных изысканий</a:t>
            </a:r>
            <a:r>
              <a:rPr lang="ru-RU" sz="1600" dirty="0"/>
              <a:t>»;</a:t>
            </a:r>
            <a:r>
              <a:rPr lang="ru-RU" sz="1600" dirty="0">
                <a:ea typeface="Times New Roman" panose="02020603050405020304" pitchFamily="18" charset="0"/>
              </a:rPr>
              <a:t> </a:t>
            </a:r>
          </a:p>
        </p:txBody>
      </p:sp>
      <p:pic>
        <p:nvPicPr>
          <p:cNvPr id="4" name="Рисунок 3" descr="Голова с шестеренками">
            <a:extLst>
              <a:ext uri="{FF2B5EF4-FFF2-40B4-BE49-F238E27FC236}">
                <a16:creationId xmlns:a16="http://schemas.microsoft.com/office/drawing/2014/main" id="{75223F11-78A0-404D-B042-106EA37724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14800" y="211455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993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</a:t>
            </a:r>
            <a:r>
              <a:rPr lang="en-US" sz="1800" dirty="0"/>
              <a:t> </a:t>
            </a:r>
            <a:r>
              <a:rPr lang="ru-RU" sz="1800" dirty="0"/>
              <a:t>через</a:t>
            </a:r>
            <a:r>
              <a:rPr lang="en-US" sz="1800" dirty="0"/>
              <a:t> 10 </a:t>
            </a:r>
            <a:r>
              <a:rPr lang="ru-RU" sz="1800" dirty="0"/>
              <a:t>дней (08.01.2020)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820321"/>
            <a:ext cx="60570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Изменения по нацпроектам:</a:t>
            </a:r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C540145-761F-43F0-990A-684343B14AC0}"/>
              </a:ext>
            </a:extLst>
          </p:cNvPr>
          <p:cNvSpPr txBox="1"/>
          <p:nvPr/>
        </p:nvSpPr>
        <p:spPr>
          <a:xfrm>
            <a:off x="925618" y="1312039"/>
            <a:ext cx="6844937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2182A5"/>
              </a:buClr>
            </a:pPr>
            <a:r>
              <a:rPr lang="ru-RU" sz="1600" b="1" dirty="0"/>
              <a:t>Ст. 112:</a:t>
            </a:r>
          </a:p>
          <a:p>
            <a:pPr marL="285750" indent="-285750">
              <a:buClr>
                <a:srgbClr val="2182A5"/>
              </a:buClr>
              <a:buFont typeface="Wingdings" panose="05000000000000000000" pitchFamily="2" charset="2"/>
              <a:buChar char="q"/>
            </a:pPr>
            <a:r>
              <a:rPr lang="ru-RU" sz="1600" dirty="0"/>
              <a:t>В</a:t>
            </a:r>
            <a:r>
              <a:rPr lang="en-US" sz="1600" dirty="0"/>
              <a:t> </a:t>
            </a:r>
            <a:r>
              <a:rPr lang="ru-RU" sz="1600" dirty="0"/>
              <a:t>рамках нацпроектов Правительство РФ и органы госвласти  вправе утвердить перечни объектов капстроительства к которым применяются положения ч.56-63 ст. 112.</a:t>
            </a:r>
          </a:p>
          <a:p>
            <a:pPr marL="285750" indent="-285750">
              <a:buClr>
                <a:srgbClr val="2182A5"/>
              </a:buClr>
              <a:buFont typeface="Wingdings" panose="05000000000000000000" pitchFamily="2" charset="2"/>
              <a:buChar char="q"/>
            </a:pPr>
            <a:r>
              <a:rPr lang="ru-RU" sz="1600" dirty="0"/>
              <a:t>Для реализации таких закупок предметом контракта могут быть одновременно подготовка проектной документации и (или) выполнение инженерных изысканий, выполнение работ по строительству, реконструкции и (или) капитальному ремонту объекта капитального строительства.</a:t>
            </a:r>
          </a:p>
          <a:p>
            <a:pPr marL="285750" indent="-285750">
              <a:buClr>
                <a:srgbClr val="2182A5"/>
              </a:buClr>
              <a:buFont typeface="Wingdings" panose="05000000000000000000" pitchFamily="2" charset="2"/>
              <a:buChar char="q"/>
            </a:pPr>
            <a:r>
              <a:rPr lang="ru-RU" sz="1600" dirty="0"/>
              <a:t>Дополнительно в контракт может быть включена поставка медоборудования (если проектной документацией предусмотрено для эксплуатации объекта).</a:t>
            </a:r>
          </a:p>
          <a:p>
            <a:pPr marL="285750" indent="-285750">
              <a:buClr>
                <a:srgbClr val="2182A5"/>
              </a:buClr>
              <a:buFont typeface="Wingdings" panose="05000000000000000000" pitchFamily="2" charset="2"/>
              <a:buChar char="q"/>
            </a:pPr>
            <a:r>
              <a:rPr lang="ru-RU" sz="1600" dirty="0"/>
              <a:t>Закупка проводится в форме электронного аукциона или открытого конкурса в электронной форме.</a:t>
            </a:r>
          </a:p>
          <a:p>
            <a:endParaRPr lang="ru-RU" sz="1400" dirty="0"/>
          </a:p>
        </p:txBody>
      </p:sp>
      <p:pic>
        <p:nvPicPr>
          <p:cNvPr id="8" name="Рисунок 7" descr="Подъемный кран">
            <a:extLst>
              <a:ext uri="{FF2B5EF4-FFF2-40B4-BE49-F238E27FC236}">
                <a16:creationId xmlns:a16="http://schemas.microsoft.com/office/drawing/2014/main" id="{01F5A29D-E338-47F0-84CF-83D620F341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70555" y="190331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58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FFA8E6B-1DD7-4920-B8AA-CBA30B18E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40115D4-E468-4827-AD3A-90765FC5F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284" y="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2536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/>
              <a:t>Изменения</a:t>
            </a:r>
            <a:r>
              <a:rPr lang="en-US" sz="1600" dirty="0"/>
              <a:t> </a:t>
            </a:r>
            <a:r>
              <a:rPr lang="ru-RU" sz="1600" dirty="0"/>
              <a:t>через</a:t>
            </a:r>
            <a:r>
              <a:rPr lang="en-US" sz="1600" dirty="0"/>
              <a:t> 10 </a:t>
            </a:r>
            <a:r>
              <a:rPr lang="ru-RU" sz="1600" dirty="0"/>
              <a:t>дней (08.01.2020)</a:t>
            </a:r>
            <a:endParaRPr lang="ru-RU" sz="1200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820321"/>
            <a:ext cx="60570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sz="1600" b="1" dirty="0">
                <a:solidFill>
                  <a:srgbClr val="0E779D"/>
                </a:solidFill>
                <a:cs typeface="Arial" panose="020B0604020202020204" pitchFamily="34" charset="0"/>
              </a:rPr>
              <a:t>Изменения по нацпроектам:</a:t>
            </a:r>
            <a:endParaRPr lang="ru-RU" b="1" dirty="0">
              <a:solidFill>
                <a:srgbClr val="0E779D"/>
              </a:solidFill>
              <a:cs typeface="Arial" panose="020B0604020202020204" pitchFamily="34" charset="0"/>
            </a:endParaRPr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C540145-761F-43F0-990A-684343B14AC0}"/>
              </a:ext>
            </a:extLst>
          </p:cNvPr>
          <p:cNvSpPr txBox="1"/>
          <p:nvPr/>
        </p:nvSpPr>
        <p:spPr>
          <a:xfrm>
            <a:off x="1089192" y="1442762"/>
            <a:ext cx="6844937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2182A5"/>
              </a:buClr>
              <a:buFont typeface="Wingdings" panose="05000000000000000000" pitchFamily="2" charset="2"/>
              <a:buChar char="q"/>
            </a:pPr>
            <a:r>
              <a:rPr lang="ru-RU" sz="1600" dirty="0"/>
              <a:t>Порядок определения НМЦК утверждается Минстроем, при этом </a:t>
            </a:r>
            <a:r>
              <a:rPr lang="ru-RU" sz="1600" b="1" dirty="0"/>
              <a:t>не применяется </a:t>
            </a:r>
            <a:r>
              <a:rPr lang="ru-RU" sz="1600" dirty="0"/>
              <a:t>проектно-сметный метод.</a:t>
            </a:r>
          </a:p>
          <a:p>
            <a:pPr marL="285750" indent="-285750">
              <a:buClr>
                <a:srgbClr val="2182A5"/>
              </a:buClr>
              <a:buFont typeface="Wingdings" panose="05000000000000000000" pitchFamily="2" charset="2"/>
              <a:buChar char="q"/>
            </a:pPr>
            <a:endParaRPr lang="ru-RU" sz="1600" dirty="0"/>
          </a:p>
          <a:p>
            <a:pPr marL="285750" indent="-285750">
              <a:buClr>
                <a:srgbClr val="2182A5"/>
              </a:buClr>
              <a:buFont typeface="Wingdings" panose="05000000000000000000" pitchFamily="2" charset="2"/>
              <a:buChar char="q"/>
            </a:pPr>
            <a:r>
              <a:rPr lang="ru-RU" sz="1600" dirty="0"/>
              <a:t>В контракте отдельно указывается стоимость работ по подготовке документации, стоимость работ по строительству, реконструкции, капремонту и стоимость медоборудования.</a:t>
            </a:r>
          </a:p>
          <a:p>
            <a:pPr marL="285750" indent="-285750">
              <a:buClr>
                <a:srgbClr val="2182A5"/>
              </a:buClr>
              <a:buFont typeface="Wingdings" panose="05000000000000000000" pitchFamily="2" charset="2"/>
              <a:buChar char="q"/>
            </a:pPr>
            <a:endParaRPr lang="ru-RU" sz="1600" dirty="0"/>
          </a:p>
          <a:p>
            <a:pPr>
              <a:buClr>
                <a:srgbClr val="2182A5"/>
              </a:buClr>
            </a:pPr>
            <a:r>
              <a:rPr lang="ru-RU" sz="1600" dirty="0"/>
              <a:t>Изменение существенных условий контракта допустимо:</a:t>
            </a:r>
          </a:p>
          <a:p>
            <a:pPr marL="342900" indent="-342900">
              <a:buClr>
                <a:srgbClr val="2182A5"/>
              </a:buClr>
              <a:buFont typeface="+mj-lt"/>
              <a:buAutoNum type="arabicPeriod"/>
            </a:pPr>
            <a:r>
              <a:rPr lang="ru-RU" sz="1600" i="1" dirty="0"/>
              <a:t>Цены контракта в пределах 30% если сметная стоимость при исполнении контракта превышает цену контракта.</a:t>
            </a:r>
          </a:p>
          <a:p>
            <a:pPr marL="342900" indent="-342900">
              <a:buClr>
                <a:srgbClr val="2182A5"/>
              </a:buClr>
              <a:buFont typeface="+mj-lt"/>
              <a:buAutoNum type="arabicPeriod"/>
            </a:pPr>
            <a:r>
              <a:rPr lang="ru-RU" sz="1600" i="1" dirty="0"/>
              <a:t>На основании </a:t>
            </a:r>
            <a:r>
              <a:rPr lang="ru-RU" sz="1600" i="1" dirty="0" err="1"/>
              <a:t>пп</a:t>
            </a:r>
            <a:r>
              <a:rPr lang="ru-RU" sz="1600" i="1" dirty="0"/>
              <a:t>. 1, 8, 9 ч. 1 ст. 95</a:t>
            </a:r>
          </a:p>
          <a:p>
            <a:pPr marL="342900" indent="-342900">
              <a:buClr>
                <a:srgbClr val="2182A5"/>
              </a:buClr>
              <a:buFont typeface="+mj-lt"/>
              <a:buAutoNum type="arabicPeriod"/>
            </a:pPr>
            <a:r>
              <a:rPr lang="ru-RU" sz="1600" i="1" dirty="0"/>
              <a:t>Цены контракта если она превышает сметную стоимость.</a:t>
            </a:r>
          </a:p>
          <a:p>
            <a:endParaRPr lang="ru-RU" sz="1400" dirty="0"/>
          </a:p>
        </p:txBody>
      </p:sp>
      <p:pic>
        <p:nvPicPr>
          <p:cNvPr id="8" name="Рисунок 7" descr="Подъемный кран">
            <a:extLst>
              <a:ext uri="{FF2B5EF4-FFF2-40B4-BE49-F238E27FC236}">
                <a16:creationId xmlns:a16="http://schemas.microsoft.com/office/drawing/2014/main" id="{5965C1EA-CD7D-48C2-A2C9-7B444A83D7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70555" y="190331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9647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3C2583B-FD23-4F5A-A267-1CB840D36232}"/>
              </a:ext>
            </a:extLst>
          </p:cNvPr>
          <p:cNvSpPr/>
          <p:nvPr/>
        </p:nvSpPr>
        <p:spPr>
          <a:xfrm>
            <a:off x="1536454" y="2074691"/>
            <a:ext cx="6457164" cy="99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2000" b="1" dirty="0">
                <a:solidFill>
                  <a:srgbClr val="0E779D"/>
                </a:solidFill>
                <a:cs typeface="Arial" panose="020B0604020202020204" pitchFamily="34" charset="0"/>
              </a:rPr>
              <a:t>Изменения, которые вступят в силу с</a:t>
            </a:r>
          </a:p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0E779D"/>
                </a:solidFill>
                <a:cs typeface="Arial" panose="020B0604020202020204" pitchFamily="34" charset="0"/>
              </a:rPr>
              <a:t>01.07.2020</a:t>
            </a:r>
          </a:p>
        </p:txBody>
      </p:sp>
      <p:pic>
        <p:nvPicPr>
          <p:cNvPr id="10" name="Рисунок 9" descr="Молоток судьи">
            <a:extLst>
              <a:ext uri="{FF2B5EF4-FFF2-40B4-BE49-F238E27FC236}">
                <a16:creationId xmlns:a16="http://schemas.microsoft.com/office/drawing/2014/main" id="{BA575B93-970E-4A88-8785-6DC4709D72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pic>
        <p:nvPicPr>
          <p:cNvPr id="4" name="Рисунок 3" descr="Секундомер">
            <a:extLst>
              <a:ext uri="{FF2B5EF4-FFF2-40B4-BE49-F238E27FC236}">
                <a16:creationId xmlns:a16="http://schemas.microsoft.com/office/drawing/2014/main" id="{77CDD74C-9176-4964-92DC-1DBD3D730E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50748" y="3144679"/>
            <a:ext cx="628575" cy="62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6085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D466FE2-D293-4CF0-B6F9-73A3264FC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371E55-EF27-400C-AC49-2089627DA901}"/>
              </a:ext>
            </a:extLst>
          </p:cNvPr>
          <p:cNvSpPr txBox="1"/>
          <p:nvPr/>
        </p:nvSpPr>
        <p:spPr>
          <a:xfrm>
            <a:off x="953589" y="1312817"/>
            <a:ext cx="72629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E779D"/>
                </a:solidFill>
              </a:rPr>
              <a:t>Закупки у единственного поставщика по пунктам 4 и 5</a:t>
            </a:r>
          </a:p>
        </p:txBody>
      </p:sp>
      <p:pic>
        <p:nvPicPr>
          <p:cNvPr id="5" name="Рисунок 4" descr="Тележка для покупок">
            <a:extLst>
              <a:ext uri="{FF2B5EF4-FFF2-40B4-BE49-F238E27FC236}">
                <a16:creationId xmlns:a16="http://schemas.microsoft.com/office/drawing/2014/main" id="{999B14F6-3E09-4E28-A0A9-03600E378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83724" y="2767692"/>
            <a:ext cx="711926" cy="711926"/>
          </a:xfrm>
          <a:prstGeom prst="rect">
            <a:avLst/>
          </a:prstGeom>
        </p:spPr>
      </p:pic>
      <p:pic>
        <p:nvPicPr>
          <p:cNvPr id="7" name="Рисунок 6" descr="Компьютер">
            <a:extLst>
              <a:ext uri="{FF2B5EF4-FFF2-40B4-BE49-F238E27FC236}">
                <a16:creationId xmlns:a16="http://schemas.microsoft.com/office/drawing/2014/main" id="{BF5A7EA4-5FE9-49A2-B22D-9EDB45E83B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15936" y="2276201"/>
            <a:ext cx="1959429" cy="195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3531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с 01.07.2020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833993"/>
            <a:ext cx="60570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Закупки у единственного поставщика по пунктам 4 и 5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4D03471-FB3D-4513-B48A-90DA26FBA62A}"/>
              </a:ext>
            </a:extLst>
          </p:cNvPr>
          <p:cNvSpPr/>
          <p:nvPr/>
        </p:nvSpPr>
        <p:spPr>
          <a:xfrm>
            <a:off x="698045" y="1691469"/>
            <a:ext cx="7879839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dirty="0"/>
              <a:t>Теперь закупки у единственного поставщика по п.4 и п.5 могут проводиться в </a:t>
            </a:r>
            <a:r>
              <a:rPr lang="ru-RU" b="1" dirty="0"/>
              <a:t>электронной форме </a:t>
            </a:r>
            <a:r>
              <a:rPr lang="ru-RU" dirty="0"/>
              <a:t>на электронных площадках. (ст. 24.1)</a:t>
            </a:r>
          </a:p>
          <a:p>
            <a:pPr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dirty="0"/>
              <a:t>Такие закупки проводятся на поставку </a:t>
            </a:r>
            <a:r>
              <a:rPr lang="ru-RU" b="1" dirty="0"/>
              <a:t>товара</a:t>
            </a:r>
            <a:r>
              <a:rPr lang="ru-RU" dirty="0"/>
              <a:t> стоимостью не более 3 млн. руб. при это общий годовой лимит по таким пунктам остается прежним:</a:t>
            </a:r>
          </a:p>
          <a:p>
            <a:pPr marL="285750" indent="-285750"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  <a:buFontTx/>
              <a:buChar char="-"/>
            </a:pPr>
            <a:r>
              <a:rPr lang="ru-RU" sz="1400" dirty="0">
                <a:cs typeface="Arial" panose="020B0604020202020204" pitchFamily="34" charset="0"/>
              </a:rPr>
              <a:t>Не более 2 млн. руб. или  5% СГОЗ по п. 4</a:t>
            </a:r>
          </a:p>
          <a:p>
            <a:pPr marL="285750" indent="-285750"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  <a:buFontTx/>
              <a:buChar char="-"/>
            </a:pPr>
            <a:r>
              <a:rPr lang="ru-RU" sz="1400" dirty="0">
                <a:cs typeface="Arial" panose="020B0604020202020204" pitchFamily="34" charset="0"/>
              </a:rPr>
              <a:t>Не более 5 млн. руб. или 50% СГОЗ по п. 5</a:t>
            </a:r>
            <a:endParaRPr lang="en-US" sz="1400" dirty="0">
              <a:cs typeface="Arial" panose="020B0604020202020204" pitchFamily="34" charset="0"/>
            </a:endParaRPr>
          </a:p>
          <a:p>
            <a:pPr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sz="1400" dirty="0">
                <a:cs typeface="Arial" panose="020B0604020202020204" pitchFamily="34" charset="0"/>
              </a:rPr>
              <a:t>Для проведения такой закупки – заказчик размещает в ЕИС и на площадке извещение о проведении такой закупки с указанием таких моментов как использование национального режима по ст. 14</a:t>
            </a:r>
            <a:r>
              <a:rPr lang="ru-RU" sz="1400" b="1" dirty="0">
                <a:cs typeface="Arial" panose="020B0604020202020204" pitchFamily="34" charset="0"/>
              </a:rPr>
              <a:t> </a:t>
            </a:r>
            <a:r>
              <a:rPr lang="ru-RU" sz="1400" dirty="0">
                <a:cs typeface="Arial" panose="020B0604020202020204" pitchFamily="34" charset="0"/>
              </a:rPr>
              <a:t>и прикладывает проект контракта. Требования к поставляемому товару устанавливаются с использованием характеристик представленных в каталоге товаров, работ или услуг. (1-3, 5, 8-12 ст. 42)</a:t>
            </a:r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50381" y="2851311"/>
            <a:ext cx="2437588" cy="2437588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151831" y="1618858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9" name="Стрелка: шеврон 8">
            <a:extLst>
              <a:ext uri="{FF2B5EF4-FFF2-40B4-BE49-F238E27FC236}">
                <a16:creationId xmlns:a16="http://schemas.microsoft.com/office/drawing/2014/main" id="{DFA7C404-6C58-4643-BBD5-CCBA2322D186}"/>
              </a:ext>
            </a:extLst>
          </p:cNvPr>
          <p:cNvSpPr/>
          <p:nvPr/>
        </p:nvSpPr>
        <p:spPr>
          <a:xfrm>
            <a:off x="151831" y="2406399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10" name="Стрелка: шеврон 9">
            <a:extLst>
              <a:ext uri="{FF2B5EF4-FFF2-40B4-BE49-F238E27FC236}">
                <a16:creationId xmlns:a16="http://schemas.microsoft.com/office/drawing/2014/main" id="{E0822D57-21F7-4994-89EA-89A622D0CECC}"/>
              </a:ext>
            </a:extLst>
          </p:cNvPr>
          <p:cNvSpPr/>
          <p:nvPr/>
        </p:nvSpPr>
        <p:spPr>
          <a:xfrm>
            <a:off x="151831" y="3790544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2775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с 01.07.2020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833993"/>
            <a:ext cx="60570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Закупки у единственного поставщика по пунктам 4 и 5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4D03471-FB3D-4513-B48A-90DA26FBA62A}"/>
              </a:ext>
            </a:extLst>
          </p:cNvPr>
          <p:cNvSpPr/>
          <p:nvPr/>
        </p:nvSpPr>
        <p:spPr>
          <a:xfrm>
            <a:off x="698045" y="1327257"/>
            <a:ext cx="787983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dirty="0"/>
              <a:t>В течении часа с момента публикации извещения оператор электронной площадки на которой проводится закупка находит не более 5 и не менее 2-х предварительных предложений участников размещенных заранее на данной площадке и удовлетворяющим требованиям заказчика и предлагающие наименьшие цены.</a:t>
            </a:r>
          </a:p>
          <a:p>
            <a:pPr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dirty="0"/>
              <a:t>Заказчик (без комиссии)</a:t>
            </a:r>
            <a:r>
              <a:rPr lang="en-US" dirty="0"/>
              <a:t> </a:t>
            </a:r>
            <a:r>
              <a:rPr lang="ru-RU" dirty="0"/>
              <a:t>рассматривает поступившие предложения на предмет их соответствия извещению и требованиям закона и присваивает не отстраненным участникам порядковые номера.</a:t>
            </a:r>
            <a:r>
              <a:rPr lang="en-US" dirty="0"/>
              <a:t> </a:t>
            </a:r>
            <a:r>
              <a:rPr lang="ru-RU" b="1" dirty="0"/>
              <a:t>Протокол формируется в электронной форме с использованием средств электронной площадки</a:t>
            </a:r>
            <a:r>
              <a:rPr lang="ru-RU" dirty="0"/>
              <a:t>.</a:t>
            </a:r>
          </a:p>
          <a:p>
            <a:pPr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b="1" dirty="0"/>
              <a:t>Контракт заключается</a:t>
            </a:r>
            <a:r>
              <a:rPr lang="ru-RU" dirty="0"/>
              <a:t> с участником закупки, которому присвоен первый номер </a:t>
            </a:r>
            <a:r>
              <a:rPr lang="ru-RU" b="1" dirty="0"/>
              <a:t>в порядке и в сроки заключения контракта по результатам запроса котировок в электронной форме (по новым правилам).</a:t>
            </a:r>
          </a:p>
          <a:p>
            <a:pPr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endParaRPr lang="ru-RU" sz="1400" dirty="0">
              <a:cs typeface="Arial" panose="020B0604020202020204" pitchFamily="34" charset="0"/>
            </a:endParaRPr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50381" y="2851311"/>
            <a:ext cx="2437588" cy="2437588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179418" y="1339297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9" name="Стрелка: шеврон 8">
            <a:extLst>
              <a:ext uri="{FF2B5EF4-FFF2-40B4-BE49-F238E27FC236}">
                <a16:creationId xmlns:a16="http://schemas.microsoft.com/office/drawing/2014/main" id="{BD387816-D564-4A7A-B3AA-E5266F516BE6}"/>
              </a:ext>
            </a:extLst>
          </p:cNvPr>
          <p:cNvSpPr/>
          <p:nvPr/>
        </p:nvSpPr>
        <p:spPr>
          <a:xfrm>
            <a:off x="179418" y="2851311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10" name="Стрелка: шеврон 9">
            <a:extLst>
              <a:ext uri="{FF2B5EF4-FFF2-40B4-BE49-F238E27FC236}">
                <a16:creationId xmlns:a16="http://schemas.microsoft.com/office/drawing/2014/main" id="{260DECCA-510D-47FF-B9F6-2A6EB039A8E3}"/>
              </a:ext>
            </a:extLst>
          </p:cNvPr>
          <p:cNvSpPr/>
          <p:nvPr/>
        </p:nvSpPr>
        <p:spPr>
          <a:xfrm>
            <a:off x="179418" y="3851446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4219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с 01.07.2020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833993"/>
            <a:ext cx="60570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Закупки у единственного поставщика по пунктам 4 и 5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4D03471-FB3D-4513-B48A-90DA26FBA62A}"/>
              </a:ext>
            </a:extLst>
          </p:cNvPr>
          <p:cNvSpPr/>
          <p:nvPr/>
        </p:nvSpPr>
        <p:spPr>
          <a:xfrm>
            <a:off x="698045" y="1327257"/>
            <a:ext cx="7879839" cy="1443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dirty="0"/>
              <a:t>Участники таких закупок формируют предварительное предложение о товаре на электронной площадке с использованием характеристик товара из каталога ТРУ.</a:t>
            </a:r>
          </a:p>
          <a:p>
            <a:pPr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sz="2400" dirty="0"/>
              <a:t>Предварительное предложение должно содержать:</a:t>
            </a:r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50381" y="2851311"/>
            <a:ext cx="2437588" cy="2437588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250986" y="2292189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BBDB62-77A3-47D7-96FF-79A9B04BB7DB}"/>
              </a:ext>
            </a:extLst>
          </p:cNvPr>
          <p:cNvSpPr txBox="1"/>
          <p:nvPr/>
        </p:nvSpPr>
        <p:spPr>
          <a:xfrm>
            <a:off x="790303" y="2704011"/>
            <a:ext cx="2945674" cy="1655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spcBef>
                <a:spcPct val="20000"/>
              </a:spcBef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Товар и его характеристики в соответствии с КТРУ</a:t>
            </a:r>
          </a:p>
          <a:p>
            <a:pPr marL="171450" indent="-171450" algn="just">
              <a:spcBef>
                <a:spcPct val="20000"/>
              </a:spcBef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Максимальное количество товара</a:t>
            </a:r>
          </a:p>
          <a:p>
            <a:pPr marL="171450" indent="-171450" algn="just">
              <a:spcBef>
                <a:spcPct val="20000"/>
              </a:spcBef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Стоимость за единицу</a:t>
            </a:r>
          </a:p>
          <a:p>
            <a:pPr marL="171450" indent="-171450" algn="just">
              <a:spcBef>
                <a:spcPct val="20000"/>
              </a:spcBef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Регион поставки</a:t>
            </a:r>
          </a:p>
          <a:p>
            <a:pPr marL="171450" indent="-171450" algn="just">
              <a:spcBef>
                <a:spcPct val="20000"/>
              </a:spcBef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Страну происхождения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EA3261-2A6C-4F12-BE26-E90F4276F5A8}"/>
              </a:ext>
            </a:extLst>
          </p:cNvPr>
          <p:cNvSpPr txBox="1"/>
          <p:nvPr/>
        </p:nvSpPr>
        <p:spPr>
          <a:xfrm>
            <a:off x="5077544" y="2704011"/>
            <a:ext cx="2945674" cy="2471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spcBef>
                <a:spcPct val="20000"/>
              </a:spcBef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Документы подтверждающие страну происхождения по ст. 14 (если требуется)</a:t>
            </a:r>
          </a:p>
          <a:p>
            <a:pPr marL="171450" indent="-171450" algn="just">
              <a:spcBef>
                <a:spcPct val="20000"/>
              </a:spcBef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Срок действия данного предложения (не более месяца)</a:t>
            </a:r>
          </a:p>
          <a:p>
            <a:pPr marL="171450" indent="-171450" algn="just">
              <a:spcBef>
                <a:spcPct val="20000"/>
              </a:spcBef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Согласие</a:t>
            </a:r>
          </a:p>
          <a:p>
            <a:pPr marL="171450" indent="-171450" algn="just">
              <a:spcBef>
                <a:spcPct val="20000"/>
              </a:spcBef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Документы по п.1 ч.1 ст. 31</a:t>
            </a:r>
          </a:p>
          <a:p>
            <a:pPr marL="171450" indent="-171450" algn="just">
              <a:spcBef>
                <a:spcPct val="20000"/>
              </a:spcBef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Декларация о соответствии 3 - 5, 7 - 9, 11 ч. 1 ст. 31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6274246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с 01.07.2020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833993"/>
            <a:ext cx="60570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Закупки у единственного поставщика по пунктам 4 и 5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4D03471-FB3D-4513-B48A-90DA26FBA62A}"/>
              </a:ext>
            </a:extLst>
          </p:cNvPr>
          <p:cNvSpPr/>
          <p:nvPr/>
        </p:nvSpPr>
        <p:spPr>
          <a:xfrm>
            <a:off x="1577966" y="2204980"/>
            <a:ext cx="54416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dirty="0"/>
              <a:t>Контракты, заключенные по результатам электронных закупок у ЕП – вносятся в реестр контрактов.</a:t>
            </a:r>
            <a:endParaRPr lang="ru-RU" sz="2400" dirty="0"/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50381" y="2851311"/>
            <a:ext cx="2437588" cy="2437588"/>
          </a:xfrm>
          <a:prstGeom prst="rect">
            <a:avLst/>
          </a:prstGeom>
        </p:spPr>
      </p:pic>
      <p:pic>
        <p:nvPicPr>
          <p:cNvPr id="10" name="Рисунок 9" descr="Восклицательный знак">
            <a:extLst>
              <a:ext uri="{FF2B5EF4-FFF2-40B4-BE49-F238E27FC236}">
                <a16:creationId xmlns:a16="http://schemas.microsoft.com/office/drawing/2014/main" id="{8B4BEB9E-7D1F-436F-93EA-5532E2187D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5575" y="2263002"/>
            <a:ext cx="807286" cy="807286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5C66642-5BFB-49B5-929F-93F6EBAB025B}"/>
              </a:ext>
            </a:extLst>
          </p:cNvPr>
          <p:cNvSpPr/>
          <p:nvPr/>
        </p:nvSpPr>
        <p:spPr>
          <a:xfrm>
            <a:off x="1129936" y="1972491"/>
            <a:ext cx="5889631" cy="1482635"/>
          </a:xfrm>
          <a:prstGeom prst="rect">
            <a:avLst/>
          </a:prstGeom>
          <a:noFill/>
          <a:ln w="38100">
            <a:solidFill>
              <a:srgbClr val="0E779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4094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с 01.07.2020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833993"/>
            <a:ext cx="60570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Закупки у единственного поставщика по пунктам 4 и 5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4D03471-FB3D-4513-B48A-90DA26FBA62A}"/>
              </a:ext>
            </a:extLst>
          </p:cNvPr>
          <p:cNvSpPr/>
          <p:nvPr/>
        </p:nvSpPr>
        <p:spPr>
          <a:xfrm>
            <a:off x="1577966" y="2204980"/>
            <a:ext cx="54416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dirty="0"/>
              <a:t>Участники вправе подать жалобу на электронные закупки у ЕП.</a:t>
            </a:r>
            <a:endParaRPr lang="ru-RU" sz="2400" dirty="0"/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50381" y="2851311"/>
            <a:ext cx="2437588" cy="243758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5C66642-5BFB-49B5-929F-93F6EBAB025B}"/>
              </a:ext>
            </a:extLst>
          </p:cNvPr>
          <p:cNvSpPr/>
          <p:nvPr/>
        </p:nvSpPr>
        <p:spPr>
          <a:xfrm>
            <a:off x="1129936" y="1972491"/>
            <a:ext cx="5889631" cy="1482635"/>
          </a:xfrm>
          <a:prstGeom prst="rect">
            <a:avLst/>
          </a:prstGeom>
          <a:noFill/>
          <a:ln w="38100">
            <a:solidFill>
              <a:srgbClr val="0E779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Программист">
            <a:extLst>
              <a:ext uri="{FF2B5EF4-FFF2-40B4-BE49-F238E27FC236}">
                <a16:creationId xmlns:a16="http://schemas.microsoft.com/office/drawing/2014/main" id="{4C5AD9EB-04AC-4141-A460-EE0006DE97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96744" y="242341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5551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D466FE2-D293-4CF0-B6F9-73A3264FC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371E55-EF27-400C-AC49-2089627DA901}"/>
              </a:ext>
            </a:extLst>
          </p:cNvPr>
          <p:cNvSpPr txBox="1"/>
          <p:nvPr/>
        </p:nvSpPr>
        <p:spPr>
          <a:xfrm>
            <a:off x="953589" y="1312817"/>
            <a:ext cx="72629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E779D"/>
                </a:solidFill>
              </a:rPr>
              <a:t>Запрос котировок в электронной форме по новым правилам</a:t>
            </a:r>
          </a:p>
        </p:txBody>
      </p:sp>
      <p:pic>
        <p:nvPicPr>
          <p:cNvPr id="7" name="Рисунок 6" descr="Компьютер">
            <a:extLst>
              <a:ext uri="{FF2B5EF4-FFF2-40B4-BE49-F238E27FC236}">
                <a16:creationId xmlns:a16="http://schemas.microsoft.com/office/drawing/2014/main" id="{BF5A7EA4-5FE9-49A2-B22D-9EDB45E83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12445" y="2330087"/>
            <a:ext cx="1959429" cy="1959429"/>
          </a:xfrm>
          <a:prstGeom prst="rect">
            <a:avLst/>
          </a:prstGeom>
        </p:spPr>
      </p:pic>
      <p:pic>
        <p:nvPicPr>
          <p:cNvPr id="6" name="Рисунок 5" descr="Целевая аудитория">
            <a:extLst>
              <a:ext uri="{FF2B5EF4-FFF2-40B4-BE49-F238E27FC236}">
                <a16:creationId xmlns:a16="http://schemas.microsoft.com/office/drawing/2014/main" id="{74C8722F-E0AA-4828-AF17-EFF3FAFF7E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90257" y="2813413"/>
            <a:ext cx="772795" cy="772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3708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с 01.07.2020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1093569"/>
            <a:ext cx="63194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Запрос котировок в электронной форме будет проводиться по новым правилам согласно ст. 82.1 (ст. 82.2-82.6 утратили силу), а также устанавливаются новые правила заключения контракта по данной процедуре.</a:t>
            </a:r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37963" y="1933091"/>
            <a:ext cx="3076247" cy="3076247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179418" y="1414172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823A50-9931-406B-B8DA-A5CD64AA07C9}"/>
              </a:ext>
            </a:extLst>
          </p:cNvPr>
          <p:cNvSpPr txBox="1"/>
          <p:nvPr/>
        </p:nvSpPr>
        <p:spPr>
          <a:xfrm>
            <a:off x="719138" y="2293898"/>
            <a:ext cx="62293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E779D"/>
              </a:buClr>
              <a:buFont typeface="Wingdings" panose="05000000000000000000" pitchFamily="2" charset="2"/>
              <a:buChar char="q"/>
            </a:pPr>
            <a:r>
              <a:rPr lang="ru-RU" dirty="0"/>
              <a:t>Запрос котировок в электронной форме (далее ЗКЭФ) проводится при НМЦК </a:t>
            </a:r>
            <a:r>
              <a:rPr lang="ru-RU" b="1" dirty="0"/>
              <a:t>не более 3 млн. руб. </a:t>
            </a:r>
            <a:r>
              <a:rPr lang="ru-RU" dirty="0"/>
              <a:t>при этом годовой объем таких закупок </a:t>
            </a:r>
            <a:r>
              <a:rPr lang="ru-RU" b="1" dirty="0"/>
              <a:t>не должен</a:t>
            </a:r>
            <a:r>
              <a:rPr lang="en-US" b="1" dirty="0"/>
              <a:t> </a:t>
            </a:r>
            <a:r>
              <a:rPr lang="ru-RU" b="1" dirty="0"/>
              <a:t>превышать 10% </a:t>
            </a:r>
            <a:r>
              <a:rPr lang="ru-RU" dirty="0"/>
              <a:t>СГОЗ.</a:t>
            </a:r>
          </a:p>
          <a:p>
            <a:pPr marL="285750" indent="-285750">
              <a:buClr>
                <a:srgbClr val="0E779D"/>
              </a:buClr>
              <a:buFont typeface="Wingdings" panose="05000000000000000000" pitchFamily="2" charset="2"/>
              <a:buChar char="q"/>
            </a:pPr>
            <a:r>
              <a:rPr lang="ru-RU" dirty="0"/>
              <a:t>Заказчик вправе отменить проведение ЗКЭФ </a:t>
            </a:r>
            <a:r>
              <a:rPr lang="ru-RU" b="1" dirty="0"/>
              <a:t>за час </a:t>
            </a:r>
            <a:r>
              <a:rPr lang="ru-RU" dirty="0"/>
              <a:t>до окончания подачи заявок.</a:t>
            </a:r>
          </a:p>
          <a:p>
            <a:pPr marL="285750" indent="-285750">
              <a:buClr>
                <a:srgbClr val="0E779D"/>
              </a:buClr>
              <a:buFont typeface="Wingdings" panose="05000000000000000000" pitchFamily="2" charset="2"/>
              <a:buChar char="q"/>
            </a:pPr>
            <a:r>
              <a:rPr lang="ru-RU" dirty="0"/>
              <a:t>Срок подачи заявок – не менее 4х рабочих дней </a:t>
            </a:r>
            <a:r>
              <a:rPr lang="ru-RU" b="1" dirty="0"/>
              <a:t>со дня следующего за днем публикации извещения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5493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55423C2-708E-4646-A99E-C265456D8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E8F35CC-77D9-4B7F-905D-93744EF253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66859"/>
            <a:ext cx="9144000" cy="6102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1461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с 01.07.2020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1093569"/>
            <a:ext cx="6319418" cy="77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Новое в составе заявок на ЗКЭФ</a:t>
            </a:r>
          </a:p>
          <a:p>
            <a:pPr lvl="0">
              <a:spcBef>
                <a:spcPct val="20000"/>
              </a:spcBef>
              <a:spcAft>
                <a:spcPts val="600"/>
              </a:spcAft>
            </a:pPr>
            <a:endParaRPr lang="ru-RU" b="1" dirty="0">
              <a:solidFill>
                <a:srgbClr val="0E779D"/>
              </a:solidFill>
              <a:cs typeface="Arial" panose="020B0604020202020204" pitchFamily="34" charset="0"/>
            </a:endParaRPr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37963" y="1933091"/>
            <a:ext cx="3076247" cy="3076247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183446" y="1037452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823A50-9931-406B-B8DA-A5CD64AA07C9}"/>
              </a:ext>
            </a:extLst>
          </p:cNvPr>
          <p:cNvSpPr txBox="1"/>
          <p:nvPr/>
        </p:nvSpPr>
        <p:spPr>
          <a:xfrm>
            <a:off x="709643" y="1516930"/>
            <a:ext cx="62293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E779D"/>
              </a:buClr>
              <a:buFont typeface="Wingdings" panose="05000000000000000000" pitchFamily="2" charset="2"/>
              <a:buChar char="ü"/>
            </a:pPr>
            <a:r>
              <a:rPr lang="ru-RU" dirty="0"/>
              <a:t>Направление заявки на участие – означает согласие.</a:t>
            </a:r>
          </a:p>
          <a:p>
            <a:pPr>
              <a:buClr>
                <a:srgbClr val="0E779D"/>
              </a:buClr>
            </a:pPr>
            <a:endParaRPr lang="ru-RU" b="1" dirty="0"/>
          </a:p>
          <a:p>
            <a:pPr>
              <a:buClr>
                <a:srgbClr val="0E779D"/>
              </a:buClr>
            </a:pPr>
            <a:r>
              <a:rPr lang="ru-RU" b="1" dirty="0"/>
              <a:t>При подаче заявки участник предоставляет:</a:t>
            </a:r>
          </a:p>
          <a:p>
            <a:pPr marL="285750" indent="-285750">
              <a:buClr>
                <a:srgbClr val="0E779D"/>
              </a:buClr>
              <a:buFont typeface="Wingdings" panose="05000000000000000000" pitchFamily="2" charset="2"/>
              <a:buChar char="ü"/>
            </a:pPr>
            <a:r>
              <a:rPr lang="ru-RU" dirty="0"/>
              <a:t>Решение о согласии на свершение или о последующем одобрении крупной сделки (если требование установлено законодательством или для участника такая сделка является крупной)</a:t>
            </a:r>
          </a:p>
          <a:p>
            <a:pPr marL="285750" indent="-285750">
              <a:buClr>
                <a:srgbClr val="0E779D"/>
              </a:buClr>
              <a:buFont typeface="Wingdings" panose="05000000000000000000" pitchFamily="2" charset="2"/>
              <a:buChar char="ü"/>
            </a:pPr>
            <a:r>
              <a:rPr lang="ru-RU" dirty="0"/>
              <a:t>Документы по п.1 ч.1 ст. 31</a:t>
            </a:r>
          </a:p>
          <a:p>
            <a:pPr marL="285750" indent="-285750">
              <a:buClr>
                <a:srgbClr val="0E779D"/>
              </a:buClr>
              <a:buFont typeface="Wingdings" panose="05000000000000000000" pitchFamily="2" charset="2"/>
              <a:buChar char="ü"/>
            </a:pPr>
            <a:r>
              <a:rPr lang="ru-RU" dirty="0"/>
              <a:t>Декларация о соответствии п. 3-5, 7-9, 11 ч.1 ст. 31</a:t>
            </a:r>
          </a:p>
          <a:p>
            <a:pPr marL="285750" indent="-285750">
              <a:buClr>
                <a:srgbClr val="0E779D"/>
              </a:buClr>
              <a:buFont typeface="Wingdings" panose="05000000000000000000" pitchFamily="2" charset="2"/>
              <a:buChar char="ü"/>
            </a:pPr>
            <a:r>
              <a:rPr lang="ru-RU" dirty="0"/>
              <a:t>Документы о соответствии </a:t>
            </a:r>
            <a:r>
              <a:rPr lang="ru-RU"/>
              <a:t>товара требованиям </a:t>
            </a:r>
            <a:r>
              <a:rPr lang="ru-RU" dirty="0"/>
              <a:t>законодательства РФ. (если эти документы не поставляются вместе с товаром)</a:t>
            </a:r>
          </a:p>
          <a:p>
            <a:pPr>
              <a:buClr>
                <a:srgbClr val="0E779D"/>
              </a:buClr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07498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с 01.07.2020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1093569"/>
            <a:ext cx="6319418" cy="77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Рассмотрение заявок.</a:t>
            </a:r>
          </a:p>
          <a:p>
            <a:pPr lvl="0">
              <a:spcBef>
                <a:spcPct val="20000"/>
              </a:spcBef>
              <a:spcAft>
                <a:spcPts val="600"/>
              </a:spcAft>
            </a:pPr>
            <a:endParaRPr lang="ru-RU" b="1" dirty="0">
              <a:solidFill>
                <a:srgbClr val="0E779D"/>
              </a:solidFill>
              <a:cs typeface="Arial" panose="020B0604020202020204" pitchFamily="34" charset="0"/>
            </a:endParaRPr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37963" y="1933091"/>
            <a:ext cx="3076247" cy="3076247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183446" y="1037452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823A50-9931-406B-B8DA-A5CD64AA07C9}"/>
              </a:ext>
            </a:extLst>
          </p:cNvPr>
          <p:cNvSpPr txBox="1"/>
          <p:nvPr/>
        </p:nvSpPr>
        <p:spPr>
          <a:xfrm>
            <a:off x="709643" y="1516930"/>
            <a:ext cx="62293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E779D"/>
              </a:buClr>
            </a:pPr>
            <a:r>
              <a:rPr lang="ru-RU" dirty="0"/>
              <a:t>Рассмотрение заявок производится </a:t>
            </a:r>
            <a:r>
              <a:rPr lang="ru-RU" b="1" dirty="0"/>
              <a:t>не позднее 1 рабочего дня </a:t>
            </a:r>
            <a:r>
              <a:rPr lang="ru-RU" b="1" u="sng" dirty="0"/>
              <a:t>со дня, следующего</a:t>
            </a:r>
            <a:r>
              <a:rPr lang="ru-RU" u="sng" dirty="0"/>
              <a:t> </a:t>
            </a:r>
            <a:r>
              <a:rPr lang="ru-RU" dirty="0"/>
              <a:t>за датой окончания подачи заявок.</a:t>
            </a:r>
          </a:p>
          <a:p>
            <a:pPr>
              <a:buClr>
                <a:srgbClr val="0E779D"/>
              </a:buClr>
            </a:pPr>
            <a:r>
              <a:rPr lang="ru-RU" b="1" dirty="0"/>
              <a:t>Заявка отклоняется:</a:t>
            </a:r>
          </a:p>
          <a:p>
            <a:pPr>
              <a:buClr>
                <a:srgbClr val="0E779D"/>
              </a:buClr>
            </a:pPr>
            <a:r>
              <a:rPr lang="ru-RU" dirty="0"/>
              <a:t>Ст. 82.1 ч. 11</a:t>
            </a:r>
          </a:p>
          <a:p>
            <a:pPr marL="285750" indent="-285750">
              <a:buClr>
                <a:srgbClr val="0E779D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</a:pPr>
            <a:r>
              <a:rPr lang="ru-RU" dirty="0"/>
              <a:t>п.1 </a:t>
            </a:r>
            <a:r>
              <a:rPr lang="ru-RU" i="1" dirty="0"/>
              <a:t>Непредоставление информации и документов</a:t>
            </a:r>
          </a:p>
          <a:p>
            <a:pPr marL="285750" indent="-285750">
              <a:buClr>
                <a:srgbClr val="0E779D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</a:pPr>
            <a:r>
              <a:rPr lang="ru-RU" dirty="0"/>
              <a:t>п.2 </a:t>
            </a:r>
            <a:r>
              <a:rPr lang="ru-RU" i="1" dirty="0"/>
              <a:t>Несоответствие требованиям по п.1 ч.1 ст. 31</a:t>
            </a:r>
          </a:p>
          <a:p>
            <a:pPr marL="285750" indent="-285750">
              <a:buClr>
                <a:srgbClr val="0E779D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</a:pPr>
            <a:r>
              <a:rPr lang="ru-RU" dirty="0"/>
              <a:t>п.3 </a:t>
            </a:r>
            <a:r>
              <a:rPr lang="ru-RU" i="1" dirty="0"/>
              <a:t>В соответствии с НПА по ст. 14</a:t>
            </a:r>
          </a:p>
          <a:p>
            <a:pPr marL="285750" indent="-285750">
              <a:buClr>
                <a:srgbClr val="0E779D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</a:pPr>
            <a:r>
              <a:rPr lang="ru-RU" dirty="0"/>
              <a:t>п.4 </a:t>
            </a:r>
            <a:r>
              <a:rPr lang="ru-RU" i="1" dirty="0"/>
              <a:t>Непредоставление документов по ч. 3 и 4 ст. 14 если установлен запрет на иностранные товары</a:t>
            </a:r>
            <a:r>
              <a:rPr lang="ru-RU" dirty="0"/>
              <a:t>.</a:t>
            </a:r>
          </a:p>
          <a:p>
            <a:pPr marL="285750" indent="-285750">
              <a:buClr>
                <a:srgbClr val="0E779D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</a:pPr>
            <a:r>
              <a:rPr lang="ru-RU" dirty="0"/>
              <a:t>п. 5 </a:t>
            </a:r>
            <a:r>
              <a:rPr lang="ru-RU" i="1" dirty="0"/>
              <a:t>Выявление недостоверной информации в заявке</a:t>
            </a:r>
            <a:r>
              <a:rPr lang="ru-RU" dirty="0"/>
              <a:t>.</a:t>
            </a:r>
          </a:p>
          <a:p>
            <a:pPr>
              <a:buClr>
                <a:srgbClr val="0E779D"/>
              </a:buClr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68650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с 01.07.2020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1093569"/>
            <a:ext cx="6319418" cy="77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Рассмотрение заявок.</a:t>
            </a:r>
          </a:p>
          <a:p>
            <a:pPr lvl="0">
              <a:spcBef>
                <a:spcPct val="20000"/>
              </a:spcBef>
              <a:spcAft>
                <a:spcPts val="600"/>
              </a:spcAft>
            </a:pPr>
            <a:endParaRPr lang="ru-RU" b="1" dirty="0">
              <a:solidFill>
                <a:srgbClr val="0E779D"/>
              </a:solidFill>
              <a:cs typeface="Arial" panose="020B0604020202020204" pitchFamily="34" charset="0"/>
            </a:endParaRPr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37963" y="1933091"/>
            <a:ext cx="3076247" cy="3076247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183446" y="1037452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823A50-9931-406B-B8DA-A5CD64AA07C9}"/>
              </a:ext>
            </a:extLst>
          </p:cNvPr>
          <p:cNvSpPr txBox="1"/>
          <p:nvPr/>
        </p:nvSpPr>
        <p:spPr>
          <a:xfrm>
            <a:off x="709643" y="1516930"/>
            <a:ext cx="622935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E779D"/>
              </a:buClr>
              <a:buFont typeface="Wingdings" panose="05000000000000000000" pitchFamily="2" charset="2"/>
              <a:buChar char="q"/>
            </a:pPr>
            <a:r>
              <a:rPr lang="ru-RU" dirty="0"/>
              <a:t>Заказчик формирует с использованием электронной площадки протокол подведения итогов.</a:t>
            </a:r>
          </a:p>
          <a:p>
            <a:pPr marL="285750" indent="-285750">
              <a:buClr>
                <a:srgbClr val="0E779D"/>
              </a:buClr>
              <a:buFont typeface="Wingdings" panose="05000000000000000000" pitchFamily="2" charset="2"/>
              <a:buChar char="q"/>
            </a:pPr>
            <a:r>
              <a:rPr lang="ru-RU" dirty="0"/>
              <a:t>Комиссия присваивает каждому не отклонённому участнику  порядковый номер по возрастанию цены.</a:t>
            </a:r>
          </a:p>
          <a:p>
            <a:pPr marL="285750" indent="-285750">
              <a:buClr>
                <a:srgbClr val="0E779D"/>
              </a:buClr>
              <a:buFont typeface="Wingdings" panose="05000000000000000000" pitchFamily="2" charset="2"/>
              <a:buChar char="q"/>
            </a:pPr>
            <a:r>
              <a:rPr lang="ru-RU" dirty="0"/>
              <a:t>Члены комиссии подписывают усиленными электронными подписями протокол.</a:t>
            </a:r>
          </a:p>
          <a:p>
            <a:pPr marL="285750" indent="-285750">
              <a:buClr>
                <a:srgbClr val="0E779D"/>
              </a:buClr>
              <a:buFont typeface="Wingdings" panose="05000000000000000000" pitchFamily="2" charset="2"/>
              <a:buChar char="q"/>
            </a:pPr>
            <a:r>
              <a:rPr lang="ru-RU" dirty="0"/>
              <a:t>Заказчик подписывает указанный протокол и направляет его оператору, который в свою очередь в течение 1 часа размещает его в ЕИС.</a:t>
            </a:r>
          </a:p>
          <a:p>
            <a:pPr>
              <a:buClr>
                <a:srgbClr val="0E779D"/>
              </a:buClr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62023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с 01.07.2020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867175"/>
            <a:ext cx="6319418" cy="77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Последствия признания ЗКЭФ не состоявшимся</a:t>
            </a:r>
          </a:p>
          <a:p>
            <a:pPr lvl="0">
              <a:spcBef>
                <a:spcPct val="20000"/>
              </a:spcBef>
              <a:spcAft>
                <a:spcPts val="600"/>
              </a:spcAft>
            </a:pPr>
            <a:endParaRPr lang="ru-RU" b="1" dirty="0">
              <a:solidFill>
                <a:srgbClr val="0E779D"/>
              </a:solidFill>
              <a:cs typeface="Arial" panose="020B0604020202020204" pitchFamily="34" charset="0"/>
            </a:endParaRPr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37963" y="1933091"/>
            <a:ext cx="3076247" cy="3076247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215061" y="812738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823A50-9931-406B-B8DA-A5CD64AA07C9}"/>
              </a:ext>
            </a:extLst>
          </p:cNvPr>
          <p:cNvSpPr txBox="1"/>
          <p:nvPr/>
        </p:nvSpPr>
        <p:spPr>
          <a:xfrm>
            <a:off x="629070" y="1317422"/>
            <a:ext cx="62293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E779D"/>
              </a:buClr>
              <a:buFont typeface="Wingdings" panose="05000000000000000000" pitchFamily="2" charset="2"/>
              <a:buChar char="q"/>
            </a:pPr>
            <a:r>
              <a:rPr lang="ru-RU" dirty="0"/>
              <a:t>Подана или допущена только 1 заявка – заключение контракта по п. 25 ч.1 ст. 93.</a:t>
            </a:r>
          </a:p>
          <a:p>
            <a:pPr marL="285750" indent="-285750">
              <a:buClr>
                <a:srgbClr val="0E779D"/>
              </a:buClr>
              <a:buFont typeface="Wingdings" panose="05000000000000000000" pitchFamily="2" charset="2"/>
              <a:buChar char="q"/>
            </a:pPr>
            <a:r>
              <a:rPr lang="ru-RU" dirty="0"/>
              <a:t>Не подано ни одной заявки или все заявки отклонены – новая закупка.</a:t>
            </a:r>
          </a:p>
          <a:p>
            <a:pPr>
              <a:buClr>
                <a:srgbClr val="0E779D"/>
              </a:buClr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84474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с 01.07.2020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867175"/>
            <a:ext cx="6319418" cy="1055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Заключение контракта по результатам ЗКЭФ (также для электронных закупок у ЕП)</a:t>
            </a:r>
          </a:p>
          <a:p>
            <a:pPr lvl="0">
              <a:spcBef>
                <a:spcPct val="20000"/>
              </a:spcBef>
              <a:spcAft>
                <a:spcPts val="600"/>
              </a:spcAft>
            </a:pPr>
            <a:endParaRPr lang="ru-RU" b="1" dirty="0">
              <a:solidFill>
                <a:srgbClr val="0E779D"/>
              </a:solidFill>
              <a:cs typeface="Arial" panose="020B0604020202020204" pitchFamily="34" charset="0"/>
            </a:endParaRPr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37963" y="1933091"/>
            <a:ext cx="3076247" cy="3076247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215061" y="923764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823A50-9931-406B-B8DA-A5CD64AA07C9}"/>
              </a:ext>
            </a:extLst>
          </p:cNvPr>
          <p:cNvSpPr txBox="1"/>
          <p:nvPr/>
        </p:nvSpPr>
        <p:spPr>
          <a:xfrm>
            <a:off x="709643" y="1516930"/>
            <a:ext cx="62293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E779D"/>
              </a:buClr>
              <a:buFont typeface="Wingdings" panose="05000000000000000000" pitchFamily="2" charset="2"/>
              <a:buChar char="q"/>
            </a:pPr>
            <a:r>
              <a:rPr lang="ru-RU" dirty="0"/>
              <a:t>Заказчик формирует и направляет проект контракта победителю в </a:t>
            </a:r>
            <a:r>
              <a:rPr lang="ru-RU" b="1" dirty="0"/>
              <a:t>течение 3х </a:t>
            </a:r>
            <a:r>
              <a:rPr lang="ru-RU" dirty="0"/>
              <a:t>часов с момента публикации в ЕИС протокола подведения итогов.</a:t>
            </a:r>
          </a:p>
          <a:p>
            <a:pPr marL="285750" indent="-285750">
              <a:buClr>
                <a:srgbClr val="0E779D"/>
              </a:buClr>
              <a:buFont typeface="Wingdings" panose="05000000000000000000" pitchFamily="2" charset="2"/>
              <a:buChar char="q"/>
            </a:pPr>
            <a:r>
              <a:rPr lang="ru-RU" dirty="0"/>
              <a:t>Победитель подписывает проект контракта </a:t>
            </a:r>
            <a:r>
              <a:rPr lang="ru-RU" b="1" dirty="0"/>
              <a:t>не позднее рабочего дня, следующего за днем </a:t>
            </a:r>
            <a:r>
              <a:rPr lang="ru-RU" dirty="0"/>
              <a:t>направления проекта контракта на подписание.</a:t>
            </a:r>
          </a:p>
          <a:p>
            <a:pPr marL="285750" indent="-285750">
              <a:buClr>
                <a:srgbClr val="0E779D"/>
              </a:buClr>
              <a:buFont typeface="Wingdings" panose="05000000000000000000" pitchFamily="2" charset="2"/>
              <a:buChar char="q"/>
            </a:pPr>
            <a:r>
              <a:rPr lang="ru-RU" dirty="0"/>
              <a:t>Заказчик подписывает контракт </a:t>
            </a:r>
            <a:r>
              <a:rPr lang="ru-RU" b="1" dirty="0"/>
              <a:t>не позднее рабочего дня, следующего за днем</a:t>
            </a:r>
            <a:r>
              <a:rPr lang="ru-RU" dirty="0"/>
              <a:t> подписания победителем.</a:t>
            </a:r>
          </a:p>
          <a:p>
            <a:pPr marL="285750" indent="-285750">
              <a:buClr>
                <a:srgbClr val="0E779D"/>
              </a:buClr>
              <a:buFont typeface="Wingdings" panose="05000000000000000000" pitchFamily="2" charset="2"/>
              <a:buChar char="q"/>
            </a:pPr>
            <a:r>
              <a:rPr lang="ru-RU" dirty="0"/>
              <a:t>Контракт может быть заключен </a:t>
            </a:r>
            <a:r>
              <a:rPr lang="ru-RU" b="1" dirty="0"/>
              <a:t>не ранее чем через 2 рабочих дня</a:t>
            </a:r>
            <a:r>
              <a:rPr lang="ru-RU" b="1"/>
              <a:t>, следующих </a:t>
            </a:r>
            <a:r>
              <a:rPr lang="ru-RU" b="1" dirty="0"/>
              <a:t>за днем</a:t>
            </a:r>
            <a:r>
              <a:rPr lang="ru-RU" dirty="0"/>
              <a:t> публикации протокола подведения итогов.</a:t>
            </a:r>
          </a:p>
          <a:p>
            <a:pPr marL="285750" indent="-285750">
              <a:buClr>
                <a:srgbClr val="0E779D"/>
              </a:buClr>
              <a:buFont typeface="Wingdings" panose="05000000000000000000" pitchFamily="2" charset="2"/>
              <a:buChar char="q"/>
            </a:pPr>
            <a:r>
              <a:rPr lang="ru-RU" b="1" dirty="0"/>
              <a:t>Участник </a:t>
            </a:r>
            <a:r>
              <a:rPr lang="ru-RU" b="1" u="sng" dirty="0"/>
              <a:t>не вправе</a:t>
            </a:r>
            <a:r>
              <a:rPr lang="ru-RU" b="1" dirty="0"/>
              <a:t> формировать протокол разногласий</a:t>
            </a:r>
            <a:r>
              <a:rPr lang="ru-RU" dirty="0"/>
              <a:t>.</a:t>
            </a:r>
          </a:p>
          <a:p>
            <a:pPr>
              <a:buClr>
                <a:srgbClr val="0E779D"/>
              </a:buClr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52244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7" name="Graphic 30" descr="Gears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61472" y="2551739"/>
            <a:ext cx="2437588" cy="2437588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F859C9D-1150-44F2-B557-0017DCF40C4E}"/>
              </a:ext>
            </a:extLst>
          </p:cNvPr>
          <p:cNvSpPr/>
          <p:nvPr/>
        </p:nvSpPr>
        <p:spPr>
          <a:xfrm>
            <a:off x="1436914" y="1716260"/>
            <a:ext cx="5754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spcBef>
                <a:spcPct val="20000"/>
              </a:spcBef>
              <a:spcAft>
                <a:spcPts val="600"/>
              </a:spcAft>
              <a:tabLst>
                <a:tab pos="90170" algn="l"/>
                <a:tab pos="630555" algn="l"/>
              </a:tabLs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Механизм согласования несостоявшихся закупок.</a:t>
            </a:r>
            <a:endParaRPr lang="ru-RU" b="1" dirty="0">
              <a:ea typeface="Times New Roman" panose="02020603050405020304" pitchFamily="18" charset="0"/>
            </a:endParaRPr>
          </a:p>
        </p:txBody>
      </p:sp>
      <p:pic>
        <p:nvPicPr>
          <p:cNvPr id="12" name="Graphic 30" descr="Gears">
            <a:extLst>
              <a:ext uri="{FF2B5EF4-FFF2-40B4-BE49-F238E27FC236}">
                <a16:creationId xmlns:a16="http://schemas.microsoft.com/office/drawing/2014/main" id="{4D6923C9-8A88-424D-9D56-BB6B029E06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75778" y="2571750"/>
            <a:ext cx="2437588" cy="2437588"/>
          </a:xfrm>
          <a:prstGeom prst="rect">
            <a:avLst/>
          </a:prstGeom>
        </p:spPr>
      </p:pic>
      <p:pic>
        <p:nvPicPr>
          <p:cNvPr id="10" name="Рисунок 9" descr="Вопросы">
            <a:extLst>
              <a:ext uri="{FF2B5EF4-FFF2-40B4-BE49-F238E27FC236}">
                <a16:creationId xmlns:a16="http://schemas.microsoft.com/office/drawing/2014/main" id="{CC0D5B6D-54E0-4FC0-ACDE-E893BA78E4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54800" y="1968765"/>
            <a:ext cx="2034399" cy="203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2155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с 01.07.2020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366895" y="759918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F859C9D-1150-44F2-B557-0017DCF40C4E}"/>
              </a:ext>
            </a:extLst>
          </p:cNvPr>
          <p:cNvSpPr/>
          <p:nvPr/>
        </p:nvSpPr>
        <p:spPr>
          <a:xfrm>
            <a:off x="780904" y="1187091"/>
            <a:ext cx="75821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sz="1600" dirty="0">
                <a:ea typeface="Times New Roman" panose="02020603050405020304" pitchFamily="18" charset="0"/>
              </a:rPr>
              <a:t>Все несостоявшиеся конкурентные процедуры, в которых присутствует одна заявка приводят к заключению контракта с ЕП по п. 24 (для закрытых способов) и п. 25 в соответствии с ч. 5-11 ст. 93.</a:t>
            </a:r>
          </a:p>
          <a:p>
            <a:pPr indent="450215"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endParaRPr lang="ru-RU" sz="1600" dirty="0"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sz="1600" b="1" dirty="0">
                <a:ea typeface="Times New Roman" panose="02020603050405020304" pitchFamily="18" charset="0"/>
              </a:rPr>
              <a:t>Заключение контракта по указанным пунктам требует согласования с контролирующим органом, за исключением запроса котировок.</a:t>
            </a:r>
          </a:p>
          <a:p>
            <a:pPr indent="450215"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endParaRPr lang="ru-RU" sz="1600" b="1" dirty="0">
              <a:ea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sz="1600" b="1" dirty="0">
                <a:ea typeface="Times New Roman" panose="02020603050405020304" pitchFamily="18" charset="0"/>
              </a:rPr>
              <a:t>Согласование с контролирующим органом проводится в случаях </a:t>
            </a:r>
            <a:r>
              <a:rPr lang="ru-RU" sz="1600" b="1" u="sng" dirty="0">
                <a:solidFill>
                  <a:srgbClr val="FF0000"/>
                </a:solidFill>
                <a:ea typeface="Times New Roman" panose="02020603050405020304" pitchFamily="18" charset="0"/>
              </a:rPr>
              <a:t>если НМЦК превышает</a:t>
            </a:r>
            <a:r>
              <a:rPr lang="ru-RU" sz="1600" b="1" dirty="0">
                <a:solidFill>
                  <a:srgbClr val="FF0000"/>
                </a:solidFill>
                <a:ea typeface="Times New Roman" panose="02020603050405020304" pitchFamily="18" charset="0"/>
              </a:rPr>
              <a:t> </a:t>
            </a:r>
            <a:r>
              <a:rPr lang="ru-RU" sz="1600" b="1" dirty="0">
                <a:ea typeface="Times New Roman" panose="02020603050405020304" pitchFamily="18" charset="0"/>
              </a:rPr>
              <a:t>размер, установленный Правительством РФ.</a:t>
            </a:r>
          </a:p>
        </p:txBody>
      </p:sp>
      <p:sp>
        <p:nvSpPr>
          <p:cNvPr id="10" name="Стрелка: шеврон 9">
            <a:extLst>
              <a:ext uri="{FF2B5EF4-FFF2-40B4-BE49-F238E27FC236}">
                <a16:creationId xmlns:a16="http://schemas.microsoft.com/office/drawing/2014/main" id="{D6CA7351-50A6-4A34-BB58-26ACF62982C5}"/>
              </a:ext>
            </a:extLst>
          </p:cNvPr>
          <p:cNvSpPr/>
          <p:nvPr/>
        </p:nvSpPr>
        <p:spPr>
          <a:xfrm>
            <a:off x="358835" y="2223864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AAE82F0-0108-44D4-B093-882880594F46}"/>
              </a:ext>
            </a:extLst>
          </p:cNvPr>
          <p:cNvSpPr/>
          <p:nvPr/>
        </p:nvSpPr>
        <p:spPr>
          <a:xfrm>
            <a:off x="1074408" y="870202"/>
            <a:ext cx="68599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E779D"/>
                </a:solidFill>
              </a:rPr>
              <a:t>Пункты 25.1-25.3 ч. 1 ст. 93 – утрачивают свою силу.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1A292-4FBA-484A-87C1-381FC143A2DB}"/>
              </a:ext>
            </a:extLst>
          </p:cNvPr>
          <p:cNvSpPr txBox="1"/>
          <p:nvPr/>
        </p:nvSpPr>
        <p:spPr>
          <a:xfrm>
            <a:off x="780904" y="3598817"/>
            <a:ext cx="7311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Проект:</a:t>
            </a:r>
            <a:endParaRPr lang="en-US" dirty="0"/>
          </a:p>
          <a:p>
            <a:r>
              <a:rPr lang="en-US" dirty="0"/>
              <a:t>1 </a:t>
            </a:r>
            <a:r>
              <a:rPr lang="ru-RU" dirty="0"/>
              <a:t>млрд. руб. для Федерального уровня</a:t>
            </a:r>
          </a:p>
          <a:p>
            <a:r>
              <a:rPr lang="ru-RU" dirty="0"/>
              <a:t>100 млн. руб. для региональных и муниципальных уровней</a:t>
            </a:r>
          </a:p>
        </p:txBody>
      </p:sp>
    </p:spTree>
    <p:extLst>
      <p:ext uri="{BB962C8B-B14F-4D97-AF65-F5344CB8AC3E}">
        <p14:creationId xmlns:p14="http://schemas.microsoft.com/office/powerpoint/2010/main" val="21902934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с 01.07.2020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305129" y="1088155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F859C9D-1150-44F2-B557-0017DCF40C4E}"/>
              </a:ext>
            </a:extLst>
          </p:cNvPr>
          <p:cNvSpPr/>
          <p:nvPr/>
        </p:nvSpPr>
        <p:spPr>
          <a:xfrm>
            <a:off x="780904" y="1187091"/>
            <a:ext cx="75821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0"/>
              </a:spcAft>
              <a:buAutoNum type="arabicPeriod"/>
              <a:tabLst>
                <a:tab pos="90170" algn="l"/>
                <a:tab pos="630555" algn="l"/>
              </a:tabLst>
            </a:pPr>
            <a:r>
              <a:rPr lang="ru-RU" dirty="0">
                <a:ea typeface="Times New Roman" panose="02020603050405020304" pitchFamily="18" charset="0"/>
              </a:rPr>
              <a:t>Заказчик направляет в контрольный орган обращение о согласовании не позднее чем через 5 рабочих дней после протокола о признании закупки несостоявшейся.</a:t>
            </a:r>
          </a:p>
          <a:p>
            <a:pPr marL="342900" indent="-342900" algn="just">
              <a:spcAft>
                <a:spcPts val="0"/>
              </a:spcAft>
              <a:buAutoNum type="arabicPeriod"/>
              <a:tabLst>
                <a:tab pos="90170" algn="l"/>
                <a:tab pos="630555" algn="l"/>
              </a:tabLst>
            </a:pPr>
            <a:endParaRPr lang="ru-RU" dirty="0">
              <a:ea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AutoNum type="arabicPeriod"/>
              <a:tabLst>
                <a:tab pos="90170" algn="l"/>
                <a:tab pos="630555" algn="l"/>
              </a:tabLst>
            </a:pPr>
            <a:r>
              <a:rPr lang="ru-RU" dirty="0">
                <a:ea typeface="Times New Roman" panose="02020603050405020304" pitchFamily="18" charset="0"/>
              </a:rPr>
              <a:t>Контрольный орган рассматривает обращение 10 рабочих дней со дня следующим за днем поступления обращения.</a:t>
            </a:r>
          </a:p>
          <a:p>
            <a:pPr marL="342900" indent="-342900" algn="just">
              <a:spcAft>
                <a:spcPts val="0"/>
              </a:spcAft>
              <a:buAutoNum type="arabicPeriod"/>
              <a:tabLst>
                <a:tab pos="90170" algn="l"/>
                <a:tab pos="630555" algn="l"/>
              </a:tabLst>
            </a:pPr>
            <a:endParaRPr lang="ru-RU" dirty="0">
              <a:ea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AutoNum type="arabicPeriod"/>
              <a:tabLst>
                <a:tab pos="90170" algn="l"/>
                <a:tab pos="630555" algn="l"/>
              </a:tabLst>
            </a:pPr>
            <a:r>
              <a:rPr lang="ru-RU" dirty="0">
                <a:ea typeface="Times New Roman" panose="02020603050405020304" pitchFamily="18" charset="0"/>
              </a:rPr>
              <a:t>По результатам рассмотрения обращения и проведения внеплановой проверки (по п. 4 ч. 15. ст. 99) – принимается решение о согласовании или отказа в согласовании.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AAE82F0-0108-44D4-B093-882880594F46}"/>
              </a:ext>
            </a:extLst>
          </p:cNvPr>
          <p:cNvSpPr/>
          <p:nvPr/>
        </p:nvSpPr>
        <p:spPr>
          <a:xfrm>
            <a:off x="1074408" y="870202"/>
            <a:ext cx="68599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E779D"/>
                </a:solidFill>
              </a:rPr>
              <a:t>Порядок согласования</a:t>
            </a:r>
          </a:p>
        </p:txBody>
      </p:sp>
      <p:sp>
        <p:nvSpPr>
          <p:cNvPr id="12" name="Стрелка: шеврон 11">
            <a:extLst>
              <a:ext uri="{FF2B5EF4-FFF2-40B4-BE49-F238E27FC236}">
                <a16:creationId xmlns:a16="http://schemas.microsoft.com/office/drawing/2014/main" id="{864B7F7E-1ACE-4597-BC03-D76790A623C0}"/>
              </a:ext>
            </a:extLst>
          </p:cNvPr>
          <p:cNvSpPr/>
          <p:nvPr/>
        </p:nvSpPr>
        <p:spPr>
          <a:xfrm>
            <a:off x="305129" y="2223864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13" name="Стрелка: шеврон 12">
            <a:extLst>
              <a:ext uri="{FF2B5EF4-FFF2-40B4-BE49-F238E27FC236}">
                <a16:creationId xmlns:a16="http://schemas.microsoft.com/office/drawing/2014/main" id="{6DDF080B-6FDB-4170-B3CD-01CA91858801}"/>
              </a:ext>
            </a:extLst>
          </p:cNvPr>
          <p:cNvSpPr/>
          <p:nvPr/>
        </p:nvSpPr>
        <p:spPr>
          <a:xfrm>
            <a:off x="305129" y="3018688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16513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с 01.07.2020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358836" y="1046977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F859C9D-1150-44F2-B557-0017DCF40C4E}"/>
              </a:ext>
            </a:extLst>
          </p:cNvPr>
          <p:cNvSpPr/>
          <p:nvPr/>
        </p:nvSpPr>
        <p:spPr>
          <a:xfrm>
            <a:off x="663010" y="947940"/>
            <a:ext cx="7582192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sz="2000" b="1" dirty="0">
                <a:ea typeface="Times New Roman" panose="02020603050405020304" pitchFamily="18" charset="0"/>
              </a:rPr>
              <a:t>Правительство РФ устанавливает правила согласования, которые предусматривают:</a:t>
            </a:r>
          </a:p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endParaRPr lang="ru-RU" sz="2000" b="1" dirty="0"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Clr>
                <a:srgbClr val="0E779D"/>
              </a:buClr>
              <a:buFont typeface="Wingdings" panose="05000000000000000000" pitchFamily="2" charset="2"/>
              <a:buChar char="Ø"/>
              <a:tabLst>
                <a:tab pos="90170" algn="l"/>
                <a:tab pos="630555" algn="l"/>
              </a:tabLst>
            </a:pPr>
            <a:r>
              <a:rPr lang="ru-RU" i="1" dirty="0">
                <a:ea typeface="Times New Roman" panose="02020603050405020304" pitchFamily="18" charset="0"/>
              </a:rPr>
              <a:t>Порядок направления обращения о согласовании</a:t>
            </a:r>
          </a:p>
          <a:p>
            <a:pPr marL="285750" indent="-285750" algn="just">
              <a:spcAft>
                <a:spcPts val="0"/>
              </a:spcAft>
              <a:buClr>
                <a:srgbClr val="0E779D"/>
              </a:buClr>
              <a:buFont typeface="Wingdings" panose="05000000000000000000" pitchFamily="2" charset="2"/>
              <a:buChar char="Ø"/>
              <a:tabLst>
                <a:tab pos="90170" algn="l"/>
                <a:tab pos="630555" algn="l"/>
              </a:tabLst>
            </a:pPr>
            <a:endParaRPr lang="ru-RU" i="1" dirty="0"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Clr>
                <a:srgbClr val="0E779D"/>
              </a:buClr>
              <a:buFont typeface="Wingdings" panose="05000000000000000000" pitchFamily="2" charset="2"/>
              <a:buChar char="Ø"/>
              <a:tabLst>
                <a:tab pos="90170" algn="l"/>
                <a:tab pos="630555" algn="l"/>
              </a:tabLst>
            </a:pPr>
            <a:r>
              <a:rPr lang="ru-RU" i="1" dirty="0">
                <a:ea typeface="Times New Roman" panose="02020603050405020304" pitchFamily="18" charset="0"/>
              </a:rPr>
              <a:t>Требования к составу, содержанию и форме обращения</a:t>
            </a:r>
          </a:p>
          <a:p>
            <a:pPr marL="285750" indent="-285750" algn="just">
              <a:spcAft>
                <a:spcPts val="0"/>
              </a:spcAft>
              <a:buClr>
                <a:srgbClr val="0E779D"/>
              </a:buClr>
              <a:buFont typeface="Wingdings" panose="05000000000000000000" pitchFamily="2" charset="2"/>
              <a:buChar char="Ø"/>
              <a:tabLst>
                <a:tab pos="90170" algn="l"/>
                <a:tab pos="630555" algn="l"/>
              </a:tabLst>
            </a:pPr>
            <a:endParaRPr lang="ru-RU" i="1" dirty="0"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Clr>
                <a:srgbClr val="0E779D"/>
              </a:buClr>
              <a:buFont typeface="Wingdings" panose="05000000000000000000" pitchFamily="2" charset="2"/>
              <a:buChar char="Ø"/>
              <a:tabLst>
                <a:tab pos="90170" algn="l"/>
                <a:tab pos="630555" algn="l"/>
              </a:tabLst>
            </a:pPr>
            <a:r>
              <a:rPr lang="ru-RU" i="1" dirty="0">
                <a:ea typeface="Times New Roman" panose="02020603050405020304" pitchFamily="18" charset="0"/>
              </a:rPr>
              <a:t>Порядок рассмотрения обращения</a:t>
            </a:r>
          </a:p>
          <a:p>
            <a:pPr marL="285750" indent="-285750" algn="just">
              <a:spcAft>
                <a:spcPts val="0"/>
              </a:spcAft>
              <a:buClr>
                <a:srgbClr val="0E779D"/>
              </a:buClr>
              <a:buFont typeface="Wingdings" panose="05000000000000000000" pitchFamily="2" charset="2"/>
              <a:buChar char="Ø"/>
              <a:tabLst>
                <a:tab pos="90170" algn="l"/>
                <a:tab pos="630555" algn="l"/>
              </a:tabLst>
            </a:pPr>
            <a:endParaRPr lang="ru-RU" i="1" dirty="0"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Clr>
                <a:srgbClr val="0E779D"/>
              </a:buClr>
              <a:buFont typeface="Wingdings" panose="05000000000000000000" pitchFamily="2" charset="2"/>
              <a:buChar char="Ø"/>
              <a:tabLst>
                <a:tab pos="90170" algn="l"/>
                <a:tab pos="630555" algn="l"/>
              </a:tabLst>
            </a:pPr>
            <a:r>
              <a:rPr lang="ru-RU" i="1" dirty="0">
                <a:ea typeface="Times New Roman" panose="02020603050405020304" pitchFamily="18" charset="0"/>
              </a:rPr>
              <a:t>Основания для принятия решения</a:t>
            </a:r>
          </a:p>
          <a:p>
            <a:pPr marL="285750" indent="-285750" algn="just">
              <a:spcAft>
                <a:spcPts val="0"/>
              </a:spcAft>
              <a:buClr>
                <a:srgbClr val="0E779D"/>
              </a:buClr>
              <a:buFont typeface="Wingdings" panose="05000000000000000000" pitchFamily="2" charset="2"/>
              <a:buChar char="Ø"/>
              <a:tabLst>
                <a:tab pos="90170" algn="l"/>
                <a:tab pos="630555" algn="l"/>
              </a:tabLst>
            </a:pPr>
            <a:endParaRPr lang="ru-RU" i="1" dirty="0"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Clr>
                <a:srgbClr val="0E779D"/>
              </a:buClr>
              <a:buFont typeface="Wingdings" panose="05000000000000000000" pitchFamily="2" charset="2"/>
              <a:buChar char="Ø"/>
              <a:tabLst>
                <a:tab pos="90170" algn="l"/>
                <a:tab pos="630555" algn="l"/>
              </a:tabLst>
            </a:pPr>
            <a:r>
              <a:rPr lang="ru-RU" i="1" dirty="0">
                <a:ea typeface="Times New Roman" panose="02020603050405020304" pitchFamily="18" charset="0"/>
              </a:rPr>
              <a:t>Порядок направления решения</a:t>
            </a:r>
          </a:p>
        </p:txBody>
      </p:sp>
    </p:spTree>
    <p:extLst>
      <p:ext uri="{BB962C8B-B14F-4D97-AF65-F5344CB8AC3E}">
        <p14:creationId xmlns:p14="http://schemas.microsoft.com/office/powerpoint/2010/main" val="25291186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с 01.07.2020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343223" y="808594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F859C9D-1150-44F2-B557-0017DCF40C4E}"/>
              </a:ext>
            </a:extLst>
          </p:cNvPr>
          <p:cNvSpPr/>
          <p:nvPr/>
        </p:nvSpPr>
        <p:spPr>
          <a:xfrm>
            <a:off x="780904" y="1187091"/>
            <a:ext cx="75821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Clr>
                <a:srgbClr val="0E779D"/>
              </a:buClr>
              <a:buFont typeface="Wingdings" panose="05000000000000000000" pitchFamily="2" charset="2"/>
              <a:buChar char="q"/>
              <a:tabLst>
                <a:tab pos="90170" algn="l"/>
                <a:tab pos="630555" algn="l"/>
              </a:tabLst>
            </a:pPr>
            <a:r>
              <a:rPr lang="ru-RU" sz="1600" dirty="0">
                <a:ea typeface="Times New Roman" panose="02020603050405020304" pitchFamily="18" charset="0"/>
              </a:rPr>
              <a:t>Срок для подписания контракта заказчиком начинается со дня следующего за днем получения решения о согласовании.</a:t>
            </a:r>
          </a:p>
          <a:p>
            <a:pPr marL="285750" indent="-285750" algn="just">
              <a:spcAft>
                <a:spcPts val="0"/>
              </a:spcAft>
              <a:buClr>
                <a:srgbClr val="0E779D"/>
              </a:buClr>
              <a:buFont typeface="Wingdings" panose="05000000000000000000" pitchFamily="2" charset="2"/>
              <a:buChar char="q"/>
              <a:tabLst>
                <a:tab pos="90170" algn="l"/>
                <a:tab pos="630555" algn="l"/>
              </a:tabLst>
            </a:pPr>
            <a:endParaRPr lang="ru-RU" sz="1600" dirty="0"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Clr>
                <a:srgbClr val="0E779D"/>
              </a:buClr>
              <a:buFont typeface="Wingdings" panose="05000000000000000000" pitchFamily="2" charset="2"/>
              <a:buChar char="q"/>
              <a:tabLst>
                <a:tab pos="90170" algn="l"/>
                <a:tab pos="630555" algn="l"/>
              </a:tabLst>
            </a:pPr>
            <a:r>
              <a:rPr lang="ru-RU" sz="1600" b="1" dirty="0">
                <a:ea typeface="Times New Roman" panose="02020603050405020304" pitchFamily="18" charset="0"/>
              </a:rPr>
              <a:t>Контракт заключается не ранее чем через 10 дней с даты размещения протокола </a:t>
            </a:r>
            <a:r>
              <a:rPr lang="ru-RU" sz="1600" dirty="0">
                <a:ea typeface="Times New Roman" panose="02020603050405020304" pitchFamily="18" charset="0"/>
              </a:rPr>
              <a:t>о признании закупки несостоявшейся и </a:t>
            </a:r>
            <a:r>
              <a:rPr lang="ru-RU" sz="1600" b="1" dirty="0">
                <a:ea typeface="Times New Roman" panose="02020603050405020304" pitchFamily="18" charset="0"/>
              </a:rPr>
              <a:t>не позднее 20 дней с даты получения решения о согласовании</a:t>
            </a:r>
            <a:r>
              <a:rPr lang="ru-RU" sz="1600" dirty="0">
                <a:ea typeface="Times New Roman" panose="02020603050405020304" pitchFamily="18" charset="0"/>
              </a:rPr>
              <a:t>.</a:t>
            </a:r>
          </a:p>
          <a:p>
            <a:pPr marL="285750" indent="-285750" algn="just">
              <a:spcAft>
                <a:spcPts val="0"/>
              </a:spcAft>
              <a:buClr>
                <a:srgbClr val="0E779D"/>
              </a:buClr>
              <a:buFont typeface="Wingdings" panose="05000000000000000000" pitchFamily="2" charset="2"/>
              <a:buChar char="q"/>
              <a:tabLst>
                <a:tab pos="90170" algn="l"/>
                <a:tab pos="630555" algn="l"/>
              </a:tabLst>
            </a:pPr>
            <a:endParaRPr lang="ru-RU" sz="1600" dirty="0"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Clr>
                <a:srgbClr val="0E779D"/>
              </a:buClr>
              <a:buFont typeface="Wingdings" panose="05000000000000000000" pitchFamily="2" charset="2"/>
              <a:buChar char="q"/>
              <a:tabLst>
                <a:tab pos="90170" algn="l"/>
                <a:tab pos="630555" algn="l"/>
              </a:tabLst>
            </a:pPr>
            <a:r>
              <a:rPr lang="ru-RU" sz="1600" dirty="0">
                <a:ea typeface="Times New Roman" panose="02020603050405020304" pitchFamily="18" charset="0"/>
              </a:rPr>
              <a:t>Заключать контракт до согласования нельзя.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AAE82F0-0108-44D4-B093-882880594F46}"/>
              </a:ext>
            </a:extLst>
          </p:cNvPr>
          <p:cNvSpPr/>
          <p:nvPr/>
        </p:nvSpPr>
        <p:spPr>
          <a:xfrm>
            <a:off x="1074408" y="870202"/>
            <a:ext cx="68599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E779D"/>
                </a:solidFill>
              </a:rPr>
              <a:t>Заключение контракта после согласования</a:t>
            </a:r>
          </a:p>
        </p:txBody>
      </p:sp>
    </p:spTree>
    <p:extLst>
      <p:ext uri="{BB962C8B-B14F-4D97-AF65-F5344CB8AC3E}">
        <p14:creationId xmlns:p14="http://schemas.microsoft.com/office/powerpoint/2010/main" val="4106003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2C7B01E-747B-4A67-9067-CB6BC3299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B097E8C-CD8B-4465-83E5-577E39E52898}"/>
              </a:ext>
            </a:extLst>
          </p:cNvPr>
          <p:cNvSpPr/>
          <p:nvPr/>
        </p:nvSpPr>
        <p:spPr>
          <a:xfrm>
            <a:off x="313113" y="-116609"/>
            <a:ext cx="7378946" cy="4644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0E779D"/>
                </a:solidFill>
                <a:cs typeface="Arial" panose="020B0604020202020204" pitchFamily="34" charset="0"/>
              </a:rPr>
              <a:t>2019 год – время начала изменений контрактной системы:</a:t>
            </a:r>
          </a:p>
          <a:p>
            <a:pPr marL="457200" lvl="0" indent="-457200">
              <a:spcBef>
                <a:spcPct val="20000"/>
              </a:spcBef>
              <a:spcAft>
                <a:spcPts val="600"/>
              </a:spcAft>
              <a:buAutoNum type="arabicPeriod"/>
            </a:pPr>
            <a:r>
              <a:rPr lang="ru-RU" sz="1400" b="1" dirty="0">
                <a:solidFill>
                  <a:srgbClr val="0E779D"/>
                </a:solidFill>
                <a:cs typeface="Arial" panose="020B0604020202020204" pitchFamily="34" charset="0"/>
              </a:rPr>
              <a:t>Все закупки в электронной форме</a:t>
            </a:r>
          </a:p>
          <a:p>
            <a:pPr marL="514350" lvl="0" indent="-514350">
              <a:spcBef>
                <a:spcPct val="20000"/>
              </a:spcBef>
              <a:spcAft>
                <a:spcPts val="600"/>
              </a:spcAft>
              <a:buAutoNum type="arabicPeriod"/>
            </a:pPr>
            <a:r>
              <a:rPr lang="ru-RU" sz="1400" b="1" dirty="0">
                <a:solidFill>
                  <a:srgbClr val="0E779D"/>
                </a:solidFill>
                <a:cs typeface="Arial" panose="020B0604020202020204" pitchFamily="34" charset="0"/>
              </a:rPr>
              <a:t>Введение </a:t>
            </a:r>
            <a:r>
              <a:rPr lang="ru-RU" sz="1400" b="1" dirty="0" err="1">
                <a:solidFill>
                  <a:srgbClr val="0E779D"/>
                </a:solidFill>
                <a:cs typeface="Arial" panose="020B0604020202020204" pitchFamily="34" charset="0"/>
              </a:rPr>
              <a:t>ЕРУЗа</a:t>
            </a:r>
            <a:endParaRPr lang="ru-RU" sz="1400" b="1" dirty="0">
              <a:solidFill>
                <a:srgbClr val="0E779D"/>
              </a:solidFill>
              <a:cs typeface="Arial" panose="020B0604020202020204" pitchFamily="34" charset="0"/>
            </a:endParaRPr>
          </a:p>
          <a:p>
            <a:pPr marL="514350" lvl="0" indent="-514350">
              <a:spcBef>
                <a:spcPct val="20000"/>
              </a:spcBef>
              <a:spcAft>
                <a:spcPts val="600"/>
              </a:spcAft>
              <a:buAutoNum type="arabicPeriod"/>
            </a:pPr>
            <a:r>
              <a:rPr lang="ru-RU" sz="1400" b="1" dirty="0">
                <a:solidFill>
                  <a:srgbClr val="0E779D"/>
                </a:solidFill>
                <a:cs typeface="Arial" panose="020B0604020202020204" pitchFamily="34" charset="0"/>
              </a:rPr>
              <a:t>Короткий аукцион</a:t>
            </a:r>
          </a:p>
          <a:p>
            <a:pPr marL="514350" indent="-514350">
              <a:spcBef>
                <a:spcPct val="20000"/>
              </a:spcBef>
              <a:spcAft>
                <a:spcPts val="600"/>
              </a:spcAft>
              <a:buAutoNum type="arabicPeriod"/>
            </a:pPr>
            <a:r>
              <a:rPr lang="ru-RU" sz="1400" b="1" dirty="0">
                <a:solidFill>
                  <a:srgbClr val="0E779D"/>
                </a:solidFill>
                <a:cs typeface="Arial" panose="020B0604020202020204" pitchFamily="34" charset="0"/>
              </a:rPr>
              <a:t>Закупки за сумму цен ТРУ</a:t>
            </a:r>
          </a:p>
          <a:p>
            <a:pPr marL="514350" indent="-514350">
              <a:spcBef>
                <a:spcPct val="20000"/>
              </a:spcBef>
              <a:spcAft>
                <a:spcPts val="600"/>
              </a:spcAft>
              <a:buAutoNum type="arabicPeriod"/>
            </a:pPr>
            <a:r>
              <a:rPr lang="ru-RU" sz="1400" b="1" dirty="0">
                <a:solidFill>
                  <a:srgbClr val="0E779D"/>
                </a:solidFill>
                <a:cs typeface="Arial" panose="020B0604020202020204" pitchFamily="34" charset="0"/>
              </a:rPr>
              <a:t>Новые требования к обеспечению</a:t>
            </a:r>
          </a:p>
          <a:p>
            <a:pPr marL="514350" indent="-514350">
              <a:spcBef>
                <a:spcPct val="20000"/>
              </a:spcBef>
              <a:spcAft>
                <a:spcPts val="600"/>
              </a:spcAft>
              <a:buAutoNum type="arabicPeriod"/>
            </a:pPr>
            <a:r>
              <a:rPr lang="ru-RU" sz="1400" b="1" dirty="0">
                <a:solidFill>
                  <a:srgbClr val="0E779D"/>
                </a:solidFill>
                <a:cs typeface="Arial" panose="020B0604020202020204" pitchFamily="34" charset="0"/>
              </a:rPr>
              <a:t>Аккредитация по ПП РФ №99</a:t>
            </a:r>
          </a:p>
          <a:p>
            <a:pPr marL="514350" indent="-514350">
              <a:spcBef>
                <a:spcPct val="20000"/>
              </a:spcBef>
              <a:spcAft>
                <a:spcPts val="600"/>
              </a:spcAft>
              <a:buAutoNum type="arabicPeriod"/>
            </a:pPr>
            <a:r>
              <a:rPr lang="ru-RU" sz="1400" b="1" dirty="0">
                <a:solidFill>
                  <a:srgbClr val="0E779D"/>
                </a:solidFill>
                <a:cs typeface="Arial" panose="020B0604020202020204" pitchFamily="34" charset="0"/>
              </a:rPr>
              <a:t>Закупки у ЕП</a:t>
            </a:r>
          </a:p>
          <a:p>
            <a:pPr marL="514350" indent="-514350">
              <a:spcBef>
                <a:spcPct val="20000"/>
              </a:spcBef>
              <a:spcAft>
                <a:spcPts val="600"/>
              </a:spcAft>
              <a:buAutoNum type="arabicPeriod"/>
            </a:pPr>
            <a:r>
              <a:rPr lang="ru-RU" sz="1400" b="1" dirty="0">
                <a:solidFill>
                  <a:srgbClr val="0E779D"/>
                </a:solidFill>
                <a:cs typeface="Arial" panose="020B0604020202020204" pitchFamily="34" charset="0"/>
              </a:rPr>
              <a:t>Отмена отчетов и внешней экспертизы по контрактам</a:t>
            </a:r>
          </a:p>
          <a:p>
            <a:pPr marL="514350" indent="-514350">
              <a:spcBef>
                <a:spcPct val="20000"/>
              </a:spcBef>
              <a:spcAft>
                <a:spcPts val="600"/>
              </a:spcAft>
              <a:buAutoNum type="arabicPeriod"/>
            </a:pPr>
            <a:r>
              <a:rPr lang="ru-RU" sz="1400" b="1" dirty="0">
                <a:solidFill>
                  <a:srgbClr val="0E779D"/>
                </a:solidFill>
                <a:cs typeface="Arial" panose="020B0604020202020204" pitchFamily="34" charset="0"/>
              </a:rPr>
              <a:t>Изменение контрактов на строительство и кап. ремонт</a:t>
            </a:r>
          </a:p>
          <a:p>
            <a:pPr marL="514350" indent="-514350">
              <a:spcBef>
                <a:spcPct val="20000"/>
              </a:spcBef>
              <a:spcAft>
                <a:spcPts val="600"/>
              </a:spcAft>
              <a:buAutoNum type="arabicPeriod"/>
            </a:pPr>
            <a:r>
              <a:rPr lang="ru-RU" sz="1400" b="1" dirty="0">
                <a:solidFill>
                  <a:srgbClr val="0E779D"/>
                </a:solidFill>
                <a:cs typeface="Arial" panose="020B0604020202020204" pitchFamily="34" charset="0"/>
              </a:rPr>
              <a:t>Типовые формы заявок</a:t>
            </a:r>
          </a:p>
          <a:p>
            <a:pPr marL="514350" indent="-514350">
              <a:spcBef>
                <a:spcPct val="20000"/>
              </a:spcBef>
              <a:spcAft>
                <a:spcPts val="600"/>
              </a:spcAft>
              <a:buAutoNum type="arabicPeriod"/>
            </a:pPr>
            <a:r>
              <a:rPr lang="ru-RU" sz="1400" b="1" dirty="0">
                <a:solidFill>
                  <a:srgbClr val="0E779D"/>
                </a:solidFill>
                <a:cs typeface="Arial" panose="020B0604020202020204" pitchFamily="34" charset="0"/>
              </a:rPr>
              <a:t>Новое планирование</a:t>
            </a:r>
          </a:p>
        </p:txBody>
      </p:sp>
    </p:spTree>
    <p:extLst>
      <p:ext uri="{BB962C8B-B14F-4D97-AF65-F5344CB8AC3E}">
        <p14:creationId xmlns:p14="http://schemas.microsoft.com/office/powerpoint/2010/main" val="1585633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с 01.07.2020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343223" y="808594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F859C9D-1150-44F2-B557-0017DCF40C4E}"/>
              </a:ext>
            </a:extLst>
          </p:cNvPr>
          <p:cNvSpPr/>
          <p:nvPr/>
        </p:nvSpPr>
        <p:spPr>
          <a:xfrm>
            <a:off x="780904" y="1187091"/>
            <a:ext cx="75821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Для федеральных нужд</a:t>
            </a:r>
            <a:r>
              <a:rPr lang="ru-RU" dirty="0"/>
              <a:t>, а также при применении </a:t>
            </a:r>
            <a:r>
              <a:rPr lang="ru-RU" b="1" dirty="0"/>
              <a:t>закрытых способов закупок</a:t>
            </a:r>
            <a:r>
              <a:rPr lang="ru-RU" dirty="0"/>
              <a:t> - в федеральный орган исполнительной власти, уполномоченный на осуществление контроля в сфере закупок, контрольный орган в сфере государственного оборонного заказа.</a:t>
            </a:r>
          </a:p>
          <a:p>
            <a:endParaRPr lang="ru-RU" dirty="0"/>
          </a:p>
          <a:p>
            <a:r>
              <a:rPr lang="ru-RU" b="1" dirty="0"/>
              <a:t>Для нужд субъекта </a:t>
            </a:r>
            <a:r>
              <a:rPr lang="ru-RU" dirty="0"/>
              <a:t>- в орган исполнительной власти субъекта Российской Федерации, уполномоченный на осуществление контроля в сфере закупок.</a:t>
            </a:r>
          </a:p>
          <a:p>
            <a:endParaRPr lang="ru-RU" dirty="0"/>
          </a:p>
          <a:p>
            <a:r>
              <a:rPr lang="ru-RU" b="1" dirty="0"/>
              <a:t>Для муниципальных нужд </a:t>
            </a:r>
            <a:r>
              <a:rPr lang="ru-RU" dirty="0"/>
              <a:t>- в орган местного самоуправления муниципального района или орган местного самоуправления городского округа, уполномоченные на осуществление контроля в сфере закупок.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AAE82F0-0108-44D4-B093-882880594F46}"/>
              </a:ext>
            </a:extLst>
          </p:cNvPr>
          <p:cNvSpPr/>
          <p:nvPr/>
        </p:nvSpPr>
        <p:spPr>
          <a:xfrm>
            <a:off x="719138" y="855916"/>
            <a:ext cx="68599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E779D"/>
                </a:solidFill>
              </a:rPr>
              <a:t>Органы, ответственные за согласование:</a:t>
            </a:r>
          </a:p>
        </p:txBody>
      </p:sp>
    </p:spTree>
    <p:extLst>
      <p:ext uri="{BB962C8B-B14F-4D97-AF65-F5344CB8AC3E}">
        <p14:creationId xmlns:p14="http://schemas.microsoft.com/office/powerpoint/2010/main" val="27527417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3C2583B-FD23-4F5A-A267-1CB840D36232}"/>
              </a:ext>
            </a:extLst>
          </p:cNvPr>
          <p:cNvSpPr/>
          <p:nvPr/>
        </p:nvSpPr>
        <p:spPr>
          <a:xfrm>
            <a:off x="1536454" y="2074691"/>
            <a:ext cx="6457164" cy="99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2000" b="1" dirty="0">
                <a:solidFill>
                  <a:srgbClr val="0E779D"/>
                </a:solidFill>
                <a:cs typeface="Arial" panose="020B0604020202020204" pitchFamily="34" charset="0"/>
              </a:rPr>
              <a:t>Изменения, которые вступят в силу с</a:t>
            </a:r>
          </a:p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0E779D"/>
                </a:solidFill>
                <a:cs typeface="Arial" panose="020B0604020202020204" pitchFamily="34" charset="0"/>
              </a:rPr>
              <a:t>01.01.2021</a:t>
            </a:r>
          </a:p>
        </p:txBody>
      </p:sp>
      <p:pic>
        <p:nvPicPr>
          <p:cNvPr id="10" name="Рисунок 9" descr="Молоток судьи">
            <a:extLst>
              <a:ext uri="{FF2B5EF4-FFF2-40B4-BE49-F238E27FC236}">
                <a16:creationId xmlns:a16="http://schemas.microsoft.com/office/drawing/2014/main" id="{BA575B93-970E-4A88-8785-6DC4709D72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pic>
        <p:nvPicPr>
          <p:cNvPr id="4" name="Рисунок 3" descr="Секундомер">
            <a:extLst>
              <a:ext uri="{FF2B5EF4-FFF2-40B4-BE49-F238E27FC236}">
                <a16:creationId xmlns:a16="http://schemas.microsoft.com/office/drawing/2014/main" id="{77CDD74C-9176-4964-92DC-1DBD3D730E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50748" y="3144679"/>
            <a:ext cx="628575" cy="62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1089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от 01.01.2021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820321"/>
            <a:ext cx="60570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Электронные закупки у ЕП</a:t>
            </a:r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512133" y="2457705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22B2C21-8397-437D-9D1F-483EAEBF2FFA}"/>
              </a:ext>
            </a:extLst>
          </p:cNvPr>
          <p:cNvSpPr/>
          <p:nvPr/>
        </p:nvSpPr>
        <p:spPr>
          <a:xfrm>
            <a:off x="1173890" y="1792475"/>
            <a:ext cx="6554967" cy="2031325"/>
          </a:xfrm>
          <a:prstGeom prst="rect">
            <a:avLst/>
          </a:prstGeom>
          <a:ln w="28575">
            <a:solidFill>
              <a:srgbClr val="0E779D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dirty="0"/>
              <a:t>При осуществлении электронных закупок у ЕП, обеспечивается доступность информации обо всех предварительных предложениях, размещенных участниками закупок на всех электронных площадках, посредством информационного взаимодействия с единой информационной системой.</a:t>
            </a:r>
          </a:p>
          <a:p>
            <a:pPr algn="just">
              <a:spcAft>
                <a:spcPts val="0"/>
              </a:spcAft>
              <a:tabLst>
                <a:tab pos="90170" algn="l"/>
                <a:tab pos="630555" algn="l"/>
              </a:tabLst>
            </a:pPr>
            <a:r>
              <a:rPr lang="ru-RU" dirty="0"/>
              <a:t>Требования к такому информационному взаимодействию устанавливаются Правительством Российской Федерации.</a:t>
            </a:r>
            <a:endParaRPr lang="ru-RU" sz="1600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1358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3C2583B-FD23-4F5A-A267-1CB840D36232}"/>
              </a:ext>
            </a:extLst>
          </p:cNvPr>
          <p:cNvSpPr/>
          <p:nvPr/>
        </p:nvSpPr>
        <p:spPr>
          <a:xfrm>
            <a:off x="1536454" y="2074691"/>
            <a:ext cx="6457164" cy="99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2000" b="1" dirty="0">
                <a:solidFill>
                  <a:srgbClr val="0E779D"/>
                </a:solidFill>
                <a:cs typeface="Arial" panose="020B0604020202020204" pitchFamily="34" charset="0"/>
              </a:rPr>
              <a:t>Планирование по новым правилам с </a:t>
            </a:r>
          </a:p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0E779D"/>
                </a:solidFill>
                <a:cs typeface="Arial" panose="020B0604020202020204" pitchFamily="34" charset="0"/>
              </a:rPr>
              <a:t>января 2020</a:t>
            </a:r>
          </a:p>
        </p:txBody>
      </p:sp>
      <p:pic>
        <p:nvPicPr>
          <p:cNvPr id="4" name="Рисунок 3" descr="Ежедневник">
            <a:extLst>
              <a:ext uri="{FF2B5EF4-FFF2-40B4-BE49-F238E27FC236}">
                <a16:creationId xmlns:a16="http://schemas.microsoft.com/office/drawing/2014/main" id="{2F905D44-56B0-4AA8-98AE-37684A8AF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00800" y="2297746"/>
            <a:ext cx="2697163" cy="269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371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>
                <a:latin typeface="Trebuchet MS" panose="020B0603020202020204" pitchFamily="34" charset="0"/>
              </a:rPr>
              <a:t>Постановление Правительства РФ от 30.09.2019 N 1279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44</a:t>
            </a:fld>
            <a:endParaRPr lang="en-US" dirty="0"/>
          </a:p>
        </p:txBody>
      </p:sp>
      <p:pic>
        <p:nvPicPr>
          <p:cNvPr id="14" name="Рисунок 13" descr="Молоток судьи">
            <a:extLst>
              <a:ext uri="{FF2B5EF4-FFF2-40B4-BE49-F238E27FC236}">
                <a16:creationId xmlns:a16="http://schemas.microsoft.com/office/drawing/2014/main" id="{36A9AAF2-12EA-4B45-90DA-52996E5F25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BDAEF28-6461-4C19-9281-FDEAF4500E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202" y="717334"/>
            <a:ext cx="7525278" cy="4295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80278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>
                <a:latin typeface="Trebuchet MS" panose="020B0603020202020204" pitchFamily="34" charset="0"/>
              </a:rPr>
              <a:t>Постановление Правительства РФ от 30.09.2019 N 1279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45</a:t>
            </a:fld>
            <a:endParaRPr lang="en-US" dirty="0"/>
          </a:p>
        </p:txBody>
      </p:sp>
      <p:pic>
        <p:nvPicPr>
          <p:cNvPr id="14" name="Рисунок 13" descr="Молоток судьи">
            <a:extLst>
              <a:ext uri="{FF2B5EF4-FFF2-40B4-BE49-F238E27FC236}">
                <a16:creationId xmlns:a16="http://schemas.microsoft.com/office/drawing/2014/main" id="{36A9AAF2-12EA-4B45-90DA-52996E5F25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389C18F-B45F-4AB4-BDD0-988E34F39172}"/>
              </a:ext>
            </a:extLst>
          </p:cNvPr>
          <p:cNvSpPr/>
          <p:nvPr/>
        </p:nvSpPr>
        <p:spPr>
          <a:xfrm>
            <a:off x="629070" y="822751"/>
            <a:ext cx="822311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0E779D"/>
              </a:buClr>
              <a:buSzTx/>
              <a:buFont typeface="Wingdings" panose="05000000000000000000" pitchFamily="2" charset="2"/>
              <a:buChar char="Ø"/>
            </a:pPr>
            <a:r>
              <a:rPr lang="ru-RU" altLang="ru-RU" sz="1600" dirty="0">
                <a:solidFill>
                  <a:prstClr val="black"/>
                </a:solidFill>
                <a:latin typeface="Trebuchet MS" panose="020B0603020202020204" pitchFamily="34" charset="0"/>
              </a:rPr>
              <a:t>в графе 2 указывается идентификационный код закупки в соответствии с порядком, установленным в соответствии с частью 3 статьи 23 Федерального закона;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0E779D"/>
              </a:buClr>
              <a:buSzTx/>
              <a:buFont typeface="Wingdings" panose="05000000000000000000" pitchFamily="2" charset="2"/>
              <a:buChar char="Ø"/>
            </a:pPr>
            <a:r>
              <a:rPr lang="ru-RU" altLang="ru-RU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графы 3 и 4 заполняются на основании Общероссийского классификатора продукции по видам экономической деятельности </a:t>
            </a:r>
            <a:r>
              <a:rPr lang="ru-RU" altLang="ru-RU" sz="1600" dirty="0">
                <a:solidFill>
                  <a:prstClr val="black"/>
                </a:solidFill>
                <a:latin typeface="Trebuchet MS" panose="020B0603020202020204" pitchFamily="34" charset="0"/>
              </a:rPr>
              <a:t>(ОКПД2) ОК 034-2014 (КПЕС 2008) </a:t>
            </a:r>
            <a:r>
              <a:rPr lang="ru-RU" altLang="ru-RU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с детализацией не ниже группы товаров </a:t>
            </a:r>
            <a:r>
              <a:rPr lang="ru-RU" altLang="ru-RU" sz="1600" dirty="0">
                <a:solidFill>
                  <a:prstClr val="black"/>
                </a:solidFill>
                <a:latin typeface="Trebuchet MS" panose="020B0603020202020204" pitchFamily="34" charset="0"/>
              </a:rPr>
              <a:t>(работ, услуг). Допускается указание одного или нескольких кодов такого классификатора;</a:t>
            </a:r>
            <a:r>
              <a:rPr lang="en-US" altLang="ru-RU" sz="1600" dirty="0">
                <a:solidFill>
                  <a:prstClr val="black"/>
                </a:solidFill>
                <a:latin typeface="Trebuchet MS" panose="020B0603020202020204" pitchFamily="34" charset="0"/>
              </a:rPr>
              <a:t> - </a:t>
            </a:r>
            <a:r>
              <a:rPr lang="ru-RU" altLang="ru-RU" sz="1600" b="1" dirty="0">
                <a:solidFill>
                  <a:prstClr val="black"/>
                </a:solidFill>
                <a:latin typeface="Trebuchet MS" panose="020B0603020202020204" pitchFamily="34" charset="0"/>
              </a:rPr>
              <a:t>ХХ.ХХ.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0E779D"/>
              </a:buClr>
              <a:buSzTx/>
              <a:buFont typeface="Wingdings" panose="05000000000000000000" pitchFamily="2" charset="2"/>
              <a:buChar char="Ø"/>
            </a:pPr>
            <a:r>
              <a:rPr lang="ru-RU" altLang="ru-RU" sz="1600" dirty="0">
                <a:solidFill>
                  <a:prstClr val="black"/>
                </a:solidFill>
                <a:latin typeface="Trebuchet MS" panose="020B0603020202020204" pitchFamily="34" charset="0"/>
              </a:rPr>
              <a:t>в графе 5 </a:t>
            </a:r>
            <a:r>
              <a:rPr lang="ru-RU" altLang="ru-RU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указывается наименование объекта закупки</a:t>
            </a:r>
            <a:r>
              <a:rPr lang="ru-RU" altLang="ru-RU" sz="1600" dirty="0">
                <a:solidFill>
                  <a:prstClr val="black"/>
                </a:solidFill>
                <a:latin typeface="Trebuchet MS" panose="020B0603020202020204" pitchFamily="34" charset="0"/>
              </a:rPr>
              <a:t>;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0E779D"/>
              </a:buClr>
              <a:buSzTx/>
              <a:buFont typeface="Wingdings" panose="05000000000000000000" pitchFamily="2" charset="2"/>
              <a:buChar char="Ø"/>
            </a:pPr>
            <a:r>
              <a:rPr lang="ru-RU" altLang="ru-RU" sz="1600" dirty="0">
                <a:solidFill>
                  <a:prstClr val="black"/>
                </a:solidFill>
                <a:latin typeface="Trebuchet MS" panose="020B0603020202020204" pitchFamily="34" charset="0"/>
              </a:rPr>
              <a:t>в графе 6 указывается планируемый </a:t>
            </a:r>
            <a:r>
              <a:rPr lang="ru-RU" altLang="ru-RU" sz="1600" b="1" dirty="0">
                <a:solidFill>
                  <a:prstClr val="black"/>
                </a:solidFill>
                <a:latin typeface="Trebuchet MS" panose="020B0603020202020204" pitchFamily="34" charset="0"/>
              </a:rPr>
              <a:t>год размещения </a:t>
            </a:r>
            <a:r>
              <a:rPr lang="ru-RU" altLang="ru-RU" sz="1600" dirty="0">
                <a:solidFill>
                  <a:prstClr val="black"/>
                </a:solidFill>
                <a:latin typeface="Trebuchet MS" panose="020B0603020202020204" pitchFamily="34" charset="0"/>
              </a:rPr>
              <a:t>извещения (извещений) об осуществлении закупки или приглашения (приглашений) принять участие в определении поставщика (подрядчика, исполнителя) либо заключения контракта (контрактов) с единственным поставщиком (подрядчиком, исполнителем);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0E779D"/>
              </a:buClr>
              <a:buSzTx/>
              <a:buFont typeface="Wingdings" panose="05000000000000000000" pitchFamily="2" charset="2"/>
              <a:buChar char="Ø"/>
            </a:pPr>
            <a:r>
              <a:rPr lang="ru-RU" altLang="ru-RU" sz="1600" dirty="0">
                <a:solidFill>
                  <a:prstClr val="black"/>
                </a:solidFill>
                <a:latin typeface="Trebuchet MS" panose="020B0603020202020204" pitchFamily="34" charset="0"/>
              </a:rPr>
              <a:t>в графах 7 - 11 указывается </a:t>
            </a:r>
            <a:r>
              <a:rPr lang="ru-RU" altLang="ru-RU" sz="1600" b="1" dirty="0">
                <a:solidFill>
                  <a:prstClr val="black"/>
                </a:solidFill>
                <a:latin typeface="Trebuchet MS" panose="020B0603020202020204" pitchFamily="34" charset="0"/>
              </a:rPr>
              <a:t>объем финансового обеспечения </a:t>
            </a:r>
            <a:r>
              <a:rPr lang="ru-RU" altLang="ru-RU" sz="1600" dirty="0">
                <a:solidFill>
                  <a:prstClr val="black"/>
                </a:solidFill>
                <a:latin typeface="Trebuchet MS" panose="020B0603020202020204" pitchFamily="34" charset="0"/>
              </a:rPr>
              <a:t>(планируемые платежи) для осуществления закупок на соответствующий финансовый год;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AD2A9F2-7BFE-4CB3-84CD-96E2B77DD084}"/>
              </a:ext>
            </a:extLst>
          </p:cNvPr>
          <p:cNvSpPr/>
          <p:nvPr/>
        </p:nvSpPr>
        <p:spPr>
          <a:xfrm>
            <a:off x="629070" y="4283660"/>
            <a:ext cx="8095742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22225">
                  <a:solidFill>
                    <a:srgbClr val="0E779D"/>
                  </a:solidFill>
                  <a:prstDash val="solid"/>
                </a:ln>
                <a:solidFill>
                  <a:srgbClr val="59A1BB"/>
                </a:solidFill>
                <a:effectLst/>
              </a:rPr>
              <a:t>НМЦК в Плане-графике не указывается</a:t>
            </a:r>
          </a:p>
        </p:txBody>
      </p:sp>
    </p:spTree>
    <p:extLst>
      <p:ext uri="{BB962C8B-B14F-4D97-AF65-F5344CB8AC3E}">
        <p14:creationId xmlns:p14="http://schemas.microsoft.com/office/powerpoint/2010/main" val="19044410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09616D6-D83B-408F-98BF-9728B12EC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47F107-95AE-40CC-A663-92B480485663}"/>
              </a:ext>
            </a:extLst>
          </p:cNvPr>
          <p:cNvSpPr txBox="1"/>
          <p:nvPr/>
        </p:nvSpPr>
        <p:spPr>
          <a:xfrm>
            <a:off x="719138" y="122307"/>
            <a:ext cx="6229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А как же КТРУ 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57CBEF-1798-427E-964C-454AF81EDB51}"/>
              </a:ext>
            </a:extLst>
          </p:cNvPr>
          <p:cNvSpPr txBox="1"/>
          <p:nvPr/>
        </p:nvSpPr>
        <p:spPr>
          <a:xfrm>
            <a:off x="476794" y="888274"/>
            <a:ext cx="81639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Постановление Правительства РФ от 08.02.2017 N 145</a:t>
            </a:r>
          </a:p>
          <a:p>
            <a:pPr algn="ctr"/>
            <a:r>
              <a:rPr lang="ru-RU" dirty="0"/>
              <a:t>«Об утверждении Правил формирования и ведения в единой информационной системе в сфере закупок каталога товаров, работ, услуг для обеспечения государственных и муниципальных нужд и Правил использования каталога товаров, работ, услуг для обеспечения государственных и муниципальных нужд»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BF32EE-897D-4C19-A77D-7F9DCFB7F869}"/>
              </a:ext>
            </a:extLst>
          </p:cNvPr>
          <p:cNvSpPr txBox="1"/>
          <p:nvPr/>
        </p:nvSpPr>
        <p:spPr>
          <a:xfrm>
            <a:off x="722063" y="2430214"/>
            <a:ext cx="769987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/>
              <a:t>Каталог используется заказчиками в целях:</a:t>
            </a:r>
          </a:p>
          <a:p>
            <a:r>
              <a:rPr lang="ru-RU" sz="1000" dirty="0"/>
              <a:t>а) </a:t>
            </a:r>
            <a:r>
              <a:rPr lang="ru-RU" sz="1000" b="1" dirty="0"/>
              <a:t>обеспечения применения информации о товарах, работах, услугах, в том числе в</a:t>
            </a:r>
            <a:r>
              <a:rPr lang="ru-RU" sz="1000" dirty="0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strike="sngStrike" dirty="0"/>
              <a:t>плане закупок; плане-графике закупок; формах обоснования закупок товаров, работ и услуг для обеспечения государственных и муниципальных нужд при формировании и утверждении плана закупок, плана-графика закупок (далее - форма обоснования закупок);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/>
              <a:t>извещении об осуществлении закупки;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/>
              <a:t>приглашении принять участие в определении поставщика (подрядчика, исполнителя), осуществляемом закрытым способом (далее - приглашение);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/>
              <a:t>документации о закупке;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/>
              <a:t>контракте;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/>
              <a:t>реестре контрактов, заключенных заказчиками;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strike="sngStrike" dirty="0"/>
              <a:t>отчете об исполнении контракта и (или) о результатах отдельного этапа его исполнения;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strike="sngStrike" dirty="0"/>
              <a:t>иных документах, предусмотренных Федеральным законом;</a:t>
            </a:r>
          </a:p>
          <a:p>
            <a:endParaRPr lang="ru-RU" sz="1000" dirty="0"/>
          </a:p>
          <a:p>
            <a:r>
              <a:rPr lang="ru-RU" sz="1000" dirty="0"/>
              <a:t>б) </a:t>
            </a:r>
            <a:r>
              <a:rPr lang="ru-RU" sz="1000" b="1" dirty="0"/>
              <a:t>описания объектов закупки, которое включается </a:t>
            </a:r>
            <a:r>
              <a:rPr lang="ru-RU" sz="1000" b="1" dirty="0">
                <a:solidFill>
                  <a:srgbClr val="FF0000"/>
                </a:solidFill>
              </a:rPr>
              <a:t>в план-график закупок</a:t>
            </a:r>
            <a:r>
              <a:rPr lang="ru-RU" sz="1000" b="1" dirty="0"/>
              <a:t>, извещение об осуществлении закупки, приглашение и документацию о закупке</a:t>
            </a:r>
            <a:r>
              <a:rPr lang="ru-RU" sz="1000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6279652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282CCA7C-771B-460E-B799-E3F2CAD354EE}"/>
              </a:ext>
            </a:extLst>
          </p:cNvPr>
          <p:cNvSpPr/>
          <p:nvPr/>
        </p:nvSpPr>
        <p:spPr>
          <a:xfrm>
            <a:off x="5617026" y="3943171"/>
            <a:ext cx="3526971" cy="94218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3F77689C-9884-42FB-926E-79D7E0D3E412}"/>
              </a:ext>
            </a:extLst>
          </p:cNvPr>
          <p:cNvSpPr/>
          <p:nvPr/>
        </p:nvSpPr>
        <p:spPr>
          <a:xfrm>
            <a:off x="5617029" y="2579580"/>
            <a:ext cx="3526971" cy="103519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32CB5E69-1405-4918-8829-552302F2457F}"/>
              </a:ext>
            </a:extLst>
          </p:cNvPr>
          <p:cNvSpPr/>
          <p:nvPr/>
        </p:nvSpPr>
        <p:spPr>
          <a:xfrm>
            <a:off x="5617028" y="1172547"/>
            <a:ext cx="3526971" cy="94218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75E908ED-D1BC-47A2-B5C7-295432E10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5434569-F31E-4D14-A15A-E6986D5C0670}"/>
              </a:ext>
            </a:extLst>
          </p:cNvPr>
          <p:cNvSpPr/>
          <p:nvPr/>
        </p:nvSpPr>
        <p:spPr>
          <a:xfrm>
            <a:off x="719137" y="1203325"/>
            <a:ext cx="3245439" cy="123943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D1199B7-D677-4DB8-A7B0-78C4CEB503E9}"/>
              </a:ext>
            </a:extLst>
          </p:cNvPr>
          <p:cNvSpPr/>
          <p:nvPr/>
        </p:nvSpPr>
        <p:spPr>
          <a:xfrm>
            <a:off x="719137" y="1541879"/>
            <a:ext cx="3245440" cy="12003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715E0A-656A-4CB8-8132-40CC779F75F0}"/>
              </a:ext>
            </a:extLst>
          </p:cNvPr>
          <p:cNvSpPr txBox="1"/>
          <p:nvPr/>
        </p:nvSpPr>
        <p:spPr>
          <a:xfrm>
            <a:off x="719138" y="1203324"/>
            <a:ext cx="25269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Объект закупки в П-Г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457CBA-9C2F-4BA2-9B85-1E5C2E2D9C8B}"/>
              </a:ext>
            </a:extLst>
          </p:cNvPr>
          <p:cNvSpPr txBox="1"/>
          <p:nvPr/>
        </p:nvSpPr>
        <p:spPr>
          <a:xfrm>
            <a:off x="719138" y="1699929"/>
            <a:ext cx="34217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Сумма – 900 тыс. руб.</a:t>
            </a:r>
          </a:p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ИКЗ:</a:t>
            </a:r>
          </a:p>
          <a:p>
            <a:r>
              <a:rPr lang="ru-RU" sz="1600" dirty="0"/>
              <a:t>20. 12300042… </a:t>
            </a:r>
            <a:r>
              <a:rPr lang="ru-RU" sz="1600" u="sng" dirty="0">
                <a:solidFill>
                  <a:srgbClr val="FF0000"/>
                </a:solidFill>
              </a:rPr>
              <a:t>0001</a:t>
            </a:r>
            <a:r>
              <a:rPr lang="ru-RU" sz="1600" dirty="0"/>
              <a:t>. </a:t>
            </a:r>
            <a:r>
              <a:rPr lang="ru-RU" sz="1600" b="1" dirty="0">
                <a:solidFill>
                  <a:srgbClr val="FF0000"/>
                </a:solidFill>
              </a:rPr>
              <a:t>000</a:t>
            </a:r>
            <a:r>
              <a:rPr lang="ru-RU" sz="1600" dirty="0"/>
              <a:t>. 2018. 224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69968A-D81C-4EC1-A970-AE64B2694893}"/>
              </a:ext>
            </a:extLst>
          </p:cNvPr>
          <p:cNvSpPr txBox="1"/>
          <p:nvPr/>
        </p:nvSpPr>
        <p:spPr>
          <a:xfrm>
            <a:off x="5617029" y="1172546"/>
            <a:ext cx="39057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Извещение №1</a:t>
            </a:r>
            <a:r>
              <a:rPr lang="en-US" dirty="0"/>
              <a:t> </a:t>
            </a:r>
            <a:r>
              <a:rPr lang="ru-RU" dirty="0"/>
              <a:t>НМЦК: 500 т. р.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ИКЗ:</a:t>
            </a:r>
          </a:p>
          <a:p>
            <a:r>
              <a:rPr lang="ru-RU" dirty="0"/>
              <a:t>20. 12300042… </a:t>
            </a:r>
            <a:r>
              <a:rPr lang="ru-RU" dirty="0">
                <a:solidFill>
                  <a:srgbClr val="FF0000"/>
                </a:solidFill>
              </a:rPr>
              <a:t>0001</a:t>
            </a:r>
            <a:r>
              <a:rPr lang="ru-RU" dirty="0"/>
              <a:t>. </a:t>
            </a:r>
            <a:r>
              <a:rPr lang="ru-RU" b="1" u="sng" dirty="0">
                <a:solidFill>
                  <a:srgbClr val="FF0000"/>
                </a:solidFill>
              </a:rPr>
              <a:t>00</a:t>
            </a:r>
            <a:r>
              <a:rPr lang="en-US" b="1" u="sng" dirty="0">
                <a:solidFill>
                  <a:srgbClr val="FF0000"/>
                </a:solidFill>
              </a:rPr>
              <a:t>1</a:t>
            </a:r>
            <a:r>
              <a:rPr lang="ru-RU" dirty="0"/>
              <a:t>. 2018. 224</a:t>
            </a:r>
          </a:p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2DFE56-7A6F-465D-8356-B3C5EFEBE002}"/>
              </a:ext>
            </a:extLst>
          </p:cNvPr>
          <p:cNvSpPr txBox="1"/>
          <p:nvPr/>
        </p:nvSpPr>
        <p:spPr>
          <a:xfrm>
            <a:off x="5617029" y="2586779"/>
            <a:ext cx="39057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Извещение №1 НМЦК: 250 т. р.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ИКЗ:</a:t>
            </a:r>
          </a:p>
          <a:p>
            <a:r>
              <a:rPr lang="ru-RU" dirty="0"/>
              <a:t>20. 12300042… </a:t>
            </a:r>
            <a:r>
              <a:rPr lang="ru-RU" dirty="0">
                <a:solidFill>
                  <a:srgbClr val="FF0000"/>
                </a:solidFill>
              </a:rPr>
              <a:t>0001</a:t>
            </a:r>
            <a:r>
              <a:rPr lang="ru-RU" dirty="0"/>
              <a:t>. </a:t>
            </a:r>
            <a:r>
              <a:rPr lang="ru-RU" b="1" u="sng" dirty="0">
                <a:solidFill>
                  <a:srgbClr val="FF0000"/>
                </a:solidFill>
              </a:rPr>
              <a:t>00</a:t>
            </a:r>
            <a:r>
              <a:rPr lang="en-US" b="1" u="sng" dirty="0">
                <a:solidFill>
                  <a:srgbClr val="FF0000"/>
                </a:solidFill>
              </a:rPr>
              <a:t>2</a:t>
            </a:r>
            <a:r>
              <a:rPr lang="ru-RU" dirty="0"/>
              <a:t>. 2018. 224</a:t>
            </a:r>
          </a:p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C40785-A26F-46E2-9904-7744DE1B0544}"/>
              </a:ext>
            </a:extLst>
          </p:cNvPr>
          <p:cNvSpPr txBox="1"/>
          <p:nvPr/>
        </p:nvSpPr>
        <p:spPr>
          <a:xfrm>
            <a:off x="5617029" y="3878526"/>
            <a:ext cx="39057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Извещение №1 НМЦК: 150 т. р.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ИКЗ:</a:t>
            </a:r>
          </a:p>
          <a:p>
            <a:r>
              <a:rPr lang="ru-RU" dirty="0"/>
              <a:t>20. 12300042… </a:t>
            </a:r>
            <a:r>
              <a:rPr lang="ru-RU" dirty="0">
                <a:solidFill>
                  <a:srgbClr val="FF0000"/>
                </a:solidFill>
              </a:rPr>
              <a:t>0001</a:t>
            </a:r>
            <a:r>
              <a:rPr lang="ru-RU" dirty="0"/>
              <a:t>. </a:t>
            </a:r>
            <a:r>
              <a:rPr lang="ru-RU" b="1" u="sng" dirty="0">
                <a:solidFill>
                  <a:srgbClr val="FF0000"/>
                </a:solidFill>
              </a:rPr>
              <a:t>00</a:t>
            </a:r>
            <a:r>
              <a:rPr lang="en-US" b="1" u="sng" dirty="0">
                <a:solidFill>
                  <a:srgbClr val="FF0000"/>
                </a:solidFill>
              </a:rPr>
              <a:t>3</a:t>
            </a:r>
            <a:r>
              <a:rPr lang="ru-RU" dirty="0"/>
              <a:t>. 2018. 224</a:t>
            </a:r>
          </a:p>
          <a:p>
            <a:endParaRPr lang="ru-RU" dirty="0"/>
          </a:p>
        </p:txBody>
      </p: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83076FDA-FE5F-477D-ABA8-DA9B3D4A1CA5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4140926" y="1772711"/>
            <a:ext cx="1476103" cy="34271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F3423B1E-234A-43AB-9E15-367A5CF28EA9}"/>
              </a:ext>
            </a:extLst>
          </p:cNvPr>
          <p:cNvCxnSpPr>
            <a:cxnSpLocks/>
            <a:stCxn id="6" idx="3"/>
            <a:endCxn id="11" idx="1"/>
          </p:cNvCxnSpPr>
          <p:nvPr/>
        </p:nvCxnSpPr>
        <p:spPr>
          <a:xfrm>
            <a:off x="4140926" y="2115428"/>
            <a:ext cx="1476103" cy="98174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0D416CEF-EE12-4F33-8BD3-7414652BA4A3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4140926" y="2115428"/>
            <a:ext cx="1476103" cy="236326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24872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3C2583B-FD23-4F5A-A267-1CB840D36232}"/>
              </a:ext>
            </a:extLst>
          </p:cNvPr>
          <p:cNvSpPr/>
          <p:nvPr/>
        </p:nvSpPr>
        <p:spPr>
          <a:xfrm>
            <a:off x="1536454" y="2074691"/>
            <a:ext cx="6457164" cy="99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2000" b="1" dirty="0">
                <a:solidFill>
                  <a:srgbClr val="0E779D"/>
                </a:solidFill>
                <a:cs typeface="Arial" panose="020B0604020202020204" pitchFamily="34" charset="0"/>
              </a:rPr>
              <a:t>Иные изменения, которые вступили в силу с </a:t>
            </a:r>
          </a:p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0E779D"/>
                </a:solidFill>
                <a:cs typeface="Arial" panose="020B0604020202020204" pitchFamily="34" charset="0"/>
              </a:rPr>
              <a:t>января 2020</a:t>
            </a:r>
          </a:p>
        </p:txBody>
      </p:sp>
      <p:pic>
        <p:nvPicPr>
          <p:cNvPr id="10" name="Рисунок 9" descr="Молоток судьи">
            <a:extLst>
              <a:ext uri="{FF2B5EF4-FFF2-40B4-BE49-F238E27FC236}">
                <a16:creationId xmlns:a16="http://schemas.microsoft.com/office/drawing/2014/main" id="{BA575B93-970E-4A88-8785-6DC4709D72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5740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3BB4370-8998-4478-8FE3-C6CCB542A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3" name="Название 1">
            <a:extLst>
              <a:ext uri="{FF2B5EF4-FFF2-40B4-BE49-F238E27FC236}">
                <a16:creationId xmlns:a16="http://schemas.microsoft.com/office/drawing/2014/main" id="{F4689201-FFE9-4734-AC65-6C7B09F4F967}"/>
              </a:ext>
            </a:extLst>
          </p:cNvPr>
          <p:cNvSpPr txBox="1">
            <a:spLocks/>
          </p:cNvSpPr>
          <p:nvPr/>
        </p:nvSpPr>
        <p:spPr>
          <a:xfrm>
            <a:off x="1446197" y="1256028"/>
            <a:ext cx="6251606" cy="181356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rgbClr val="2182A5"/>
                </a:solidFill>
              </a:rPr>
              <a:t>В</a:t>
            </a:r>
            <a:r>
              <a:rPr lang="en-US" sz="1800" b="1" dirty="0">
                <a:solidFill>
                  <a:srgbClr val="2182A5"/>
                </a:solidFill>
              </a:rPr>
              <a:t> </a:t>
            </a:r>
            <a:r>
              <a:rPr lang="ru-RU" sz="1800" b="1" dirty="0">
                <a:solidFill>
                  <a:srgbClr val="2182A5"/>
                </a:solidFill>
              </a:rPr>
              <a:t>ЕИС и на всех электронных площадках начал работать Независимый Регистратор </a:t>
            </a:r>
          </a:p>
        </p:txBody>
      </p:sp>
      <p:pic>
        <p:nvPicPr>
          <p:cNvPr id="5" name="Рисунок 4" descr="Глаза">
            <a:extLst>
              <a:ext uri="{FF2B5EF4-FFF2-40B4-BE49-F238E27FC236}">
                <a16:creationId xmlns:a16="http://schemas.microsoft.com/office/drawing/2014/main" id="{3B8B2668-F3CB-4ABB-B7D0-3887BADD5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26790" y="3526110"/>
            <a:ext cx="988379" cy="988379"/>
          </a:xfrm>
          <a:prstGeom prst="rect">
            <a:avLst/>
          </a:prstGeom>
        </p:spPr>
      </p:pic>
      <p:pic>
        <p:nvPicPr>
          <p:cNvPr id="7" name="Рисунок 6" descr="Облачные вычисления">
            <a:extLst>
              <a:ext uri="{FF2B5EF4-FFF2-40B4-BE49-F238E27FC236}">
                <a16:creationId xmlns:a16="http://schemas.microsoft.com/office/drawing/2014/main" id="{23EBE2AE-6D94-43D4-9602-3420FB0C33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23312" y="2088064"/>
            <a:ext cx="3082834" cy="3082834"/>
          </a:xfrm>
          <a:prstGeom prst="rect">
            <a:avLst/>
          </a:prstGeom>
        </p:spPr>
      </p:pic>
      <p:sp>
        <p:nvSpPr>
          <p:cNvPr id="8" name="Название 1">
            <a:extLst>
              <a:ext uri="{FF2B5EF4-FFF2-40B4-BE49-F238E27FC236}">
                <a16:creationId xmlns:a16="http://schemas.microsoft.com/office/drawing/2014/main" id="{C18EE14B-DBFC-4009-82E7-5237F7640796}"/>
              </a:ext>
            </a:extLst>
          </p:cNvPr>
          <p:cNvSpPr txBox="1">
            <a:spLocks/>
          </p:cNvSpPr>
          <p:nvPr/>
        </p:nvSpPr>
        <p:spPr>
          <a:xfrm>
            <a:off x="6207686" y="2677018"/>
            <a:ext cx="966652" cy="433074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rgbClr val="2182A5"/>
                </a:solidFill>
              </a:rPr>
              <a:t>ФАС</a:t>
            </a:r>
          </a:p>
        </p:txBody>
      </p:sp>
    </p:spTree>
    <p:extLst>
      <p:ext uri="{BB962C8B-B14F-4D97-AF65-F5344CB8AC3E}">
        <p14:creationId xmlns:p14="http://schemas.microsoft.com/office/powerpoint/2010/main" val="2982813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3C2583B-FD23-4F5A-A267-1CB840D36232}"/>
              </a:ext>
            </a:extLst>
          </p:cNvPr>
          <p:cNvSpPr/>
          <p:nvPr/>
        </p:nvSpPr>
        <p:spPr>
          <a:xfrm>
            <a:off x="1536454" y="2074691"/>
            <a:ext cx="6457164" cy="99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2000" b="1" dirty="0">
                <a:solidFill>
                  <a:srgbClr val="0E779D"/>
                </a:solidFill>
                <a:cs typeface="Arial" panose="020B0604020202020204" pitchFamily="34" charset="0"/>
              </a:rPr>
              <a:t>Изменения, которые вступили в силу с </a:t>
            </a:r>
          </a:p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0E779D"/>
                </a:solidFill>
                <a:cs typeface="Arial" panose="020B0604020202020204" pitchFamily="34" charset="0"/>
              </a:rPr>
              <a:t>января 2020</a:t>
            </a:r>
          </a:p>
        </p:txBody>
      </p:sp>
      <p:pic>
        <p:nvPicPr>
          <p:cNvPr id="10" name="Рисунок 9" descr="Молоток судьи">
            <a:extLst>
              <a:ext uri="{FF2B5EF4-FFF2-40B4-BE49-F238E27FC236}">
                <a16:creationId xmlns:a16="http://schemas.microsoft.com/office/drawing/2014/main" id="{BA575B93-970E-4A88-8785-6DC4709D72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0810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2141280" y="2460080"/>
            <a:ext cx="4604733" cy="181356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rgbClr val="2182A5"/>
                </a:solidFill>
              </a:rPr>
              <a:t>Оператор ЭП обеспечит возможность доступа на площадку участникам закупки через авторизацию по ЭЦП, в случае недоступности ЕСИА.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E97B9B0-9071-443C-8005-9AFBA5FB2F90}"/>
              </a:ext>
            </a:extLst>
          </p:cNvPr>
          <p:cNvSpPr/>
          <p:nvPr/>
        </p:nvSpPr>
        <p:spPr>
          <a:xfrm>
            <a:off x="565149" y="62101"/>
            <a:ext cx="59880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</a:rPr>
              <a:t>ПП РФ №1906 от 27.12.2019 "О внесении изменений в некоторые акты Правительства Российской Федерации"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336EC48-7226-45B5-B5AC-2E26078757E9}"/>
              </a:ext>
            </a:extLst>
          </p:cNvPr>
          <p:cNvSpPr/>
          <p:nvPr/>
        </p:nvSpPr>
        <p:spPr>
          <a:xfrm>
            <a:off x="565149" y="982752"/>
            <a:ext cx="73533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182A5"/>
                </a:solidFill>
              </a:rPr>
              <a:t>Изменение в </a:t>
            </a: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ПП РФ №</a:t>
            </a:r>
            <a:r>
              <a:rPr lang="ru-RU" b="1" dirty="0">
                <a:solidFill>
                  <a:srgbClr val="2182A5"/>
                </a:solidFill>
              </a:rPr>
              <a:t>656 от 08.06.2018 г. </a:t>
            </a:r>
          </a:p>
          <a:p>
            <a:r>
              <a:rPr lang="ru-RU" dirty="0"/>
              <a:t>Оператор ЕСИА (Минкомсвязь), должен обеспечить предоставление операторам ЭП информации о проведении в ЕСИА регламентных и технологических работ.</a:t>
            </a:r>
          </a:p>
          <a:p>
            <a:r>
              <a:rPr lang="ru-RU" dirty="0"/>
              <a:t> 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3D53EA22-5F24-4595-9106-EB64BAA82F36}"/>
              </a:ext>
            </a:extLst>
          </p:cNvPr>
          <p:cNvSpPr/>
          <p:nvPr/>
        </p:nvSpPr>
        <p:spPr>
          <a:xfrm>
            <a:off x="2245784" y="2734400"/>
            <a:ext cx="4396679" cy="1257300"/>
          </a:xfrm>
          <a:prstGeom prst="rect">
            <a:avLst/>
          </a:prstGeom>
          <a:noFill/>
          <a:ln w="76200">
            <a:solidFill>
              <a:srgbClr val="0E779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7942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336EC48-7226-45B5-B5AC-2E26078757E9}"/>
              </a:ext>
            </a:extLst>
          </p:cNvPr>
          <p:cNvSpPr/>
          <p:nvPr/>
        </p:nvSpPr>
        <p:spPr>
          <a:xfrm>
            <a:off x="463882" y="1312999"/>
            <a:ext cx="71056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/>
              <a:t>Указан срок, в течение которого решения направляется заказчику, лицу, информация о котором направлена заказчиком для включения в РНП, иным заинтересованным лицам – не позднее </a:t>
            </a:r>
            <a:r>
              <a:rPr lang="ru-RU" sz="1400" b="1" i="1" dirty="0"/>
              <a:t>3 рабочих дней </a:t>
            </a:r>
            <a:r>
              <a:rPr lang="ru-RU" sz="1400" i="1" dirty="0"/>
              <a:t>с даты его вынесения.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5574C8D-7759-4CE4-890E-4B77DE405777}"/>
              </a:ext>
            </a:extLst>
          </p:cNvPr>
          <p:cNvSpPr/>
          <p:nvPr/>
        </p:nvSpPr>
        <p:spPr>
          <a:xfrm>
            <a:off x="463882" y="3760559"/>
            <a:ext cx="72069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/>
              <a:t>Федеральное казначейство </a:t>
            </a:r>
            <a:r>
              <a:rPr lang="ru-RU" sz="1400" b="1" i="1" dirty="0"/>
              <a:t>не будет </a:t>
            </a:r>
            <a:r>
              <a:rPr lang="ru-RU" sz="1400" i="1" dirty="0"/>
              <a:t>проверять факт предоставления заказчику поставщиком информации о договорах поставщиков (подрядчиков, исполнителей) с соисполнителями, субподрядчиками, являющимися СМП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E7F5938-7A2F-4809-83E1-4A4694BDB944}"/>
              </a:ext>
            </a:extLst>
          </p:cNvPr>
          <p:cNvSpPr/>
          <p:nvPr/>
        </p:nvSpPr>
        <p:spPr>
          <a:xfrm>
            <a:off x="457200" y="3439427"/>
            <a:ext cx="29807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ПП</a:t>
            </a:r>
            <a:r>
              <a:rPr lang="en-US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РФ №1084 от 28.11.2013</a:t>
            </a:r>
            <a:endParaRPr lang="ru-RU" dirty="0">
              <a:solidFill>
                <a:srgbClr val="2182A5"/>
              </a:solidFill>
            </a:endParaRPr>
          </a:p>
        </p:txBody>
      </p:sp>
      <p:sp>
        <p:nvSpPr>
          <p:cNvPr id="21" name="Название 1">
            <a:extLst>
              <a:ext uri="{FF2B5EF4-FFF2-40B4-BE49-F238E27FC236}">
                <a16:creationId xmlns:a16="http://schemas.microsoft.com/office/drawing/2014/main" id="{E9B0AD1B-A338-4911-BF23-E2D688E8BC3A}"/>
              </a:ext>
            </a:extLst>
          </p:cNvPr>
          <p:cNvSpPr txBox="1">
            <a:spLocks/>
          </p:cNvSpPr>
          <p:nvPr/>
        </p:nvSpPr>
        <p:spPr>
          <a:xfrm>
            <a:off x="457200" y="2456505"/>
            <a:ext cx="7607300" cy="991545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400" i="1" dirty="0"/>
              <a:t>Региональные и муниципальные системы после интеграции с ЕИС должны обеспечивать взаимодействие с иными информационными системами, в рамках которого осуществляется контроль о соответствии информации об объеме финансового обеспечения, включенной в планы-графики закупок.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B4D858A-45E1-4733-A620-EB610420F20F}"/>
              </a:ext>
            </a:extLst>
          </p:cNvPr>
          <p:cNvSpPr/>
          <p:nvPr/>
        </p:nvSpPr>
        <p:spPr>
          <a:xfrm>
            <a:off x="457200" y="2095796"/>
            <a:ext cx="29807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ПП</a:t>
            </a:r>
            <a:r>
              <a:rPr lang="en-US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РФ №1091 от 28.11.2013</a:t>
            </a:r>
            <a:endParaRPr lang="ru-RU" dirty="0">
              <a:solidFill>
                <a:srgbClr val="2182A5"/>
              </a:solidFill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36F69AD1-B8DE-4C13-B35D-A355787E65B1}"/>
              </a:ext>
            </a:extLst>
          </p:cNvPr>
          <p:cNvSpPr/>
          <p:nvPr/>
        </p:nvSpPr>
        <p:spPr>
          <a:xfrm>
            <a:off x="457200" y="1004567"/>
            <a:ext cx="29807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ПП</a:t>
            </a:r>
            <a:r>
              <a:rPr lang="en-US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РФ №1062 от 25.11.2013</a:t>
            </a:r>
            <a:endParaRPr lang="ru-RU" dirty="0">
              <a:solidFill>
                <a:srgbClr val="2182A5"/>
              </a:solidFill>
            </a:endParaRPr>
          </a:p>
        </p:txBody>
      </p:sp>
      <p:sp>
        <p:nvSpPr>
          <p:cNvPr id="27" name="Стрелка: шеврон 26">
            <a:extLst>
              <a:ext uri="{FF2B5EF4-FFF2-40B4-BE49-F238E27FC236}">
                <a16:creationId xmlns:a16="http://schemas.microsoft.com/office/drawing/2014/main" id="{28ADA159-4E35-437D-955D-CC208E1A1EC5}"/>
              </a:ext>
            </a:extLst>
          </p:cNvPr>
          <p:cNvSpPr/>
          <p:nvPr/>
        </p:nvSpPr>
        <p:spPr>
          <a:xfrm>
            <a:off x="87973" y="901133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29" name="Стрелка: шеврон 28">
            <a:extLst>
              <a:ext uri="{FF2B5EF4-FFF2-40B4-BE49-F238E27FC236}">
                <a16:creationId xmlns:a16="http://schemas.microsoft.com/office/drawing/2014/main" id="{48B49528-140C-470E-A8B8-9964B52E2E6C}"/>
              </a:ext>
            </a:extLst>
          </p:cNvPr>
          <p:cNvSpPr/>
          <p:nvPr/>
        </p:nvSpPr>
        <p:spPr>
          <a:xfrm>
            <a:off x="87973" y="2012628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30" name="Стрелка: шеврон 29">
            <a:extLst>
              <a:ext uri="{FF2B5EF4-FFF2-40B4-BE49-F238E27FC236}">
                <a16:creationId xmlns:a16="http://schemas.microsoft.com/office/drawing/2014/main" id="{A06D7362-5F25-41E5-BA0F-AA7725168B3C}"/>
              </a:ext>
            </a:extLst>
          </p:cNvPr>
          <p:cNvSpPr/>
          <p:nvPr/>
        </p:nvSpPr>
        <p:spPr>
          <a:xfrm>
            <a:off x="52751" y="3348844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DED00F1-EDC6-46E3-9AFC-3F5B846BE097}"/>
              </a:ext>
            </a:extLst>
          </p:cNvPr>
          <p:cNvSpPr/>
          <p:nvPr/>
        </p:nvSpPr>
        <p:spPr>
          <a:xfrm>
            <a:off x="565149" y="62101"/>
            <a:ext cx="59880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</a:rPr>
              <a:t>ПП РФ №1906 от 27.12.2019 "О внесении изменений в некоторые акты Правительства Российской Федерации"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277294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336EC48-7226-45B5-B5AC-2E26078757E9}"/>
              </a:ext>
            </a:extLst>
          </p:cNvPr>
          <p:cNvSpPr/>
          <p:nvPr/>
        </p:nvSpPr>
        <p:spPr>
          <a:xfrm>
            <a:off x="463882" y="1312999"/>
            <a:ext cx="76073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/>
              <a:t>Федеральное казначейство осуществляет контроль за </a:t>
            </a:r>
            <a:r>
              <a:rPr lang="ru-RU" sz="1400" b="1" i="1" dirty="0"/>
              <a:t>определением</a:t>
            </a:r>
            <a:r>
              <a:rPr lang="ru-RU" sz="1400" i="1" dirty="0"/>
              <a:t> и обоснованием  НМЦК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5574C8D-7759-4CE4-890E-4B77DE405777}"/>
              </a:ext>
            </a:extLst>
          </p:cNvPr>
          <p:cNvSpPr/>
          <p:nvPr/>
        </p:nvSpPr>
        <p:spPr>
          <a:xfrm>
            <a:off x="463882" y="2913606"/>
            <a:ext cx="284102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/>
              <a:t>Изменены правила мониторинга.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E7F5938-7A2F-4809-83E1-4A4694BDB944}"/>
              </a:ext>
            </a:extLst>
          </p:cNvPr>
          <p:cNvSpPr/>
          <p:nvPr/>
        </p:nvSpPr>
        <p:spPr>
          <a:xfrm>
            <a:off x="403787" y="2599066"/>
            <a:ext cx="29721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ПП</a:t>
            </a:r>
            <a:r>
              <a:rPr lang="en-US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РФ №1193 от 03.11.2015</a:t>
            </a:r>
            <a:endParaRPr lang="ru-RU" dirty="0">
              <a:solidFill>
                <a:srgbClr val="2182A5"/>
              </a:solidFill>
            </a:endParaRPr>
          </a:p>
        </p:txBody>
      </p:sp>
      <p:sp>
        <p:nvSpPr>
          <p:cNvPr id="21" name="Название 1">
            <a:extLst>
              <a:ext uri="{FF2B5EF4-FFF2-40B4-BE49-F238E27FC236}">
                <a16:creationId xmlns:a16="http://schemas.microsoft.com/office/drawing/2014/main" id="{E9B0AD1B-A338-4911-BF23-E2D688E8BC3A}"/>
              </a:ext>
            </a:extLst>
          </p:cNvPr>
          <p:cNvSpPr txBox="1">
            <a:spLocks/>
          </p:cNvSpPr>
          <p:nvPr/>
        </p:nvSpPr>
        <p:spPr>
          <a:xfrm>
            <a:off x="466760" y="1836192"/>
            <a:ext cx="7607300" cy="991545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400" i="1" dirty="0"/>
              <a:t>Типовые контракты, типовые условия контрактов могут разрабатываться ГК «Роскосмос».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B4D858A-45E1-4733-A620-EB610420F20F}"/>
              </a:ext>
            </a:extLst>
          </p:cNvPr>
          <p:cNvSpPr/>
          <p:nvPr/>
        </p:nvSpPr>
        <p:spPr>
          <a:xfrm>
            <a:off x="457200" y="1856011"/>
            <a:ext cx="2873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ПП</a:t>
            </a:r>
            <a:r>
              <a:rPr lang="en-US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РФ №606 от 02.07.2014</a:t>
            </a:r>
            <a:endParaRPr lang="ru-RU" dirty="0">
              <a:solidFill>
                <a:srgbClr val="2182A5"/>
              </a:solidFill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36F69AD1-B8DE-4C13-B35D-A355787E65B1}"/>
              </a:ext>
            </a:extLst>
          </p:cNvPr>
          <p:cNvSpPr/>
          <p:nvPr/>
        </p:nvSpPr>
        <p:spPr>
          <a:xfrm>
            <a:off x="457200" y="1004567"/>
            <a:ext cx="30384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ПП</a:t>
            </a:r>
            <a:r>
              <a:rPr lang="en-US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РФ №1092 от 28.11.2013 </a:t>
            </a:r>
            <a:endParaRPr lang="ru-RU" dirty="0">
              <a:solidFill>
                <a:srgbClr val="2182A5"/>
              </a:solidFill>
            </a:endParaRPr>
          </a:p>
        </p:txBody>
      </p:sp>
      <p:sp>
        <p:nvSpPr>
          <p:cNvPr id="27" name="Стрелка: шеврон 26">
            <a:extLst>
              <a:ext uri="{FF2B5EF4-FFF2-40B4-BE49-F238E27FC236}">
                <a16:creationId xmlns:a16="http://schemas.microsoft.com/office/drawing/2014/main" id="{28ADA159-4E35-437D-955D-CC208E1A1EC5}"/>
              </a:ext>
            </a:extLst>
          </p:cNvPr>
          <p:cNvSpPr/>
          <p:nvPr/>
        </p:nvSpPr>
        <p:spPr>
          <a:xfrm>
            <a:off x="87973" y="901133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29" name="Стрелка: шеврон 28">
            <a:extLst>
              <a:ext uri="{FF2B5EF4-FFF2-40B4-BE49-F238E27FC236}">
                <a16:creationId xmlns:a16="http://schemas.microsoft.com/office/drawing/2014/main" id="{48B49528-140C-470E-A8B8-9964B52E2E6C}"/>
              </a:ext>
            </a:extLst>
          </p:cNvPr>
          <p:cNvSpPr/>
          <p:nvPr/>
        </p:nvSpPr>
        <p:spPr>
          <a:xfrm>
            <a:off x="87973" y="1772843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30" name="Стрелка: шеврон 29">
            <a:extLst>
              <a:ext uri="{FF2B5EF4-FFF2-40B4-BE49-F238E27FC236}">
                <a16:creationId xmlns:a16="http://schemas.microsoft.com/office/drawing/2014/main" id="{A06D7362-5F25-41E5-BA0F-AA7725168B3C}"/>
              </a:ext>
            </a:extLst>
          </p:cNvPr>
          <p:cNvSpPr/>
          <p:nvPr/>
        </p:nvSpPr>
        <p:spPr>
          <a:xfrm>
            <a:off x="79045" y="2508372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DED00F1-EDC6-46E3-9AFC-3F5B846BE097}"/>
              </a:ext>
            </a:extLst>
          </p:cNvPr>
          <p:cNvSpPr/>
          <p:nvPr/>
        </p:nvSpPr>
        <p:spPr>
          <a:xfrm>
            <a:off x="565149" y="62101"/>
            <a:ext cx="59880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</a:rPr>
              <a:t>ПП РФ №1906 от 27.12.2019 "О внесении изменений в некоторые акты Правительства Российской Федерации"</a:t>
            </a:r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3E3B9A2-EE20-47D7-9FF9-D53637FF1F6A}"/>
              </a:ext>
            </a:extLst>
          </p:cNvPr>
          <p:cNvSpPr/>
          <p:nvPr/>
        </p:nvSpPr>
        <p:spPr>
          <a:xfrm>
            <a:off x="463882" y="3733403"/>
            <a:ext cx="7610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/>
              <a:t>Изменения правил осуществления контроля. Исключены ГОЗ. Дополнено уведомление для УИС о превышении лимитов бюджета.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4FD9BC9-AF88-466D-B464-6221EC8BBB9C}"/>
              </a:ext>
            </a:extLst>
          </p:cNvPr>
          <p:cNvSpPr/>
          <p:nvPr/>
        </p:nvSpPr>
        <p:spPr>
          <a:xfrm>
            <a:off x="403787" y="3418863"/>
            <a:ext cx="29893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ПП</a:t>
            </a:r>
            <a:r>
              <a:rPr lang="en-US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РФ №1367 от 12.12.2015</a:t>
            </a:r>
            <a:endParaRPr lang="ru-RU" dirty="0">
              <a:solidFill>
                <a:srgbClr val="2182A5"/>
              </a:solidFill>
            </a:endParaRPr>
          </a:p>
        </p:txBody>
      </p:sp>
      <p:sp>
        <p:nvSpPr>
          <p:cNvPr id="16" name="Стрелка: шеврон 15">
            <a:extLst>
              <a:ext uri="{FF2B5EF4-FFF2-40B4-BE49-F238E27FC236}">
                <a16:creationId xmlns:a16="http://schemas.microsoft.com/office/drawing/2014/main" id="{9D20F3D0-F69E-4192-B3E4-27DC9A9FA974}"/>
              </a:ext>
            </a:extLst>
          </p:cNvPr>
          <p:cNvSpPr/>
          <p:nvPr/>
        </p:nvSpPr>
        <p:spPr>
          <a:xfrm>
            <a:off x="79045" y="3328169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2360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336EC48-7226-45B5-B5AC-2E26078757E9}"/>
              </a:ext>
            </a:extLst>
          </p:cNvPr>
          <p:cNvSpPr/>
          <p:nvPr/>
        </p:nvSpPr>
        <p:spPr>
          <a:xfrm>
            <a:off x="463882" y="1312999"/>
            <a:ext cx="79943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dk1"/>
                </a:solidFill>
              </a:rPr>
              <a:t>Положения правил функционирования ЕИС дополнены тем, что информация, содержащаяся в ЕИС, размещается на сайте ЕИС в сети интернет, за исключением случаев, прямо предусмотренных 44-ФЗ</a:t>
            </a:r>
            <a:endParaRPr lang="ru-RU" sz="1400" i="1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5574C8D-7759-4CE4-890E-4B77DE405777}"/>
              </a:ext>
            </a:extLst>
          </p:cNvPr>
          <p:cNvSpPr/>
          <p:nvPr/>
        </p:nvSpPr>
        <p:spPr>
          <a:xfrm>
            <a:off x="463882" y="2885557"/>
            <a:ext cx="80544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/>
              <a:t>В качестве уполномоченных лиц будет являться и лицо, действующее в качестве руководителя юридического лица, указанное в Едином государственном реестре юридических лиц в качестве индивидуального предпринимателя, осуществляющего полномочия единоличного исполнительного органа регистрируемого юридического лица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E7F5938-7A2F-4809-83E1-4A4694BDB944}"/>
              </a:ext>
            </a:extLst>
          </p:cNvPr>
          <p:cNvSpPr/>
          <p:nvPr/>
        </p:nvSpPr>
        <p:spPr>
          <a:xfrm>
            <a:off x="403787" y="2571017"/>
            <a:ext cx="29893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ПП</a:t>
            </a:r>
            <a:r>
              <a:rPr lang="en-US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РФ №1752 от 30.12.2018</a:t>
            </a:r>
          </a:p>
        </p:txBody>
      </p:sp>
      <p:sp>
        <p:nvSpPr>
          <p:cNvPr id="21" name="Название 1">
            <a:extLst>
              <a:ext uri="{FF2B5EF4-FFF2-40B4-BE49-F238E27FC236}">
                <a16:creationId xmlns:a16="http://schemas.microsoft.com/office/drawing/2014/main" id="{E9B0AD1B-A338-4911-BF23-E2D688E8BC3A}"/>
              </a:ext>
            </a:extLst>
          </p:cNvPr>
          <p:cNvSpPr txBox="1">
            <a:spLocks/>
          </p:cNvSpPr>
          <p:nvPr/>
        </p:nvSpPr>
        <p:spPr>
          <a:xfrm>
            <a:off x="443957" y="1877928"/>
            <a:ext cx="8054413" cy="991545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400" dirty="0">
                <a:solidFill>
                  <a:schemeClr val="dk1"/>
                </a:solidFill>
              </a:rPr>
              <a:t>Начало обязательного применения информации, содержащийся в позиции каталога, устанавливается не ранее 30 дней со дня включения в каталог новой позиции каталога. Изменена область применения каталога</a:t>
            </a:r>
            <a:endParaRPr lang="ru-RU" sz="1400" dirty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B4D858A-45E1-4733-A620-EB610420F20F}"/>
              </a:ext>
            </a:extLst>
          </p:cNvPr>
          <p:cNvSpPr/>
          <p:nvPr/>
        </p:nvSpPr>
        <p:spPr>
          <a:xfrm>
            <a:off x="457200" y="1827962"/>
            <a:ext cx="2931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ПП</a:t>
            </a:r>
            <a:r>
              <a:rPr lang="en-US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РФ №145 от 08.02.2017 </a:t>
            </a:r>
            <a:endParaRPr lang="ru-RU" dirty="0">
              <a:solidFill>
                <a:srgbClr val="2182A5"/>
              </a:solidFill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36F69AD1-B8DE-4C13-B35D-A355787E65B1}"/>
              </a:ext>
            </a:extLst>
          </p:cNvPr>
          <p:cNvSpPr/>
          <p:nvPr/>
        </p:nvSpPr>
        <p:spPr>
          <a:xfrm>
            <a:off x="457200" y="1004567"/>
            <a:ext cx="30470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ПП</a:t>
            </a:r>
            <a:r>
              <a:rPr lang="en-US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РФ №1414 от 23.12.2015 </a:t>
            </a:r>
            <a:endParaRPr lang="ru-RU" dirty="0">
              <a:solidFill>
                <a:srgbClr val="2182A5"/>
              </a:solidFill>
            </a:endParaRPr>
          </a:p>
        </p:txBody>
      </p:sp>
      <p:sp>
        <p:nvSpPr>
          <p:cNvPr id="27" name="Стрелка: шеврон 26">
            <a:extLst>
              <a:ext uri="{FF2B5EF4-FFF2-40B4-BE49-F238E27FC236}">
                <a16:creationId xmlns:a16="http://schemas.microsoft.com/office/drawing/2014/main" id="{28ADA159-4E35-437D-955D-CC208E1A1EC5}"/>
              </a:ext>
            </a:extLst>
          </p:cNvPr>
          <p:cNvSpPr/>
          <p:nvPr/>
        </p:nvSpPr>
        <p:spPr>
          <a:xfrm>
            <a:off x="87973" y="901133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29" name="Стрелка: шеврон 28">
            <a:extLst>
              <a:ext uri="{FF2B5EF4-FFF2-40B4-BE49-F238E27FC236}">
                <a16:creationId xmlns:a16="http://schemas.microsoft.com/office/drawing/2014/main" id="{48B49528-140C-470E-A8B8-9964B52E2E6C}"/>
              </a:ext>
            </a:extLst>
          </p:cNvPr>
          <p:cNvSpPr/>
          <p:nvPr/>
        </p:nvSpPr>
        <p:spPr>
          <a:xfrm>
            <a:off x="87973" y="1744794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30" name="Стрелка: шеврон 29">
            <a:extLst>
              <a:ext uri="{FF2B5EF4-FFF2-40B4-BE49-F238E27FC236}">
                <a16:creationId xmlns:a16="http://schemas.microsoft.com/office/drawing/2014/main" id="{A06D7362-5F25-41E5-BA0F-AA7725168B3C}"/>
              </a:ext>
            </a:extLst>
          </p:cNvPr>
          <p:cNvSpPr/>
          <p:nvPr/>
        </p:nvSpPr>
        <p:spPr>
          <a:xfrm>
            <a:off x="79045" y="2480323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DED00F1-EDC6-46E3-9AFC-3F5B846BE097}"/>
              </a:ext>
            </a:extLst>
          </p:cNvPr>
          <p:cNvSpPr/>
          <p:nvPr/>
        </p:nvSpPr>
        <p:spPr>
          <a:xfrm>
            <a:off x="565149" y="62101"/>
            <a:ext cx="59880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</a:rPr>
              <a:t>ПП РФ №1906 от 27.12.2019 "О внесении изменений в некоторые акты Правительства Российской Федерации"</a:t>
            </a:r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3E3B9A2-EE20-47D7-9FF9-D53637FF1F6A}"/>
              </a:ext>
            </a:extLst>
          </p:cNvPr>
          <p:cNvSpPr/>
          <p:nvPr/>
        </p:nvSpPr>
        <p:spPr>
          <a:xfrm>
            <a:off x="403785" y="4269849"/>
            <a:ext cx="823697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400" dirty="0"/>
              <a:t>Исключено положение - оператор электронной площадки вправе предъявить требование о списании платы </a:t>
            </a:r>
            <a:r>
              <a:rPr lang="ru-RU" sz="1400" b="1" dirty="0"/>
              <a:t>только</a:t>
            </a:r>
            <a:r>
              <a:rPr lang="ru-RU" sz="1400" dirty="0"/>
              <a:t> со специального счета участника закупки на котором осуществлено блокирование денежных средств в целях обеспечения заявки на участие в электронной процедуре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4FD9BC9-AF88-466D-B464-6221EC8BBB9C}"/>
              </a:ext>
            </a:extLst>
          </p:cNvPr>
          <p:cNvSpPr/>
          <p:nvPr/>
        </p:nvSpPr>
        <p:spPr>
          <a:xfrm>
            <a:off x="457199" y="3931206"/>
            <a:ext cx="2873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ПП</a:t>
            </a:r>
            <a:r>
              <a:rPr lang="en-US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2182A5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РФ №564 от 10.05.2018</a:t>
            </a:r>
          </a:p>
        </p:txBody>
      </p:sp>
      <p:sp>
        <p:nvSpPr>
          <p:cNvPr id="16" name="Стрелка: шеврон 15">
            <a:extLst>
              <a:ext uri="{FF2B5EF4-FFF2-40B4-BE49-F238E27FC236}">
                <a16:creationId xmlns:a16="http://schemas.microsoft.com/office/drawing/2014/main" id="{9D20F3D0-F69E-4192-B3E4-27DC9A9FA974}"/>
              </a:ext>
            </a:extLst>
          </p:cNvPr>
          <p:cNvSpPr/>
          <p:nvPr/>
        </p:nvSpPr>
        <p:spPr>
          <a:xfrm>
            <a:off x="93171" y="3836311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63912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Типовые контракты на ПИР и на Стройку - ОТМЕНЕНЫ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4D03471-FB3D-4513-B48A-90DA26FBA62A}"/>
              </a:ext>
            </a:extLst>
          </p:cNvPr>
          <p:cNvSpPr/>
          <p:nvPr/>
        </p:nvSpPr>
        <p:spPr>
          <a:xfrm>
            <a:off x="629070" y="1463873"/>
            <a:ext cx="8297216" cy="157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sz="1600" b="1" dirty="0">
                <a:solidFill>
                  <a:srgbClr val="2182A5"/>
                </a:solidFill>
              </a:rPr>
              <a:t>Минстрой утвердил два приказа:</a:t>
            </a:r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  <a:buFont typeface="Wingdings" panose="05000000000000000000" pitchFamily="2" charset="2"/>
              <a:buChar char="q"/>
            </a:pPr>
            <a:r>
              <a:rPr lang="ru-RU" sz="1600" dirty="0"/>
              <a:t>Приказ № 753/</a:t>
            </a:r>
            <a:r>
              <a:rPr lang="ru-RU" sz="1600" dirty="0" err="1"/>
              <a:t>пр</a:t>
            </a:r>
            <a:r>
              <a:rPr lang="ru-RU" sz="1600" dirty="0"/>
              <a:t> от 02.12.2019 г. (</a:t>
            </a:r>
            <a:r>
              <a:rPr lang="ru-RU" sz="1600" i="1" dirty="0"/>
              <a:t>вступил в силу 30.12.2019</a:t>
            </a:r>
            <a:r>
              <a:rPr lang="ru-RU" sz="1600" dirty="0"/>
              <a:t>) отменяет типовой контракт по капитальному строительству и реконструкции;</a:t>
            </a:r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  <a:buFont typeface="Wingdings" panose="05000000000000000000" pitchFamily="2" charset="2"/>
              <a:buChar char="q"/>
            </a:pPr>
            <a:r>
              <a:rPr lang="ru-RU" sz="1600" dirty="0"/>
              <a:t>Приказ № 754/</a:t>
            </a:r>
            <a:r>
              <a:rPr lang="ru-RU" sz="1600" dirty="0" err="1"/>
              <a:t>пр</a:t>
            </a:r>
            <a:r>
              <a:rPr lang="ru-RU" sz="1600" dirty="0"/>
              <a:t> от 02.12.2019 г. (</a:t>
            </a:r>
            <a:r>
              <a:rPr lang="ru-RU" sz="1600" i="1" dirty="0"/>
              <a:t>вступил в силу 31.12.2019</a:t>
            </a:r>
            <a:r>
              <a:rPr lang="ru-RU" sz="1600" dirty="0"/>
              <a:t>) отменяет типовой контракт на ПИР.</a:t>
            </a:r>
          </a:p>
        </p:txBody>
      </p:sp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151831" y="1369530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65E7BB8-C172-4E3D-9CDC-3BF45F4381CA}"/>
              </a:ext>
            </a:extLst>
          </p:cNvPr>
          <p:cNvSpPr/>
          <p:nvPr/>
        </p:nvSpPr>
        <p:spPr>
          <a:xfrm>
            <a:off x="629070" y="3080247"/>
            <a:ext cx="8592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2182A5"/>
                </a:solidFill>
              </a:rPr>
              <a:t>Данные типовые контракты подлежат исключению из реестра </a:t>
            </a:r>
          </a:p>
          <a:p>
            <a:r>
              <a:rPr lang="ru-RU" sz="1600" b="1" dirty="0">
                <a:solidFill>
                  <a:srgbClr val="2182A5"/>
                </a:solidFill>
              </a:rPr>
              <a:t>типовых контрактов.</a:t>
            </a:r>
          </a:p>
        </p:txBody>
      </p:sp>
      <p:pic>
        <p:nvPicPr>
          <p:cNvPr id="6" name="Рисунок 5" descr="Подъемный кран">
            <a:extLst>
              <a:ext uri="{FF2B5EF4-FFF2-40B4-BE49-F238E27FC236}">
                <a16:creationId xmlns:a16="http://schemas.microsoft.com/office/drawing/2014/main" id="{91AF10D8-A0C0-4079-82B1-E2BA23B31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91582" y="2898083"/>
            <a:ext cx="2031908" cy="2031908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E9C2477-2C5F-4CEA-94C7-6C45DB15A5A9}"/>
              </a:ext>
            </a:extLst>
          </p:cNvPr>
          <p:cNvSpPr/>
          <p:nvPr/>
        </p:nvSpPr>
        <p:spPr>
          <a:xfrm>
            <a:off x="7648303" y="3919255"/>
            <a:ext cx="740892" cy="4264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Договор (справа налево)">
            <a:extLst>
              <a:ext uri="{FF2B5EF4-FFF2-40B4-BE49-F238E27FC236}">
                <a16:creationId xmlns:a16="http://schemas.microsoft.com/office/drawing/2014/main" id="{85F8B467-A884-4E7C-AA0A-58FC3169CF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56863" y="3788053"/>
            <a:ext cx="866627" cy="866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91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Типовые условия на Стройку и ПИР - ПРИНЯТЫ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4D03471-FB3D-4513-B48A-90DA26FBA62A}"/>
              </a:ext>
            </a:extLst>
          </p:cNvPr>
          <p:cNvSpPr/>
          <p:nvPr/>
        </p:nvSpPr>
        <p:spPr>
          <a:xfrm>
            <a:off x="629070" y="1463873"/>
            <a:ext cx="8297216" cy="2068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sz="1600" b="1" dirty="0">
                <a:solidFill>
                  <a:srgbClr val="2182A5"/>
                </a:solidFill>
              </a:rPr>
              <a:t>Минстрой утвердил два приказа:</a:t>
            </a:r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  <a:buFont typeface="Wingdings" panose="05000000000000000000" pitchFamily="2" charset="2"/>
              <a:buChar char="q"/>
            </a:pPr>
            <a:r>
              <a:rPr lang="ru-RU" sz="1600" dirty="0"/>
              <a:t>Приказ Министерства строительства и жилищно-коммунального хозяйства Российской Федерации от 14.01.2020 № 9/</a:t>
            </a:r>
            <a:r>
              <a:rPr lang="ru-RU" sz="1600" dirty="0" err="1"/>
              <a:t>пр</a:t>
            </a:r>
            <a:r>
              <a:rPr lang="ru-RU" sz="1600" dirty="0"/>
              <a:t> "Об утверждении Типовых условий контрактов на выполнение работ по строительству (реконструкции) объекта капитального строительства и информационной карты типовых условий контракта«</a:t>
            </a:r>
            <a:br>
              <a:rPr lang="ru-RU" sz="1600" dirty="0"/>
            </a:br>
            <a:r>
              <a:rPr lang="ru-RU" sz="1600" dirty="0"/>
              <a:t>Опубликован: 25.02.2020</a:t>
            </a:r>
          </a:p>
          <a:p>
            <a:pPr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endParaRPr lang="ru-RU" sz="1600" dirty="0"/>
          </a:p>
        </p:txBody>
      </p:sp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151831" y="1369530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65E7BB8-C172-4E3D-9CDC-3BF45F4381CA}"/>
              </a:ext>
            </a:extLst>
          </p:cNvPr>
          <p:cNvSpPr/>
          <p:nvPr/>
        </p:nvSpPr>
        <p:spPr>
          <a:xfrm>
            <a:off x="629070" y="3080247"/>
            <a:ext cx="8592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2182A5"/>
                </a:solidFill>
              </a:rPr>
              <a:t>Данные типовые условия  подлежат применению с 27.03.2020</a:t>
            </a:r>
            <a:br>
              <a:rPr lang="ru-RU" sz="1600" b="1" dirty="0">
                <a:solidFill>
                  <a:srgbClr val="2182A5"/>
                </a:solidFill>
              </a:rPr>
            </a:br>
            <a:r>
              <a:rPr lang="ru-RU" sz="1600" b="1" dirty="0">
                <a:solidFill>
                  <a:srgbClr val="2182A5"/>
                </a:solidFill>
              </a:rPr>
              <a:t> (через 30 дней с момента его опубликования).</a:t>
            </a:r>
          </a:p>
        </p:txBody>
      </p:sp>
      <p:pic>
        <p:nvPicPr>
          <p:cNvPr id="6" name="Рисунок 5" descr="Подъемный кран">
            <a:extLst>
              <a:ext uri="{FF2B5EF4-FFF2-40B4-BE49-F238E27FC236}">
                <a16:creationId xmlns:a16="http://schemas.microsoft.com/office/drawing/2014/main" id="{91AF10D8-A0C0-4079-82B1-E2BA23B31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91582" y="2898083"/>
            <a:ext cx="2031908" cy="2031908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E9C2477-2C5F-4CEA-94C7-6C45DB15A5A9}"/>
              </a:ext>
            </a:extLst>
          </p:cNvPr>
          <p:cNvSpPr/>
          <p:nvPr/>
        </p:nvSpPr>
        <p:spPr>
          <a:xfrm>
            <a:off x="7648303" y="3919255"/>
            <a:ext cx="740892" cy="4264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Договор (справа налево)">
            <a:extLst>
              <a:ext uri="{FF2B5EF4-FFF2-40B4-BE49-F238E27FC236}">
                <a16:creationId xmlns:a16="http://schemas.microsoft.com/office/drawing/2014/main" id="{85F8B467-A884-4E7C-AA0A-58FC3169CF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56863" y="3788053"/>
            <a:ext cx="866627" cy="866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22005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Типовые условия на Стройку и ПИР - ПРИНЯТЫ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4D03471-FB3D-4513-B48A-90DA26FBA62A}"/>
              </a:ext>
            </a:extLst>
          </p:cNvPr>
          <p:cNvSpPr/>
          <p:nvPr/>
        </p:nvSpPr>
        <p:spPr>
          <a:xfrm>
            <a:off x="629070" y="1463873"/>
            <a:ext cx="8297216" cy="1449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sz="1600" b="1" dirty="0">
                <a:solidFill>
                  <a:srgbClr val="2182A5"/>
                </a:solidFill>
              </a:rPr>
              <a:t>Минстрой утвердил два приказа:</a:t>
            </a:r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  <a:buFont typeface="Wingdings" panose="05000000000000000000" pitchFamily="2" charset="2"/>
              <a:buChar char="q"/>
            </a:pPr>
            <a:r>
              <a:rPr lang="ru-RU" sz="1600" dirty="0"/>
              <a:t>Приказ Министерства строительства и жилищно-коммунального хозяйства Российской Федерации от 14.01.2020 № 10/</a:t>
            </a:r>
            <a:r>
              <a:rPr lang="ru-RU" sz="1600" dirty="0" err="1"/>
              <a:t>пр</a:t>
            </a:r>
            <a:r>
              <a:rPr lang="ru-RU" sz="1600" dirty="0"/>
              <a:t> "Об утверждении Типовых условий контрактов на выполнение проектных и (или) изыскательских работ и информационной карты типовых условий контракта"</a:t>
            </a:r>
          </a:p>
        </p:txBody>
      </p:sp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151831" y="1369530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65E7BB8-C172-4E3D-9CDC-3BF45F4381CA}"/>
              </a:ext>
            </a:extLst>
          </p:cNvPr>
          <p:cNvSpPr/>
          <p:nvPr/>
        </p:nvSpPr>
        <p:spPr>
          <a:xfrm>
            <a:off x="629070" y="3080247"/>
            <a:ext cx="85924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2182A5"/>
                </a:solidFill>
              </a:rPr>
              <a:t>Данные типовые условия  подлежат применению с 01.01.2021.</a:t>
            </a:r>
          </a:p>
        </p:txBody>
      </p:sp>
      <p:pic>
        <p:nvPicPr>
          <p:cNvPr id="6" name="Рисунок 5" descr="Подъемный кран">
            <a:extLst>
              <a:ext uri="{FF2B5EF4-FFF2-40B4-BE49-F238E27FC236}">
                <a16:creationId xmlns:a16="http://schemas.microsoft.com/office/drawing/2014/main" id="{91AF10D8-A0C0-4079-82B1-E2BA23B31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91582" y="2898083"/>
            <a:ext cx="2031908" cy="2031908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E9C2477-2C5F-4CEA-94C7-6C45DB15A5A9}"/>
              </a:ext>
            </a:extLst>
          </p:cNvPr>
          <p:cNvSpPr/>
          <p:nvPr/>
        </p:nvSpPr>
        <p:spPr>
          <a:xfrm>
            <a:off x="7648303" y="3919255"/>
            <a:ext cx="740892" cy="4264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Договор (справа налево)">
            <a:extLst>
              <a:ext uri="{FF2B5EF4-FFF2-40B4-BE49-F238E27FC236}">
                <a16:creationId xmlns:a16="http://schemas.microsoft.com/office/drawing/2014/main" id="{85F8B467-A884-4E7C-AA0A-58FC3169CF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56863" y="3788053"/>
            <a:ext cx="866627" cy="866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11960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НМЦК при строительстве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4D03471-FB3D-4513-B48A-90DA26FBA62A}"/>
              </a:ext>
            </a:extLst>
          </p:cNvPr>
          <p:cNvSpPr/>
          <p:nvPr/>
        </p:nvSpPr>
        <p:spPr>
          <a:xfrm>
            <a:off x="629070" y="1463873"/>
            <a:ext cx="8297216" cy="2680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sz="1600" b="1" dirty="0">
                <a:solidFill>
                  <a:srgbClr val="2182A5"/>
                </a:solidFill>
              </a:rPr>
              <a:t>Минстрой утвердил приказ об определении НМЦК при осуществлении закупок в сфере градостроительной деятельности:</a:t>
            </a:r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  <a:buFont typeface="Wingdings" panose="05000000000000000000" pitchFamily="2" charset="2"/>
              <a:buChar char="q"/>
            </a:pPr>
            <a:r>
              <a:rPr lang="ru-RU" sz="1600" dirty="0"/>
              <a:t>Приказ Министерства строительства и жилищно-коммунального хозяйства Российской Федерации от 23.12.2019 № 841/</a:t>
            </a:r>
            <a:r>
              <a:rPr lang="ru-RU" sz="1600" dirty="0" err="1"/>
              <a:t>пр</a:t>
            </a:r>
            <a:r>
              <a:rPr lang="ru-RU" sz="1600" dirty="0"/>
              <a:t> "Об утверждении Порядка определения начальной (максимальной) цены контракта, цены контракта, заключаемого с единственным поставщиком (подрядчиком, исполнителем), начальной цены единицы товара, работы, услуги при осуществлении закупок в сфере градостроительной деятельности (за исключением территориального планирования) и Методики составления сметы контракта, предметом которого являются строительство, реконструкция объектов капитального строительства"</a:t>
            </a:r>
          </a:p>
        </p:txBody>
      </p:sp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151831" y="1369530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pic>
        <p:nvPicPr>
          <p:cNvPr id="6" name="Рисунок 5" descr="Подъемный кран">
            <a:extLst>
              <a:ext uri="{FF2B5EF4-FFF2-40B4-BE49-F238E27FC236}">
                <a16:creationId xmlns:a16="http://schemas.microsoft.com/office/drawing/2014/main" id="{91AF10D8-A0C0-4079-82B1-E2BA23B31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56498" y="3868266"/>
            <a:ext cx="864543" cy="864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36461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Постановление Правительства РФ от 21 декабря 2019 г. N 1746 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4D03471-FB3D-4513-B48A-90DA26FBA62A}"/>
              </a:ext>
            </a:extLst>
          </p:cNvPr>
          <p:cNvSpPr/>
          <p:nvPr/>
        </p:nvSpPr>
        <p:spPr>
          <a:xfrm>
            <a:off x="629070" y="1461130"/>
            <a:ext cx="8297216" cy="2560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sz="1600" b="1" dirty="0">
                <a:solidFill>
                  <a:srgbClr val="2182A5"/>
                </a:solidFill>
              </a:rPr>
              <a:t>Данное постановление на 2 года вводит запрет на допуск к закупкам иностранных программно-аппаратных комплексов систем хранения данных (ОКПД 2 - 26.20.2 "Устройства запоминающие и прочие устройства хранения данных") -добавлены в ПП РФ №878.</a:t>
            </a:r>
          </a:p>
          <a:p>
            <a:pPr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sz="1600" dirty="0"/>
              <a:t>Подтверждением производства на территории РФ является наличие сведений в едином реестре российской радиоэлектронной продукции.</a:t>
            </a:r>
          </a:p>
          <a:p>
            <a:pPr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sz="1600" dirty="0"/>
              <a:t>Подтверждением соответствия товаров требованиям извещения об осуществлении закупки и (или) документации о закупке является декларация участника о нахождении в реестре с указанием номера реестровой записи.</a:t>
            </a:r>
          </a:p>
        </p:txBody>
      </p:sp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151831" y="832228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B5E5222-50A3-4AD7-97A6-CC1D1A9A39BB}"/>
              </a:ext>
            </a:extLst>
          </p:cNvPr>
          <p:cNvSpPr/>
          <p:nvPr/>
        </p:nvSpPr>
        <p:spPr>
          <a:xfrm>
            <a:off x="629069" y="952911"/>
            <a:ext cx="74408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182A5"/>
                </a:solidFill>
              </a:rPr>
              <a:t>Системы хранения данных попали под Национальный режим!</a:t>
            </a:r>
          </a:p>
        </p:txBody>
      </p:sp>
      <p:pic>
        <p:nvPicPr>
          <p:cNvPr id="11" name="Рисунок 10" descr="Открытая папка">
            <a:extLst>
              <a:ext uri="{FF2B5EF4-FFF2-40B4-BE49-F238E27FC236}">
                <a16:creationId xmlns:a16="http://schemas.microsoft.com/office/drawing/2014/main" id="{AE6187EF-2E0F-44EA-AE25-A14054401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72206" y="3251200"/>
            <a:ext cx="2148274" cy="2148274"/>
          </a:xfrm>
          <a:prstGeom prst="rect">
            <a:avLst/>
          </a:prstGeom>
        </p:spPr>
      </p:pic>
      <p:pic>
        <p:nvPicPr>
          <p:cNvPr id="9" name="Рисунок 8" descr="Замыкать">
            <a:extLst>
              <a:ext uri="{FF2B5EF4-FFF2-40B4-BE49-F238E27FC236}">
                <a16:creationId xmlns:a16="http://schemas.microsoft.com/office/drawing/2014/main" id="{A752AE1E-CC3F-498B-9FB9-08E923C7D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291548">
            <a:off x="6896266" y="3874562"/>
            <a:ext cx="918894" cy="9188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9EB1CCA-7D48-44CC-AB7A-686F215B434F}"/>
              </a:ext>
            </a:extLst>
          </p:cNvPr>
          <p:cNvSpPr txBox="1"/>
          <p:nvPr/>
        </p:nvSpPr>
        <p:spPr>
          <a:xfrm>
            <a:off x="644218" y="3989910"/>
            <a:ext cx="5335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2182A5"/>
                </a:solidFill>
              </a:rPr>
              <a:t>Номер реестровой записи, указанный в декларации, подлежит включению в контракт.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115879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 fontScale="6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dirty="0"/>
              <a:t>Приказ </a:t>
            </a:r>
            <a:r>
              <a:rPr lang="ru-RU" dirty="0" err="1"/>
              <a:t>Росархива</a:t>
            </a:r>
            <a:r>
              <a:rPr lang="ru-RU" dirty="0"/>
              <a:t> от 20.12.2019 N 236</a:t>
            </a:r>
            <a:r>
              <a:rPr lang="ru-RU" sz="1800" dirty="0"/>
              <a:t> 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4D03471-FB3D-4513-B48A-90DA26FBA62A}"/>
              </a:ext>
            </a:extLst>
          </p:cNvPr>
          <p:cNvSpPr/>
          <p:nvPr/>
        </p:nvSpPr>
        <p:spPr>
          <a:xfrm>
            <a:off x="591331" y="1832537"/>
            <a:ext cx="30807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sz="1600" b="1" dirty="0">
                <a:solidFill>
                  <a:srgbClr val="2182A5"/>
                </a:solidFill>
              </a:rPr>
              <a:t>Документы, составленные в ходе проведения конкурентных способов госзакупок</a:t>
            </a:r>
          </a:p>
        </p:txBody>
      </p:sp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179418" y="1111789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B5E5222-50A3-4AD7-97A6-CC1D1A9A39BB}"/>
              </a:ext>
            </a:extLst>
          </p:cNvPr>
          <p:cNvSpPr/>
          <p:nvPr/>
        </p:nvSpPr>
        <p:spPr>
          <a:xfrm>
            <a:off x="629069" y="1070790"/>
            <a:ext cx="74408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182A5"/>
                </a:solidFill>
              </a:rPr>
              <a:t>Положения (регламенты) о контрактных управляющих, контрактной службе – хранить бессрочно (п. 217).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EB1CCA-7D48-44CC-AB7A-686F215B434F}"/>
              </a:ext>
            </a:extLst>
          </p:cNvPr>
          <p:cNvSpPr txBox="1"/>
          <p:nvPr/>
        </p:nvSpPr>
        <p:spPr>
          <a:xfrm>
            <a:off x="644218" y="3729663"/>
            <a:ext cx="5335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Планы-графики </a:t>
            </a:r>
            <a:r>
              <a:rPr lang="en-US" b="1" dirty="0">
                <a:solidFill>
                  <a:srgbClr val="FF0000"/>
                </a:solidFill>
              </a:rPr>
              <a:t>-</a:t>
            </a:r>
            <a:r>
              <a:rPr lang="ru-RU" b="1" dirty="0">
                <a:solidFill>
                  <a:srgbClr val="FF0000"/>
                </a:solidFill>
              </a:rPr>
              <a:t> хранить три года (п. 218).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D688AA3-73BA-467E-8713-E69E25BC0BD8}"/>
              </a:ext>
            </a:extLst>
          </p:cNvPr>
          <p:cNvSpPr/>
          <p:nvPr/>
        </p:nvSpPr>
        <p:spPr>
          <a:xfrm>
            <a:off x="629070" y="2986782"/>
            <a:ext cx="8297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sz="1600" b="1" dirty="0">
                <a:solidFill>
                  <a:srgbClr val="2182A5"/>
                </a:solidFill>
              </a:rPr>
              <a:t>Контракты - хранить пять лет (п. п. 224, 225).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7B58C6A-D5E6-4AB6-85AF-A77557025301}"/>
              </a:ext>
            </a:extLst>
          </p:cNvPr>
          <p:cNvSpPr/>
          <p:nvPr/>
        </p:nvSpPr>
        <p:spPr>
          <a:xfrm>
            <a:off x="4142744" y="1832537"/>
            <a:ext cx="29456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</a:pPr>
            <a:r>
              <a:rPr lang="ru-RU" sz="1600" b="1" dirty="0">
                <a:solidFill>
                  <a:srgbClr val="2182A5"/>
                </a:solidFill>
              </a:rPr>
              <a:t>хранить три года независимо от объекта и объема закупки (п. п. 219-223).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806E5947-B8C0-4242-994B-3934BB590C59}"/>
              </a:ext>
            </a:extLst>
          </p:cNvPr>
          <p:cNvCxnSpPr>
            <a:stCxn id="17" idx="3"/>
            <a:endCxn id="13" idx="1"/>
          </p:cNvCxnSpPr>
          <p:nvPr/>
        </p:nvCxnSpPr>
        <p:spPr>
          <a:xfrm>
            <a:off x="3672112" y="2248036"/>
            <a:ext cx="47063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Стрелка: шеврон 14">
            <a:extLst>
              <a:ext uri="{FF2B5EF4-FFF2-40B4-BE49-F238E27FC236}">
                <a16:creationId xmlns:a16="http://schemas.microsoft.com/office/drawing/2014/main" id="{9D81422F-3669-4F8E-B59B-44A31CE92AD8}"/>
              </a:ext>
            </a:extLst>
          </p:cNvPr>
          <p:cNvSpPr/>
          <p:nvPr/>
        </p:nvSpPr>
        <p:spPr>
          <a:xfrm>
            <a:off x="179418" y="1968475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16" name="Стрелка: шеврон 15">
            <a:extLst>
              <a:ext uri="{FF2B5EF4-FFF2-40B4-BE49-F238E27FC236}">
                <a16:creationId xmlns:a16="http://schemas.microsoft.com/office/drawing/2014/main" id="{B01E67C1-771E-46A6-B294-358A94C01FA5}"/>
              </a:ext>
            </a:extLst>
          </p:cNvPr>
          <p:cNvSpPr/>
          <p:nvPr/>
        </p:nvSpPr>
        <p:spPr>
          <a:xfrm>
            <a:off x="179418" y="2876498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18" name="Стрелка: шеврон 17">
            <a:extLst>
              <a:ext uri="{FF2B5EF4-FFF2-40B4-BE49-F238E27FC236}">
                <a16:creationId xmlns:a16="http://schemas.microsoft.com/office/drawing/2014/main" id="{8DCE1597-CB6C-4D0E-86B0-3517154630F6}"/>
              </a:ext>
            </a:extLst>
          </p:cNvPr>
          <p:cNvSpPr/>
          <p:nvPr/>
        </p:nvSpPr>
        <p:spPr>
          <a:xfrm>
            <a:off x="179418" y="3656822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D58643-448C-40FF-9E98-3E4CB6160955}"/>
              </a:ext>
            </a:extLst>
          </p:cNvPr>
          <p:cNvSpPr txBox="1"/>
          <p:nvPr/>
        </p:nvSpPr>
        <p:spPr>
          <a:xfrm>
            <a:off x="644218" y="4318656"/>
            <a:ext cx="3540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Вступил в силу 18.02.2020</a:t>
            </a:r>
          </a:p>
        </p:txBody>
      </p:sp>
      <p:pic>
        <p:nvPicPr>
          <p:cNvPr id="22" name="Рисунок 21" descr="Сейф">
            <a:extLst>
              <a:ext uri="{FF2B5EF4-FFF2-40B4-BE49-F238E27FC236}">
                <a16:creationId xmlns:a16="http://schemas.microsoft.com/office/drawing/2014/main" id="{0CC03B2C-BA85-4B3D-9B90-DA26CC84FF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40610" y="3055759"/>
            <a:ext cx="1347808" cy="134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011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Рисунок 23" descr="Банк">
            <a:extLst>
              <a:ext uri="{FF2B5EF4-FFF2-40B4-BE49-F238E27FC236}">
                <a16:creationId xmlns:a16="http://schemas.microsoft.com/office/drawing/2014/main" id="{73E5505B-3C9C-4DD8-8C69-72DB2DBF1CB5}"/>
              </a:ext>
            </a:extLst>
          </p:cNvPr>
          <p:cNvSpPr/>
          <p:nvPr/>
        </p:nvSpPr>
        <p:spPr>
          <a:xfrm>
            <a:off x="2548686" y="1079676"/>
            <a:ext cx="4235041" cy="3850315"/>
          </a:xfrm>
          <a:custGeom>
            <a:avLst/>
            <a:gdLst>
              <a:gd name="connsiteX0" fmla="*/ 3925961 w 4324247"/>
              <a:gd name="connsiteY0" fmla="*/ 3584573 h 4096655"/>
              <a:gd name="connsiteX1" fmla="*/ 3925961 w 4324247"/>
              <a:gd name="connsiteY1" fmla="*/ 3470777 h 4096655"/>
              <a:gd name="connsiteX2" fmla="*/ 3698369 w 4324247"/>
              <a:gd name="connsiteY2" fmla="*/ 3470777 h 4096655"/>
              <a:gd name="connsiteX3" fmla="*/ 3698369 w 4324247"/>
              <a:gd name="connsiteY3" fmla="*/ 1536246 h 4096655"/>
              <a:gd name="connsiteX4" fmla="*/ 3925961 w 4324247"/>
              <a:gd name="connsiteY4" fmla="*/ 1536246 h 4096655"/>
              <a:gd name="connsiteX5" fmla="*/ 3925961 w 4324247"/>
              <a:gd name="connsiteY5" fmla="*/ 1422450 h 4096655"/>
              <a:gd name="connsiteX6" fmla="*/ 4096655 w 4324247"/>
              <a:gd name="connsiteY6" fmla="*/ 1422450 h 4096655"/>
              <a:gd name="connsiteX7" fmla="*/ 4096655 w 4324247"/>
              <a:gd name="connsiteY7" fmla="*/ 1081062 h 4096655"/>
              <a:gd name="connsiteX8" fmla="*/ 3925961 w 4324247"/>
              <a:gd name="connsiteY8" fmla="*/ 1081062 h 4096655"/>
              <a:gd name="connsiteX9" fmla="*/ 2162124 w 4324247"/>
              <a:gd name="connsiteY9" fmla="*/ 0 h 4096655"/>
              <a:gd name="connsiteX10" fmla="*/ 398286 w 4324247"/>
              <a:gd name="connsiteY10" fmla="*/ 1081062 h 4096655"/>
              <a:gd name="connsiteX11" fmla="*/ 227592 w 4324247"/>
              <a:gd name="connsiteY11" fmla="*/ 1081062 h 4096655"/>
              <a:gd name="connsiteX12" fmla="*/ 227592 w 4324247"/>
              <a:gd name="connsiteY12" fmla="*/ 1422450 h 4096655"/>
              <a:gd name="connsiteX13" fmla="*/ 398286 w 4324247"/>
              <a:gd name="connsiteY13" fmla="*/ 1422450 h 4096655"/>
              <a:gd name="connsiteX14" fmla="*/ 398286 w 4324247"/>
              <a:gd name="connsiteY14" fmla="*/ 1536246 h 4096655"/>
              <a:gd name="connsiteX15" fmla="*/ 625878 w 4324247"/>
              <a:gd name="connsiteY15" fmla="*/ 1536246 h 4096655"/>
              <a:gd name="connsiteX16" fmla="*/ 625878 w 4324247"/>
              <a:gd name="connsiteY16" fmla="*/ 3470777 h 4096655"/>
              <a:gd name="connsiteX17" fmla="*/ 398286 w 4324247"/>
              <a:gd name="connsiteY17" fmla="*/ 3470777 h 4096655"/>
              <a:gd name="connsiteX18" fmla="*/ 398286 w 4324247"/>
              <a:gd name="connsiteY18" fmla="*/ 3584573 h 4096655"/>
              <a:gd name="connsiteX19" fmla="*/ 0 w 4324247"/>
              <a:gd name="connsiteY19" fmla="*/ 3869063 h 4096655"/>
              <a:gd name="connsiteX20" fmla="*/ 0 w 4324247"/>
              <a:gd name="connsiteY20" fmla="*/ 4096655 h 4096655"/>
              <a:gd name="connsiteX21" fmla="*/ 2162124 w 4324247"/>
              <a:gd name="connsiteY21" fmla="*/ 4096655 h 4096655"/>
              <a:gd name="connsiteX22" fmla="*/ 4324247 w 4324247"/>
              <a:gd name="connsiteY22" fmla="*/ 4096655 h 4096655"/>
              <a:gd name="connsiteX23" fmla="*/ 4324247 w 4324247"/>
              <a:gd name="connsiteY23" fmla="*/ 3869063 h 4096655"/>
              <a:gd name="connsiteX24" fmla="*/ 3925961 w 4324247"/>
              <a:gd name="connsiteY24" fmla="*/ 3584573 h 4096655"/>
              <a:gd name="connsiteX25" fmla="*/ 1308654 w 4324247"/>
              <a:gd name="connsiteY25" fmla="*/ 3470777 h 4096655"/>
              <a:gd name="connsiteX26" fmla="*/ 967266 w 4324247"/>
              <a:gd name="connsiteY26" fmla="*/ 3470777 h 4096655"/>
              <a:gd name="connsiteX27" fmla="*/ 967266 w 4324247"/>
              <a:gd name="connsiteY27" fmla="*/ 1536246 h 4096655"/>
              <a:gd name="connsiteX28" fmla="*/ 1308654 w 4324247"/>
              <a:gd name="connsiteY28" fmla="*/ 1536246 h 4096655"/>
              <a:gd name="connsiteX29" fmla="*/ 1308654 w 4324247"/>
              <a:gd name="connsiteY29" fmla="*/ 3470777 h 4096655"/>
              <a:gd name="connsiteX30" fmla="*/ 1991430 w 4324247"/>
              <a:gd name="connsiteY30" fmla="*/ 3470777 h 4096655"/>
              <a:gd name="connsiteX31" fmla="*/ 1650042 w 4324247"/>
              <a:gd name="connsiteY31" fmla="*/ 3470777 h 4096655"/>
              <a:gd name="connsiteX32" fmla="*/ 1650042 w 4324247"/>
              <a:gd name="connsiteY32" fmla="*/ 1536246 h 4096655"/>
              <a:gd name="connsiteX33" fmla="*/ 1991430 w 4324247"/>
              <a:gd name="connsiteY33" fmla="*/ 1536246 h 4096655"/>
              <a:gd name="connsiteX34" fmla="*/ 1991430 w 4324247"/>
              <a:gd name="connsiteY34" fmla="*/ 3470777 h 4096655"/>
              <a:gd name="connsiteX35" fmla="*/ 2105226 w 4324247"/>
              <a:gd name="connsiteY35" fmla="*/ 967266 h 4096655"/>
              <a:gd name="connsiteX36" fmla="*/ 1877634 w 4324247"/>
              <a:gd name="connsiteY36" fmla="*/ 739674 h 4096655"/>
              <a:gd name="connsiteX37" fmla="*/ 2105226 w 4324247"/>
              <a:gd name="connsiteY37" fmla="*/ 512082 h 4096655"/>
              <a:gd name="connsiteX38" fmla="*/ 2332818 w 4324247"/>
              <a:gd name="connsiteY38" fmla="*/ 739674 h 4096655"/>
              <a:gd name="connsiteX39" fmla="*/ 2105226 w 4324247"/>
              <a:gd name="connsiteY39" fmla="*/ 967266 h 4096655"/>
              <a:gd name="connsiteX40" fmla="*/ 2674206 w 4324247"/>
              <a:gd name="connsiteY40" fmla="*/ 3470777 h 4096655"/>
              <a:gd name="connsiteX41" fmla="*/ 2332818 w 4324247"/>
              <a:gd name="connsiteY41" fmla="*/ 3470777 h 4096655"/>
              <a:gd name="connsiteX42" fmla="*/ 2332818 w 4324247"/>
              <a:gd name="connsiteY42" fmla="*/ 1536246 h 4096655"/>
              <a:gd name="connsiteX43" fmla="*/ 2674206 w 4324247"/>
              <a:gd name="connsiteY43" fmla="*/ 1536246 h 4096655"/>
              <a:gd name="connsiteX44" fmla="*/ 2674206 w 4324247"/>
              <a:gd name="connsiteY44" fmla="*/ 3470777 h 4096655"/>
              <a:gd name="connsiteX45" fmla="*/ 3356982 w 4324247"/>
              <a:gd name="connsiteY45" fmla="*/ 3470777 h 4096655"/>
              <a:gd name="connsiteX46" fmla="*/ 3015594 w 4324247"/>
              <a:gd name="connsiteY46" fmla="*/ 3470777 h 4096655"/>
              <a:gd name="connsiteX47" fmla="*/ 3015594 w 4324247"/>
              <a:gd name="connsiteY47" fmla="*/ 1536246 h 4096655"/>
              <a:gd name="connsiteX48" fmla="*/ 3356982 w 4324247"/>
              <a:gd name="connsiteY48" fmla="*/ 1536246 h 4096655"/>
              <a:gd name="connsiteX49" fmla="*/ 3356982 w 4324247"/>
              <a:gd name="connsiteY49" fmla="*/ 3470777 h 4096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324247" h="4096655">
                <a:moveTo>
                  <a:pt x="3925961" y="3584573"/>
                </a:moveTo>
                <a:lnTo>
                  <a:pt x="3925961" y="3470777"/>
                </a:lnTo>
                <a:lnTo>
                  <a:pt x="3698369" y="3470777"/>
                </a:lnTo>
                <a:lnTo>
                  <a:pt x="3698369" y="1536246"/>
                </a:lnTo>
                <a:lnTo>
                  <a:pt x="3925961" y="1536246"/>
                </a:lnTo>
                <a:lnTo>
                  <a:pt x="3925961" y="1422450"/>
                </a:lnTo>
                <a:lnTo>
                  <a:pt x="4096655" y="1422450"/>
                </a:lnTo>
                <a:lnTo>
                  <a:pt x="4096655" y="1081062"/>
                </a:lnTo>
                <a:lnTo>
                  <a:pt x="3925961" y="1081062"/>
                </a:lnTo>
                <a:lnTo>
                  <a:pt x="2162124" y="0"/>
                </a:lnTo>
                <a:lnTo>
                  <a:pt x="398286" y="1081062"/>
                </a:lnTo>
                <a:lnTo>
                  <a:pt x="227592" y="1081062"/>
                </a:lnTo>
                <a:lnTo>
                  <a:pt x="227592" y="1422450"/>
                </a:lnTo>
                <a:lnTo>
                  <a:pt x="398286" y="1422450"/>
                </a:lnTo>
                <a:lnTo>
                  <a:pt x="398286" y="1536246"/>
                </a:lnTo>
                <a:lnTo>
                  <a:pt x="625878" y="1536246"/>
                </a:lnTo>
                <a:lnTo>
                  <a:pt x="625878" y="3470777"/>
                </a:lnTo>
                <a:lnTo>
                  <a:pt x="398286" y="3470777"/>
                </a:lnTo>
                <a:lnTo>
                  <a:pt x="398286" y="3584573"/>
                </a:lnTo>
                <a:lnTo>
                  <a:pt x="0" y="3869063"/>
                </a:lnTo>
                <a:lnTo>
                  <a:pt x="0" y="4096655"/>
                </a:lnTo>
                <a:lnTo>
                  <a:pt x="2162124" y="4096655"/>
                </a:lnTo>
                <a:lnTo>
                  <a:pt x="4324247" y="4096655"/>
                </a:lnTo>
                <a:lnTo>
                  <a:pt x="4324247" y="3869063"/>
                </a:lnTo>
                <a:lnTo>
                  <a:pt x="3925961" y="3584573"/>
                </a:lnTo>
                <a:close/>
                <a:moveTo>
                  <a:pt x="1308654" y="3470777"/>
                </a:moveTo>
                <a:lnTo>
                  <a:pt x="967266" y="3470777"/>
                </a:lnTo>
                <a:lnTo>
                  <a:pt x="967266" y="1536246"/>
                </a:lnTo>
                <a:lnTo>
                  <a:pt x="1308654" y="1536246"/>
                </a:lnTo>
                <a:lnTo>
                  <a:pt x="1308654" y="3470777"/>
                </a:lnTo>
                <a:close/>
                <a:moveTo>
                  <a:pt x="1991430" y="3470777"/>
                </a:moveTo>
                <a:lnTo>
                  <a:pt x="1650042" y="3470777"/>
                </a:lnTo>
                <a:lnTo>
                  <a:pt x="1650042" y="1536246"/>
                </a:lnTo>
                <a:lnTo>
                  <a:pt x="1991430" y="1536246"/>
                </a:lnTo>
                <a:lnTo>
                  <a:pt x="1991430" y="3470777"/>
                </a:lnTo>
                <a:close/>
                <a:moveTo>
                  <a:pt x="2105226" y="967266"/>
                </a:moveTo>
                <a:cubicBezTo>
                  <a:pt x="1980050" y="967266"/>
                  <a:pt x="1877634" y="864850"/>
                  <a:pt x="1877634" y="739674"/>
                </a:cubicBezTo>
                <a:cubicBezTo>
                  <a:pt x="1877634" y="614498"/>
                  <a:pt x="1980050" y="512082"/>
                  <a:pt x="2105226" y="512082"/>
                </a:cubicBezTo>
                <a:cubicBezTo>
                  <a:pt x="2230401" y="512082"/>
                  <a:pt x="2332818" y="614498"/>
                  <a:pt x="2332818" y="739674"/>
                </a:cubicBezTo>
                <a:cubicBezTo>
                  <a:pt x="2332818" y="864850"/>
                  <a:pt x="2230401" y="967266"/>
                  <a:pt x="2105226" y="967266"/>
                </a:cubicBezTo>
                <a:close/>
                <a:moveTo>
                  <a:pt x="2674206" y="3470777"/>
                </a:moveTo>
                <a:lnTo>
                  <a:pt x="2332818" y="3470777"/>
                </a:lnTo>
                <a:lnTo>
                  <a:pt x="2332818" y="1536246"/>
                </a:lnTo>
                <a:lnTo>
                  <a:pt x="2674206" y="1536246"/>
                </a:lnTo>
                <a:lnTo>
                  <a:pt x="2674206" y="3470777"/>
                </a:lnTo>
                <a:close/>
                <a:moveTo>
                  <a:pt x="3356982" y="3470777"/>
                </a:moveTo>
                <a:lnTo>
                  <a:pt x="3015594" y="3470777"/>
                </a:lnTo>
                <a:lnTo>
                  <a:pt x="3015594" y="1536246"/>
                </a:lnTo>
                <a:lnTo>
                  <a:pt x="3356982" y="1536246"/>
                </a:lnTo>
                <a:lnTo>
                  <a:pt x="3356982" y="3470777"/>
                </a:lnTo>
                <a:close/>
              </a:path>
            </a:pathLst>
          </a:custGeom>
          <a:solidFill>
            <a:srgbClr val="B6D6E1">
              <a:alpha val="10000"/>
            </a:srgbClr>
          </a:solidFill>
          <a:ln w="56852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98197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>
                <a:latin typeface="Trebuchet MS" panose="020B0603020202020204" pitchFamily="34" charset="0"/>
              </a:rPr>
              <a:t>Обзор изменений законодательства</a:t>
            </a:r>
            <a:br>
              <a:rPr lang="ru-RU" sz="1800" dirty="0">
                <a:latin typeface="Trebuchet MS" panose="020B0603020202020204" pitchFamily="34" charset="0"/>
              </a:rPr>
            </a:br>
            <a:endParaRPr lang="ru-RU" sz="1800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853808"/>
            <a:ext cx="6057043" cy="1449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en-US" sz="1600" b="1" dirty="0">
                <a:cs typeface="Arial" panose="020B0604020202020204" pitchFamily="34" charset="0"/>
              </a:rPr>
              <a:t>27 </a:t>
            </a:r>
            <a:r>
              <a:rPr lang="ru-RU" sz="1600" b="1" dirty="0">
                <a:cs typeface="Arial" panose="020B0604020202020204" pitchFamily="34" charset="0"/>
              </a:rPr>
              <a:t>декабря 2019 </a:t>
            </a:r>
            <a:r>
              <a:rPr lang="ru-RU" sz="1600" dirty="0">
                <a:cs typeface="Arial" panose="020B0604020202020204" pitchFamily="34" charset="0"/>
              </a:rPr>
              <a:t>года Президентом Российской Федерации был подписан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ru-RU" sz="1600" dirty="0">
                <a:cs typeface="Arial" panose="020B0604020202020204" pitchFamily="34" charset="0"/>
              </a:rPr>
              <a:t>Федеральный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ru-RU" sz="1600" dirty="0">
                <a:cs typeface="Arial" panose="020B0604020202020204" pitchFamily="34" charset="0"/>
              </a:rPr>
              <a:t>закон №449-ФЗ, который вносит изменения в Федеральный закон "О контрактной системе».</a:t>
            </a:r>
            <a:endParaRPr lang="en-US" sz="1600" dirty="0">
              <a:cs typeface="Arial" panose="020B0604020202020204" pitchFamily="34" charset="0"/>
            </a:endParaRPr>
          </a:p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sz="1600" dirty="0">
                <a:cs typeface="Arial" panose="020B0604020202020204" pitchFamily="34" charset="0"/>
              </a:rPr>
              <a:t>Данный Федеральный закон опубликован 28.12.2019 и вступает в силу через 10 дней с даты опубликования.</a:t>
            </a:r>
          </a:p>
        </p:txBody>
      </p:sp>
      <p:sp>
        <p:nvSpPr>
          <p:cNvPr id="17" name="Рисунок 23" descr="Банк">
            <a:extLst>
              <a:ext uri="{FF2B5EF4-FFF2-40B4-BE49-F238E27FC236}">
                <a16:creationId xmlns:a16="http://schemas.microsoft.com/office/drawing/2014/main" id="{625D8E09-1F0A-496F-BEC6-38B17441E82D}"/>
              </a:ext>
            </a:extLst>
          </p:cNvPr>
          <p:cNvSpPr/>
          <p:nvPr/>
        </p:nvSpPr>
        <p:spPr>
          <a:xfrm>
            <a:off x="2327041" y="1079676"/>
            <a:ext cx="4235041" cy="3850315"/>
          </a:xfrm>
          <a:custGeom>
            <a:avLst/>
            <a:gdLst>
              <a:gd name="connsiteX0" fmla="*/ 3925961 w 4324247"/>
              <a:gd name="connsiteY0" fmla="*/ 3584573 h 4096655"/>
              <a:gd name="connsiteX1" fmla="*/ 3925961 w 4324247"/>
              <a:gd name="connsiteY1" fmla="*/ 3470777 h 4096655"/>
              <a:gd name="connsiteX2" fmla="*/ 3698369 w 4324247"/>
              <a:gd name="connsiteY2" fmla="*/ 3470777 h 4096655"/>
              <a:gd name="connsiteX3" fmla="*/ 3698369 w 4324247"/>
              <a:gd name="connsiteY3" fmla="*/ 1536246 h 4096655"/>
              <a:gd name="connsiteX4" fmla="*/ 3925961 w 4324247"/>
              <a:gd name="connsiteY4" fmla="*/ 1536246 h 4096655"/>
              <a:gd name="connsiteX5" fmla="*/ 3925961 w 4324247"/>
              <a:gd name="connsiteY5" fmla="*/ 1422450 h 4096655"/>
              <a:gd name="connsiteX6" fmla="*/ 4096655 w 4324247"/>
              <a:gd name="connsiteY6" fmla="*/ 1422450 h 4096655"/>
              <a:gd name="connsiteX7" fmla="*/ 4096655 w 4324247"/>
              <a:gd name="connsiteY7" fmla="*/ 1081062 h 4096655"/>
              <a:gd name="connsiteX8" fmla="*/ 3925961 w 4324247"/>
              <a:gd name="connsiteY8" fmla="*/ 1081062 h 4096655"/>
              <a:gd name="connsiteX9" fmla="*/ 2162124 w 4324247"/>
              <a:gd name="connsiteY9" fmla="*/ 0 h 4096655"/>
              <a:gd name="connsiteX10" fmla="*/ 398286 w 4324247"/>
              <a:gd name="connsiteY10" fmla="*/ 1081062 h 4096655"/>
              <a:gd name="connsiteX11" fmla="*/ 227592 w 4324247"/>
              <a:gd name="connsiteY11" fmla="*/ 1081062 h 4096655"/>
              <a:gd name="connsiteX12" fmla="*/ 227592 w 4324247"/>
              <a:gd name="connsiteY12" fmla="*/ 1422450 h 4096655"/>
              <a:gd name="connsiteX13" fmla="*/ 398286 w 4324247"/>
              <a:gd name="connsiteY13" fmla="*/ 1422450 h 4096655"/>
              <a:gd name="connsiteX14" fmla="*/ 398286 w 4324247"/>
              <a:gd name="connsiteY14" fmla="*/ 1536246 h 4096655"/>
              <a:gd name="connsiteX15" fmla="*/ 625878 w 4324247"/>
              <a:gd name="connsiteY15" fmla="*/ 1536246 h 4096655"/>
              <a:gd name="connsiteX16" fmla="*/ 625878 w 4324247"/>
              <a:gd name="connsiteY16" fmla="*/ 3470777 h 4096655"/>
              <a:gd name="connsiteX17" fmla="*/ 398286 w 4324247"/>
              <a:gd name="connsiteY17" fmla="*/ 3470777 h 4096655"/>
              <a:gd name="connsiteX18" fmla="*/ 398286 w 4324247"/>
              <a:gd name="connsiteY18" fmla="*/ 3584573 h 4096655"/>
              <a:gd name="connsiteX19" fmla="*/ 0 w 4324247"/>
              <a:gd name="connsiteY19" fmla="*/ 3869063 h 4096655"/>
              <a:gd name="connsiteX20" fmla="*/ 0 w 4324247"/>
              <a:gd name="connsiteY20" fmla="*/ 4096655 h 4096655"/>
              <a:gd name="connsiteX21" fmla="*/ 2162124 w 4324247"/>
              <a:gd name="connsiteY21" fmla="*/ 4096655 h 4096655"/>
              <a:gd name="connsiteX22" fmla="*/ 4324247 w 4324247"/>
              <a:gd name="connsiteY22" fmla="*/ 4096655 h 4096655"/>
              <a:gd name="connsiteX23" fmla="*/ 4324247 w 4324247"/>
              <a:gd name="connsiteY23" fmla="*/ 3869063 h 4096655"/>
              <a:gd name="connsiteX24" fmla="*/ 3925961 w 4324247"/>
              <a:gd name="connsiteY24" fmla="*/ 3584573 h 4096655"/>
              <a:gd name="connsiteX25" fmla="*/ 1308654 w 4324247"/>
              <a:gd name="connsiteY25" fmla="*/ 3470777 h 4096655"/>
              <a:gd name="connsiteX26" fmla="*/ 967266 w 4324247"/>
              <a:gd name="connsiteY26" fmla="*/ 3470777 h 4096655"/>
              <a:gd name="connsiteX27" fmla="*/ 967266 w 4324247"/>
              <a:gd name="connsiteY27" fmla="*/ 1536246 h 4096655"/>
              <a:gd name="connsiteX28" fmla="*/ 1308654 w 4324247"/>
              <a:gd name="connsiteY28" fmla="*/ 1536246 h 4096655"/>
              <a:gd name="connsiteX29" fmla="*/ 1308654 w 4324247"/>
              <a:gd name="connsiteY29" fmla="*/ 3470777 h 4096655"/>
              <a:gd name="connsiteX30" fmla="*/ 1991430 w 4324247"/>
              <a:gd name="connsiteY30" fmla="*/ 3470777 h 4096655"/>
              <a:gd name="connsiteX31" fmla="*/ 1650042 w 4324247"/>
              <a:gd name="connsiteY31" fmla="*/ 3470777 h 4096655"/>
              <a:gd name="connsiteX32" fmla="*/ 1650042 w 4324247"/>
              <a:gd name="connsiteY32" fmla="*/ 1536246 h 4096655"/>
              <a:gd name="connsiteX33" fmla="*/ 1991430 w 4324247"/>
              <a:gd name="connsiteY33" fmla="*/ 1536246 h 4096655"/>
              <a:gd name="connsiteX34" fmla="*/ 1991430 w 4324247"/>
              <a:gd name="connsiteY34" fmla="*/ 3470777 h 4096655"/>
              <a:gd name="connsiteX35" fmla="*/ 2105226 w 4324247"/>
              <a:gd name="connsiteY35" fmla="*/ 967266 h 4096655"/>
              <a:gd name="connsiteX36" fmla="*/ 1877634 w 4324247"/>
              <a:gd name="connsiteY36" fmla="*/ 739674 h 4096655"/>
              <a:gd name="connsiteX37" fmla="*/ 2105226 w 4324247"/>
              <a:gd name="connsiteY37" fmla="*/ 512082 h 4096655"/>
              <a:gd name="connsiteX38" fmla="*/ 2332818 w 4324247"/>
              <a:gd name="connsiteY38" fmla="*/ 739674 h 4096655"/>
              <a:gd name="connsiteX39" fmla="*/ 2105226 w 4324247"/>
              <a:gd name="connsiteY39" fmla="*/ 967266 h 4096655"/>
              <a:gd name="connsiteX40" fmla="*/ 2674206 w 4324247"/>
              <a:gd name="connsiteY40" fmla="*/ 3470777 h 4096655"/>
              <a:gd name="connsiteX41" fmla="*/ 2332818 w 4324247"/>
              <a:gd name="connsiteY41" fmla="*/ 3470777 h 4096655"/>
              <a:gd name="connsiteX42" fmla="*/ 2332818 w 4324247"/>
              <a:gd name="connsiteY42" fmla="*/ 1536246 h 4096655"/>
              <a:gd name="connsiteX43" fmla="*/ 2674206 w 4324247"/>
              <a:gd name="connsiteY43" fmla="*/ 1536246 h 4096655"/>
              <a:gd name="connsiteX44" fmla="*/ 2674206 w 4324247"/>
              <a:gd name="connsiteY44" fmla="*/ 3470777 h 4096655"/>
              <a:gd name="connsiteX45" fmla="*/ 3356982 w 4324247"/>
              <a:gd name="connsiteY45" fmla="*/ 3470777 h 4096655"/>
              <a:gd name="connsiteX46" fmla="*/ 3015594 w 4324247"/>
              <a:gd name="connsiteY46" fmla="*/ 3470777 h 4096655"/>
              <a:gd name="connsiteX47" fmla="*/ 3015594 w 4324247"/>
              <a:gd name="connsiteY47" fmla="*/ 1536246 h 4096655"/>
              <a:gd name="connsiteX48" fmla="*/ 3356982 w 4324247"/>
              <a:gd name="connsiteY48" fmla="*/ 1536246 h 4096655"/>
              <a:gd name="connsiteX49" fmla="*/ 3356982 w 4324247"/>
              <a:gd name="connsiteY49" fmla="*/ 3470777 h 4096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324247" h="4096655">
                <a:moveTo>
                  <a:pt x="3925961" y="3584573"/>
                </a:moveTo>
                <a:lnTo>
                  <a:pt x="3925961" y="3470777"/>
                </a:lnTo>
                <a:lnTo>
                  <a:pt x="3698369" y="3470777"/>
                </a:lnTo>
                <a:lnTo>
                  <a:pt x="3698369" y="1536246"/>
                </a:lnTo>
                <a:lnTo>
                  <a:pt x="3925961" y="1536246"/>
                </a:lnTo>
                <a:lnTo>
                  <a:pt x="3925961" y="1422450"/>
                </a:lnTo>
                <a:lnTo>
                  <a:pt x="4096655" y="1422450"/>
                </a:lnTo>
                <a:lnTo>
                  <a:pt x="4096655" y="1081062"/>
                </a:lnTo>
                <a:lnTo>
                  <a:pt x="3925961" y="1081062"/>
                </a:lnTo>
                <a:lnTo>
                  <a:pt x="2162124" y="0"/>
                </a:lnTo>
                <a:lnTo>
                  <a:pt x="398286" y="1081062"/>
                </a:lnTo>
                <a:lnTo>
                  <a:pt x="227592" y="1081062"/>
                </a:lnTo>
                <a:lnTo>
                  <a:pt x="227592" y="1422450"/>
                </a:lnTo>
                <a:lnTo>
                  <a:pt x="398286" y="1422450"/>
                </a:lnTo>
                <a:lnTo>
                  <a:pt x="398286" y="1536246"/>
                </a:lnTo>
                <a:lnTo>
                  <a:pt x="625878" y="1536246"/>
                </a:lnTo>
                <a:lnTo>
                  <a:pt x="625878" y="3470777"/>
                </a:lnTo>
                <a:lnTo>
                  <a:pt x="398286" y="3470777"/>
                </a:lnTo>
                <a:lnTo>
                  <a:pt x="398286" y="3584573"/>
                </a:lnTo>
                <a:lnTo>
                  <a:pt x="0" y="3869063"/>
                </a:lnTo>
                <a:lnTo>
                  <a:pt x="0" y="4096655"/>
                </a:lnTo>
                <a:lnTo>
                  <a:pt x="2162124" y="4096655"/>
                </a:lnTo>
                <a:lnTo>
                  <a:pt x="4324247" y="4096655"/>
                </a:lnTo>
                <a:lnTo>
                  <a:pt x="4324247" y="3869063"/>
                </a:lnTo>
                <a:lnTo>
                  <a:pt x="3925961" y="3584573"/>
                </a:lnTo>
                <a:close/>
                <a:moveTo>
                  <a:pt x="1308654" y="3470777"/>
                </a:moveTo>
                <a:lnTo>
                  <a:pt x="967266" y="3470777"/>
                </a:lnTo>
                <a:lnTo>
                  <a:pt x="967266" y="1536246"/>
                </a:lnTo>
                <a:lnTo>
                  <a:pt x="1308654" y="1536246"/>
                </a:lnTo>
                <a:lnTo>
                  <a:pt x="1308654" y="3470777"/>
                </a:lnTo>
                <a:close/>
                <a:moveTo>
                  <a:pt x="1991430" y="3470777"/>
                </a:moveTo>
                <a:lnTo>
                  <a:pt x="1650042" y="3470777"/>
                </a:lnTo>
                <a:lnTo>
                  <a:pt x="1650042" y="1536246"/>
                </a:lnTo>
                <a:lnTo>
                  <a:pt x="1991430" y="1536246"/>
                </a:lnTo>
                <a:lnTo>
                  <a:pt x="1991430" y="3470777"/>
                </a:lnTo>
                <a:close/>
                <a:moveTo>
                  <a:pt x="2105226" y="967266"/>
                </a:moveTo>
                <a:cubicBezTo>
                  <a:pt x="1980050" y="967266"/>
                  <a:pt x="1877634" y="864850"/>
                  <a:pt x="1877634" y="739674"/>
                </a:cubicBezTo>
                <a:cubicBezTo>
                  <a:pt x="1877634" y="614498"/>
                  <a:pt x="1980050" y="512082"/>
                  <a:pt x="2105226" y="512082"/>
                </a:cubicBezTo>
                <a:cubicBezTo>
                  <a:pt x="2230401" y="512082"/>
                  <a:pt x="2332818" y="614498"/>
                  <a:pt x="2332818" y="739674"/>
                </a:cubicBezTo>
                <a:cubicBezTo>
                  <a:pt x="2332818" y="864850"/>
                  <a:pt x="2230401" y="967266"/>
                  <a:pt x="2105226" y="967266"/>
                </a:cubicBezTo>
                <a:close/>
                <a:moveTo>
                  <a:pt x="2674206" y="3470777"/>
                </a:moveTo>
                <a:lnTo>
                  <a:pt x="2332818" y="3470777"/>
                </a:lnTo>
                <a:lnTo>
                  <a:pt x="2332818" y="1536246"/>
                </a:lnTo>
                <a:lnTo>
                  <a:pt x="2674206" y="1536246"/>
                </a:lnTo>
                <a:lnTo>
                  <a:pt x="2674206" y="3470777"/>
                </a:lnTo>
                <a:close/>
                <a:moveTo>
                  <a:pt x="3356982" y="3470777"/>
                </a:moveTo>
                <a:lnTo>
                  <a:pt x="3015594" y="3470777"/>
                </a:lnTo>
                <a:lnTo>
                  <a:pt x="3015594" y="1536246"/>
                </a:lnTo>
                <a:lnTo>
                  <a:pt x="3356982" y="1536246"/>
                </a:lnTo>
                <a:lnTo>
                  <a:pt x="3356982" y="3470777"/>
                </a:lnTo>
                <a:close/>
              </a:path>
            </a:pathLst>
          </a:custGeom>
          <a:solidFill>
            <a:srgbClr val="B6D6E1">
              <a:alpha val="10000"/>
            </a:srgbClr>
          </a:solidFill>
          <a:ln w="56852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56C8ABA-ADFD-4B52-982A-A9CEB76805E5}"/>
              </a:ext>
            </a:extLst>
          </p:cNvPr>
          <p:cNvSpPr/>
          <p:nvPr/>
        </p:nvSpPr>
        <p:spPr>
          <a:xfrm>
            <a:off x="3157955" y="3357945"/>
            <a:ext cx="2491063" cy="1199914"/>
          </a:xfrm>
          <a:prstGeom prst="rect">
            <a:avLst/>
          </a:prstGeom>
          <a:solidFill>
            <a:schemeClr val="bg1"/>
          </a:solidFill>
          <a:ln>
            <a:solidFill>
              <a:srgbClr val="B6D6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3EE0C19-0976-4BCF-AFA8-2C79F69DF9AB}"/>
              </a:ext>
            </a:extLst>
          </p:cNvPr>
          <p:cNvSpPr txBox="1"/>
          <p:nvPr/>
        </p:nvSpPr>
        <p:spPr>
          <a:xfrm>
            <a:off x="3143491" y="3516093"/>
            <a:ext cx="28828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2182A5"/>
                </a:solidFill>
              </a:rPr>
              <a:t>№ 449-ФЗ</a:t>
            </a:r>
          </a:p>
        </p:txBody>
      </p:sp>
      <p:pic>
        <p:nvPicPr>
          <p:cNvPr id="23" name="Рисунок 22" descr="Молоток судьи">
            <a:extLst>
              <a:ext uri="{FF2B5EF4-FFF2-40B4-BE49-F238E27FC236}">
                <a16:creationId xmlns:a16="http://schemas.microsoft.com/office/drawing/2014/main" id="{3DDD7B8F-1C4C-4ABC-B538-FFE2BAF672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66460" y="2702615"/>
            <a:ext cx="556202" cy="55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03376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F007543-52DB-4CEC-A00B-54018F525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975250-D207-4E08-9BDF-A0714BBF74AE}"/>
              </a:ext>
            </a:extLst>
          </p:cNvPr>
          <p:cNvSpPr txBox="1"/>
          <p:nvPr/>
        </p:nvSpPr>
        <p:spPr>
          <a:xfrm>
            <a:off x="640080" y="175846"/>
            <a:ext cx="630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Постановление Правительства РФ от 19.02.2020 №180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00CAAB-4AB2-4E85-839E-C47C2A3A6DF4}"/>
              </a:ext>
            </a:extLst>
          </p:cNvPr>
          <p:cNvSpPr txBox="1"/>
          <p:nvPr/>
        </p:nvSpPr>
        <p:spPr>
          <a:xfrm>
            <a:off x="719138" y="1336431"/>
            <a:ext cx="64553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Изменение в ПП РФ №1084 – Реестр контрактов</a:t>
            </a:r>
          </a:p>
          <a:p>
            <a:endParaRPr lang="ru-RU" dirty="0"/>
          </a:p>
          <a:p>
            <a:r>
              <a:rPr lang="ru-RU" dirty="0"/>
              <a:t>Изменение в ПП РФ №1401 – Типовые формы заявок</a:t>
            </a:r>
          </a:p>
        </p:txBody>
      </p:sp>
    </p:spTree>
    <p:extLst>
      <p:ext uri="{BB962C8B-B14F-4D97-AF65-F5344CB8AC3E}">
        <p14:creationId xmlns:p14="http://schemas.microsoft.com/office/powerpoint/2010/main" val="363549483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1025310" y="1369241"/>
            <a:ext cx="6975690" cy="120250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rgbClr val="2182A5"/>
                </a:solidFill>
                <a:latin typeface="Trebuchet MS" panose="020B0603020202020204" pitchFamily="34" charset="0"/>
              </a:rPr>
              <a:t>Установлен новый порядок определения НМЦК на лекарственные препараты с 04.01.2020 года</a:t>
            </a:r>
            <a:endParaRPr lang="ru-RU" sz="2400" dirty="0">
              <a:solidFill>
                <a:srgbClr val="2182A5"/>
              </a:solidFill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61</a:t>
            </a:fld>
            <a:endParaRPr lang="en-US" dirty="0"/>
          </a:p>
        </p:txBody>
      </p:sp>
      <p:pic>
        <p:nvPicPr>
          <p:cNvPr id="7" name="Рисунок 6" descr="Лекарство">
            <a:extLst>
              <a:ext uri="{FF2B5EF4-FFF2-40B4-BE49-F238E27FC236}">
                <a16:creationId xmlns:a16="http://schemas.microsoft.com/office/drawing/2014/main" id="{75F6C232-F4E1-45EA-823A-A53F98EDD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0740" y="2901479"/>
            <a:ext cx="1244880" cy="1244880"/>
          </a:xfrm>
          <a:prstGeom prst="rect">
            <a:avLst/>
          </a:prstGeom>
        </p:spPr>
      </p:pic>
      <p:pic>
        <p:nvPicPr>
          <p:cNvPr id="15" name="Рисунок 14" descr="Медицина">
            <a:extLst>
              <a:ext uri="{FF2B5EF4-FFF2-40B4-BE49-F238E27FC236}">
                <a16:creationId xmlns:a16="http://schemas.microsoft.com/office/drawing/2014/main" id="{54B62ED8-1CA5-46F9-92C2-C15D08D8E8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59580" y="2700716"/>
            <a:ext cx="1445643" cy="1445643"/>
          </a:xfrm>
          <a:prstGeom prst="rect">
            <a:avLst/>
          </a:prstGeom>
        </p:spPr>
      </p:pic>
      <p:pic>
        <p:nvPicPr>
          <p:cNvPr id="24" name="Рисунок 23" descr="Игла">
            <a:extLst>
              <a:ext uri="{FF2B5EF4-FFF2-40B4-BE49-F238E27FC236}">
                <a16:creationId xmlns:a16="http://schemas.microsoft.com/office/drawing/2014/main" id="{06688D96-4581-40A9-9A05-516281C26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07480" y="2812859"/>
            <a:ext cx="1333500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34943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6800F0D-140C-472B-B0C0-A14BF25B21C2}"/>
              </a:ext>
            </a:extLst>
          </p:cNvPr>
          <p:cNvSpPr/>
          <p:nvPr/>
        </p:nvSpPr>
        <p:spPr>
          <a:xfrm>
            <a:off x="5508171" y="853808"/>
            <a:ext cx="2460171" cy="711201"/>
          </a:xfrm>
          <a:prstGeom prst="rect">
            <a:avLst/>
          </a:prstGeom>
          <a:solidFill>
            <a:schemeClr val="bg1"/>
          </a:solidFill>
          <a:ln>
            <a:solidFill>
              <a:srgbClr val="B6D6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Отменяет приказ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7BC3402C-3391-4957-B1F4-2B6AE2442A98}"/>
              </a:ext>
            </a:extLst>
          </p:cNvPr>
          <p:cNvSpPr/>
          <p:nvPr/>
        </p:nvSpPr>
        <p:spPr>
          <a:xfrm>
            <a:off x="4195986" y="3202621"/>
            <a:ext cx="4810852" cy="1754325"/>
          </a:xfrm>
          <a:prstGeom prst="rect">
            <a:avLst/>
          </a:prstGeom>
          <a:solidFill>
            <a:schemeClr val="bg1"/>
          </a:solidFill>
          <a:ln>
            <a:solidFill>
              <a:srgbClr val="B6D6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C1ADF83D-8A1A-4E77-8E44-B76A7847FAB9}"/>
              </a:ext>
            </a:extLst>
          </p:cNvPr>
          <p:cNvSpPr/>
          <p:nvPr/>
        </p:nvSpPr>
        <p:spPr>
          <a:xfrm>
            <a:off x="527249" y="3604256"/>
            <a:ext cx="3432656" cy="1188813"/>
          </a:xfrm>
          <a:prstGeom prst="rect">
            <a:avLst/>
          </a:prstGeom>
          <a:solidFill>
            <a:schemeClr val="bg1"/>
          </a:solidFill>
          <a:ln>
            <a:solidFill>
              <a:srgbClr val="B6D6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7E06AED-0E1F-4445-97BB-2A44892348C8}"/>
              </a:ext>
            </a:extLst>
          </p:cNvPr>
          <p:cNvSpPr/>
          <p:nvPr/>
        </p:nvSpPr>
        <p:spPr>
          <a:xfrm>
            <a:off x="5508171" y="2138718"/>
            <a:ext cx="2460171" cy="646331"/>
          </a:xfrm>
          <a:prstGeom prst="rect">
            <a:avLst/>
          </a:prstGeom>
          <a:solidFill>
            <a:schemeClr val="bg1"/>
          </a:solidFill>
          <a:ln>
            <a:solidFill>
              <a:srgbClr val="B6D6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16691"/>
            <a:ext cx="6390497" cy="76951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>
                <a:latin typeface="Trebuchet MS" panose="020B0603020202020204" pitchFamily="34" charset="0"/>
              </a:rPr>
              <a:t>Основные отличия нового приказа от 871н </a:t>
            </a:r>
            <a:endParaRPr lang="ru-RU" sz="1800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853808"/>
            <a:ext cx="60570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endParaRPr lang="ru-RU" sz="1600" dirty="0">
              <a:cs typeface="Arial" panose="020B0604020202020204" pitchFamily="34" charset="0"/>
            </a:endParaRPr>
          </a:p>
        </p:txBody>
      </p:sp>
      <p:sp>
        <p:nvSpPr>
          <p:cNvPr id="17" name="Рисунок 23" descr="Банк">
            <a:extLst>
              <a:ext uri="{FF2B5EF4-FFF2-40B4-BE49-F238E27FC236}">
                <a16:creationId xmlns:a16="http://schemas.microsoft.com/office/drawing/2014/main" id="{625D8E09-1F0A-496F-BEC6-38B17441E82D}"/>
              </a:ext>
            </a:extLst>
          </p:cNvPr>
          <p:cNvSpPr/>
          <p:nvPr/>
        </p:nvSpPr>
        <p:spPr>
          <a:xfrm>
            <a:off x="5450181" y="2285036"/>
            <a:ext cx="3320576" cy="2781877"/>
          </a:xfrm>
          <a:custGeom>
            <a:avLst/>
            <a:gdLst>
              <a:gd name="connsiteX0" fmla="*/ 3925961 w 4324247"/>
              <a:gd name="connsiteY0" fmla="*/ 3584573 h 4096655"/>
              <a:gd name="connsiteX1" fmla="*/ 3925961 w 4324247"/>
              <a:gd name="connsiteY1" fmla="*/ 3470777 h 4096655"/>
              <a:gd name="connsiteX2" fmla="*/ 3698369 w 4324247"/>
              <a:gd name="connsiteY2" fmla="*/ 3470777 h 4096655"/>
              <a:gd name="connsiteX3" fmla="*/ 3698369 w 4324247"/>
              <a:gd name="connsiteY3" fmla="*/ 1536246 h 4096655"/>
              <a:gd name="connsiteX4" fmla="*/ 3925961 w 4324247"/>
              <a:gd name="connsiteY4" fmla="*/ 1536246 h 4096655"/>
              <a:gd name="connsiteX5" fmla="*/ 3925961 w 4324247"/>
              <a:gd name="connsiteY5" fmla="*/ 1422450 h 4096655"/>
              <a:gd name="connsiteX6" fmla="*/ 4096655 w 4324247"/>
              <a:gd name="connsiteY6" fmla="*/ 1422450 h 4096655"/>
              <a:gd name="connsiteX7" fmla="*/ 4096655 w 4324247"/>
              <a:gd name="connsiteY7" fmla="*/ 1081062 h 4096655"/>
              <a:gd name="connsiteX8" fmla="*/ 3925961 w 4324247"/>
              <a:gd name="connsiteY8" fmla="*/ 1081062 h 4096655"/>
              <a:gd name="connsiteX9" fmla="*/ 2162124 w 4324247"/>
              <a:gd name="connsiteY9" fmla="*/ 0 h 4096655"/>
              <a:gd name="connsiteX10" fmla="*/ 398286 w 4324247"/>
              <a:gd name="connsiteY10" fmla="*/ 1081062 h 4096655"/>
              <a:gd name="connsiteX11" fmla="*/ 227592 w 4324247"/>
              <a:gd name="connsiteY11" fmla="*/ 1081062 h 4096655"/>
              <a:gd name="connsiteX12" fmla="*/ 227592 w 4324247"/>
              <a:gd name="connsiteY12" fmla="*/ 1422450 h 4096655"/>
              <a:gd name="connsiteX13" fmla="*/ 398286 w 4324247"/>
              <a:gd name="connsiteY13" fmla="*/ 1422450 h 4096655"/>
              <a:gd name="connsiteX14" fmla="*/ 398286 w 4324247"/>
              <a:gd name="connsiteY14" fmla="*/ 1536246 h 4096655"/>
              <a:gd name="connsiteX15" fmla="*/ 625878 w 4324247"/>
              <a:gd name="connsiteY15" fmla="*/ 1536246 h 4096655"/>
              <a:gd name="connsiteX16" fmla="*/ 625878 w 4324247"/>
              <a:gd name="connsiteY16" fmla="*/ 3470777 h 4096655"/>
              <a:gd name="connsiteX17" fmla="*/ 398286 w 4324247"/>
              <a:gd name="connsiteY17" fmla="*/ 3470777 h 4096655"/>
              <a:gd name="connsiteX18" fmla="*/ 398286 w 4324247"/>
              <a:gd name="connsiteY18" fmla="*/ 3584573 h 4096655"/>
              <a:gd name="connsiteX19" fmla="*/ 0 w 4324247"/>
              <a:gd name="connsiteY19" fmla="*/ 3869063 h 4096655"/>
              <a:gd name="connsiteX20" fmla="*/ 0 w 4324247"/>
              <a:gd name="connsiteY20" fmla="*/ 4096655 h 4096655"/>
              <a:gd name="connsiteX21" fmla="*/ 2162124 w 4324247"/>
              <a:gd name="connsiteY21" fmla="*/ 4096655 h 4096655"/>
              <a:gd name="connsiteX22" fmla="*/ 4324247 w 4324247"/>
              <a:gd name="connsiteY22" fmla="*/ 4096655 h 4096655"/>
              <a:gd name="connsiteX23" fmla="*/ 4324247 w 4324247"/>
              <a:gd name="connsiteY23" fmla="*/ 3869063 h 4096655"/>
              <a:gd name="connsiteX24" fmla="*/ 3925961 w 4324247"/>
              <a:gd name="connsiteY24" fmla="*/ 3584573 h 4096655"/>
              <a:gd name="connsiteX25" fmla="*/ 1308654 w 4324247"/>
              <a:gd name="connsiteY25" fmla="*/ 3470777 h 4096655"/>
              <a:gd name="connsiteX26" fmla="*/ 967266 w 4324247"/>
              <a:gd name="connsiteY26" fmla="*/ 3470777 h 4096655"/>
              <a:gd name="connsiteX27" fmla="*/ 967266 w 4324247"/>
              <a:gd name="connsiteY27" fmla="*/ 1536246 h 4096655"/>
              <a:gd name="connsiteX28" fmla="*/ 1308654 w 4324247"/>
              <a:gd name="connsiteY28" fmla="*/ 1536246 h 4096655"/>
              <a:gd name="connsiteX29" fmla="*/ 1308654 w 4324247"/>
              <a:gd name="connsiteY29" fmla="*/ 3470777 h 4096655"/>
              <a:gd name="connsiteX30" fmla="*/ 1991430 w 4324247"/>
              <a:gd name="connsiteY30" fmla="*/ 3470777 h 4096655"/>
              <a:gd name="connsiteX31" fmla="*/ 1650042 w 4324247"/>
              <a:gd name="connsiteY31" fmla="*/ 3470777 h 4096655"/>
              <a:gd name="connsiteX32" fmla="*/ 1650042 w 4324247"/>
              <a:gd name="connsiteY32" fmla="*/ 1536246 h 4096655"/>
              <a:gd name="connsiteX33" fmla="*/ 1991430 w 4324247"/>
              <a:gd name="connsiteY33" fmla="*/ 1536246 h 4096655"/>
              <a:gd name="connsiteX34" fmla="*/ 1991430 w 4324247"/>
              <a:gd name="connsiteY34" fmla="*/ 3470777 h 4096655"/>
              <a:gd name="connsiteX35" fmla="*/ 2105226 w 4324247"/>
              <a:gd name="connsiteY35" fmla="*/ 967266 h 4096655"/>
              <a:gd name="connsiteX36" fmla="*/ 1877634 w 4324247"/>
              <a:gd name="connsiteY36" fmla="*/ 739674 h 4096655"/>
              <a:gd name="connsiteX37" fmla="*/ 2105226 w 4324247"/>
              <a:gd name="connsiteY37" fmla="*/ 512082 h 4096655"/>
              <a:gd name="connsiteX38" fmla="*/ 2332818 w 4324247"/>
              <a:gd name="connsiteY38" fmla="*/ 739674 h 4096655"/>
              <a:gd name="connsiteX39" fmla="*/ 2105226 w 4324247"/>
              <a:gd name="connsiteY39" fmla="*/ 967266 h 4096655"/>
              <a:gd name="connsiteX40" fmla="*/ 2674206 w 4324247"/>
              <a:gd name="connsiteY40" fmla="*/ 3470777 h 4096655"/>
              <a:gd name="connsiteX41" fmla="*/ 2332818 w 4324247"/>
              <a:gd name="connsiteY41" fmla="*/ 3470777 h 4096655"/>
              <a:gd name="connsiteX42" fmla="*/ 2332818 w 4324247"/>
              <a:gd name="connsiteY42" fmla="*/ 1536246 h 4096655"/>
              <a:gd name="connsiteX43" fmla="*/ 2674206 w 4324247"/>
              <a:gd name="connsiteY43" fmla="*/ 1536246 h 4096655"/>
              <a:gd name="connsiteX44" fmla="*/ 2674206 w 4324247"/>
              <a:gd name="connsiteY44" fmla="*/ 3470777 h 4096655"/>
              <a:gd name="connsiteX45" fmla="*/ 3356982 w 4324247"/>
              <a:gd name="connsiteY45" fmla="*/ 3470777 h 4096655"/>
              <a:gd name="connsiteX46" fmla="*/ 3015594 w 4324247"/>
              <a:gd name="connsiteY46" fmla="*/ 3470777 h 4096655"/>
              <a:gd name="connsiteX47" fmla="*/ 3015594 w 4324247"/>
              <a:gd name="connsiteY47" fmla="*/ 1536246 h 4096655"/>
              <a:gd name="connsiteX48" fmla="*/ 3356982 w 4324247"/>
              <a:gd name="connsiteY48" fmla="*/ 1536246 h 4096655"/>
              <a:gd name="connsiteX49" fmla="*/ 3356982 w 4324247"/>
              <a:gd name="connsiteY49" fmla="*/ 3470777 h 4096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324247" h="4096655">
                <a:moveTo>
                  <a:pt x="3925961" y="3584573"/>
                </a:moveTo>
                <a:lnTo>
                  <a:pt x="3925961" y="3470777"/>
                </a:lnTo>
                <a:lnTo>
                  <a:pt x="3698369" y="3470777"/>
                </a:lnTo>
                <a:lnTo>
                  <a:pt x="3698369" y="1536246"/>
                </a:lnTo>
                <a:lnTo>
                  <a:pt x="3925961" y="1536246"/>
                </a:lnTo>
                <a:lnTo>
                  <a:pt x="3925961" y="1422450"/>
                </a:lnTo>
                <a:lnTo>
                  <a:pt x="4096655" y="1422450"/>
                </a:lnTo>
                <a:lnTo>
                  <a:pt x="4096655" y="1081062"/>
                </a:lnTo>
                <a:lnTo>
                  <a:pt x="3925961" y="1081062"/>
                </a:lnTo>
                <a:lnTo>
                  <a:pt x="2162124" y="0"/>
                </a:lnTo>
                <a:lnTo>
                  <a:pt x="398286" y="1081062"/>
                </a:lnTo>
                <a:lnTo>
                  <a:pt x="227592" y="1081062"/>
                </a:lnTo>
                <a:lnTo>
                  <a:pt x="227592" y="1422450"/>
                </a:lnTo>
                <a:lnTo>
                  <a:pt x="398286" y="1422450"/>
                </a:lnTo>
                <a:lnTo>
                  <a:pt x="398286" y="1536246"/>
                </a:lnTo>
                <a:lnTo>
                  <a:pt x="625878" y="1536246"/>
                </a:lnTo>
                <a:lnTo>
                  <a:pt x="625878" y="3470777"/>
                </a:lnTo>
                <a:lnTo>
                  <a:pt x="398286" y="3470777"/>
                </a:lnTo>
                <a:lnTo>
                  <a:pt x="398286" y="3584573"/>
                </a:lnTo>
                <a:lnTo>
                  <a:pt x="0" y="3869063"/>
                </a:lnTo>
                <a:lnTo>
                  <a:pt x="0" y="4096655"/>
                </a:lnTo>
                <a:lnTo>
                  <a:pt x="2162124" y="4096655"/>
                </a:lnTo>
                <a:lnTo>
                  <a:pt x="4324247" y="4096655"/>
                </a:lnTo>
                <a:lnTo>
                  <a:pt x="4324247" y="3869063"/>
                </a:lnTo>
                <a:lnTo>
                  <a:pt x="3925961" y="3584573"/>
                </a:lnTo>
                <a:close/>
                <a:moveTo>
                  <a:pt x="1308654" y="3470777"/>
                </a:moveTo>
                <a:lnTo>
                  <a:pt x="967266" y="3470777"/>
                </a:lnTo>
                <a:lnTo>
                  <a:pt x="967266" y="1536246"/>
                </a:lnTo>
                <a:lnTo>
                  <a:pt x="1308654" y="1536246"/>
                </a:lnTo>
                <a:lnTo>
                  <a:pt x="1308654" y="3470777"/>
                </a:lnTo>
                <a:close/>
                <a:moveTo>
                  <a:pt x="1991430" y="3470777"/>
                </a:moveTo>
                <a:lnTo>
                  <a:pt x="1650042" y="3470777"/>
                </a:lnTo>
                <a:lnTo>
                  <a:pt x="1650042" y="1536246"/>
                </a:lnTo>
                <a:lnTo>
                  <a:pt x="1991430" y="1536246"/>
                </a:lnTo>
                <a:lnTo>
                  <a:pt x="1991430" y="3470777"/>
                </a:lnTo>
                <a:close/>
                <a:moveTo>
                  <a:pt x="2105226" y="967266"/>
                </a:moveTo>
                <a:cubicBezTo>
                  <a:pt x="1980050" y="967266"/>
                  <a:pt x="1877634" y="864850"/>
                  <a:pt x="1877634" y="739674"/>
                </a:cubicBezTo>
                <a:cubicBezTo>
                  <a:pt x="1877634" y="614498"/>
                  <a:pt x="1980050" y="512082"/>
                  <a:pt x="2105226" y="512082"/>
                </a:cubicBezTo>
                <a:cubicBezTo>
                  <a:pt x="2230401" y="512082"/>
                  <a:pt x="2332818" y="614498"/>
                  <a:pt x="2332818" y="739674"/>
                </a:cubicBezTo>
                <a:cubicBezTo>
                  <a:pt x="2332818" y="864850"/>
                  <a:pt x="2230401" y="967266"/>
                  <a:pt x="2105226" y="967266"/>
                </a:cubicBezTo>
                <a:close/>
                <a:moveTo>
                  <a:pt x="2674206" y="3470777"/>
                </a:moveTo>
                <a:lnTo>
                  <a:pt x="2332818" y="3470777"/>
                </a:lnTo>
                <a:lnTo>
                  <a:pt x="2332818" y="1536246"/>
                </a:lnTo>
                <a:lnTo>
                  <a:pt x="2674206" y="1536246"/>
                </a:lnTo>
                <a:lnTo>
                  <a:pt x="2674206" y="3470777"/>
                </a:lnTo>
                <a:close/>
                <a:moveTo>
                  <a:pt x="3356982" y="3470777"/>
                </a:moveTo>
                <a:lnTo>
                  <a:pt x="3015594" y="3470777"/>
                </a:lnTo>
                <a:lnTo>
                  <a:pt x="3015594" y="1536246"/>
                </a:lnTo>
                <a:lnTo>
                  <a:pt x="3356982" y="1536246"/>
                </a:lnTo>
                <a:lnTo>
                  <a:pt x="3356982" y="3470777"/>
                </a:lnTo>
                <a:close/>
              </a:path>
            </a:pathLst>
          </a:custGeom>
          <a:solidFill>
            <a:srgbClr val="B6D6E1">
              <a:alpha val="10000"/>
            </a:srgbClr>
          </a:solidFill>
          <a:ln w="56852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>
              <a:solidFill>
                <a:srgbClr val="B6D6E1"/>
              </a:solidFill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56C8ABA-ADFD-4B52-982A-A9CEB76805E5}"/>
              </a:ext>
            </a:extLst>
          </p:cNvPr>
          <p:cNvSpPr/>
          <p:nvPr/>
        </p:nvSpPr>
        <p:spPr>
          <a:xfrm>
            <a:off x="570748" y="853808"/>
            <a:ext cx="3819823" cy="2063564"/>
          </a:xfrm>
          <a:prstGeom prst="rect">
            <a:avLst/>
          </a:prstGeom>
          <a:solidFill>
            <a:schemeClr val="bg1"/>
          </a:solidFill>
          <a:ln>
            <a:solidFill>
              <a:srgbClr val="B6D6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3EE0C19-0976-4BCF-AFA8-2C79F69DF9AB}"/>
              </a:ext>
            </a:extLst>
          </p:cNvPr>
          <p:cNvSpPr txBox="1"/>
          <p:nvPr/>
        </p:nvSpPr>
        <p:spPr>
          <a:xfrm>
            <a:off x="702393" y="1954052"/>
            <a:ext cx="35565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2182A5"/>
                </a:solidFill>
              </a:rPr>
              <a:t>приказ Министерства здравоохранения Российской Федерации от 19.12.2019 г. № 1064н</a:t>
            </a:r>
          </a:p>
        </p:txBody>
      </p:sp>
      <p:pic>
        <p:nvPicPr>
          <p:cNvPr id="23" name="Рисунок 22" descr="Молоток судьи">
            <a:extLst>
              <a:ext uri="{FF2B5EF4-FFF2-40B4-BE49-F238E27FC236}">
                <a16:creationId xmlns:a16="http://schemas.microsoft.com/office/drawing/2014/main" id="{3DDD7B8F-1C4C-4ABC-B538-FFE2BAF672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96605" y="1023085"/>
            <a:ext cx="930967" cy="930967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C06C8B3-B2CC-4B3D-918D-A7C57D379419}"/>
              </a:ext>
            </a:extLst>
          </p:cNvPr>
          <p:cNvSpPr/>
          <p:nvPr/>
        </p:nvSpPr>
        <p:spPr>
          <a:xfrm>
            <a:off x="5842066" y="2138718"/>
            <a:ext cx="21262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Приказ Минздрава №871н</a:t>
            </a:r>
          </a:p>
        </p:txBody>
      </p:sp>
      <p:sp>
        <p:nvSpPr>
          <p:cNvPr id="8" name="Знак умножения 7">
            <a:extLst>
              <a:ext uri="{FF2B5EF4-FFF2-40B4-BE49-F238E27FC236}">
                <a16:creationId xmlns:a16="http://schemas.microsoft.com/office/drawing/2014/main" id="{5E3D920C-8F82-4F1D-8933-4051664B462E}"/>
              </a:ext>
            </a:extLst>
          </p:cNvPr>
          <p:cNvSpPr/>
          <p:nvPr/>
        </p:nvSpPr>
        <p:spPr>
          <a:xfrm>
            <a:off x="5252936" y="1750134"/>
            <a:ext cx="2947047" cy="1418324"/>
          </a:xfrm>
          <a:prstGeom prst="mathMultiply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74351AFF-FDA3-4FE2-B249-49DA5A5CFF51}"/>
              </a:ext>
            </a:extLst>
          </p:cNvPr>
          <p:cNvSpPr/>
          <p:nvPr/>
        </p:nvSpPr>
        <p:spPr>
          <a:xfrm>
            <a:off x="4572000" y="1147393"/>
            <a:ext cx="740229" cy="112569"/>
          </a:xfrm>
          <a:prstGeom prst="rightArrow">
            <a:avLst/>
          </a:prstGeom>
          <a:solidFill>
            <a:srgbClr val="59A1BB"/>
          </a:solidFill>
          <a:ln>
            <a:solidFill>
              <a:srgbClr val="6BACC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: вправо 19">
            <a:extLst>
              <a:ext uri="{FF2B5EF4-FFF2-40B4-BE49-F238E27FC236}">
                <a16:creationId xmlns:a16="http://schemas.microsoft.com/office/drawing/2014/main" id="{886DD2F0-123C-421E-AAD8-34D64B3B0DD9}"/>
              </a:ext>
            </a:extLst>
          </p:cNvPr>
          <p:cNvSpPr/>
          <p:nvPr/>
        </p:nvSpPr>
        <p:spPr>
          <a:xfrm rot="5400000">
            <a:off x="6391844" y="1788904"/>
            <a:ext cx="588534" cy="171993"/>
          </a:xfrm>
          <a:prstGeom prst="rightArrow">
            <a:avLst/>
          </a:prstGeom>
          <a:solidFill>
            <a:srgbClr val="59A1BB"/>
          </a:solidFill>
          <a:ln>
            <a:solidFill>
              <a:srgbClr val="6BACC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BF41199-DF64-4615-90AB-BEA64E5B7242}"/>
              </a:ext>
            </a:extLst>
          </p:cNvPr>
          <p:cNvSpPr/>
          <p:nvPr/>
        </p:nvSpPr>
        <p:spPr>
          <a:xfrm>
            <a:off x="527250" y="3751083"/>
            <a:ext cx="350032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Пр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и расчете методом сопоставимых рыночных цены – обязательны запросы </a:t>
            </a:r>
          </a:p>
          <a:p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о предоставлении ценовой информации и анализ общедоступной ценовой информации.</a:t>
            </a:r>
            <a:endParaRPr lang="ru-RU" sz="1200" dirty="0"/>
          </a:p>
        </p:txBody>
      </p:sp>
      <p:sp>
        <p:nvSpPr>
          <p:cNvPr id="22" name="Стрелка: вправо 21">
            <a:extLst>
              <a:ext uri="{FF2B5EF4-FFF2-40B4-BE49-F238E27FC236}">
                <a16:creationId xmlns:a16="http://schemas.microsoft.com/office/drawing/2014/main" id="{23414849-3674-40C0-8E16-2A742391D452}"/>
              </a:ext>
            </a:extLst>
          </p:cNvPr>
          <p:cNvSpPr/>
          <p:nvPr/>
        </p:nvSpPr>
        <p:spPr>
          <a:xfrm rot="5400000">
            <a:off x="2009871" y="3217557"/>
            <a:ext cx="585899" cy="120729"/>
          </a:xfrm>
          <a:prstGeom prst="rightArrow">
            <a:avLst/>
          </a:prstGeom>
          <a:solidFill>
            <a:srgbClr val="59A1BB"/>
          </a:solidFill>
          <a:ln>
            <a:solidFill>
              <a:srgbClr val="6BACC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0750935-93D8-4D7E-8323-3473A584DDFA}"/>
              </a:ext>
            </a:extLst>
          </p:cNvPr>
          <p:cNvSpPr/>
          <p:nvPr/>
        </p:nvSpPr>
        <p:spPr>
          <a:xfrm>
            <a:off x="4195986" y="3202621"/>
            <a:ext cx="48794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При определении средневзвешенной цены </a:t>
            </a:r>
            <a:r>
              <a:rPr lang="ru-RU" sz="1200" b="1" dirty="0">
                <a:solidFill>
                  <a:srgbClr val="000000"/>
                </a:solidFill>
                <a:latin typeface="Arial" panose="020B0604020202020204" pitchFamily="34" charset="0"/>
              </a:rPr>
              <a:t>не учитываются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:</a:t>
            </a:r>
            <a:br>
              <a:rPr lang="ru-RU" sz="1200" dirty="0"/>
            </a:b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- закупки у ЕП - п.28 ч.1, ЗП – п.3 ч.2 ст. 83.1, п.7 ч.2 ст. 83 ;</a:t>
            </a:r>
            <a:br>
              <a:rPr lang="ru-RU" sz="1200" dirty="0"/>
            </a:b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- при закупке комбинированных препаратов – однокомпонентных, кроме случая заключения по итогам конкурентной процедуры для многокомпонентных или наборов ЛП;</a:t>
            </a:r>
            <a:br>
              <a:rPr lang="ru-RU" sz="1200" dirty="0"/>
            </a:b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- при отличии остаточного срока годности на 20+%;</a:t>
            </a:r>
            <a:br>
              <a:rPr lang="ru-RU" sz="1200" dirty="0"/>
            </a:b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- ЛП из контрактов с неустойками;</a:t>
            </a:r>
            <a:br>
              <a:rPr lang="ru-RU" sz="1200" dirty="0"/>
            </a:b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- обращение ЛП на месяц расчета приостановлено (ч.1 ст.65 ФЗ №61-ФЗ)</a:t>
            </a:r>
            <a:endParaRPr lang="ru-RU" sz="1200" dirty="0"/>
          </a:p>
        </p:txBody>
      </p:sp>
      <p:cxnSp>
        <p:nvCxnSpPr>
          <p:cNvPr id="28" name="Соединитель: изогнутый 27">
            <a:extLst>
              <a:ext uri="{FF2B5EF4-FFF2-40B4-BE49-F238E27FC236}">
                <a16:creationId xmlns:a16="http://schemas.microsoft.com/office/drawing/2014/main" id="{3FE31141-A2DE-42F1-8801-F776038DB165}"/>
              </a:ext>
            </a:extLst>
          </p:cNvPr>
          <p:cNvCxnSpPr>
            <a:stCxn id="18" idx="3"/>
          </p:cNvCxnSpPr>
          <p:nvPr/>
        </p:nvCxnSpPr>
        <p:spPr>
          <a:xfrm>
            <a:off x="4390571" y="1885590"/>
            <a:ext cx="608649" cy="1317031"/>
          </a:xfrm>
          <a:prstGeom prst="curvedConnector2">
            <a:avLst/>
          </a:prstGeom>
          <a:ln>
            <a:solidFill>
              <a:srgbClr val="2182A5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056225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4A435F3-5C98-466A-AE1B-50822EBC87B7}"/>
              </a:ext>
            </a:extLst>
          </p:cNvPr>
          <p:cNvSpPr/>
          <p:nvPr/>
        </p:nvSpPr>
        <p:spPr>
          <a:xfrm>
            <a:off x="4358754" y="3721239"/>
            <a:ext cx="4153875" cy="1086771"/>
          </a:xfrm>
          <a:prstGeom prst="rect">
            <a:avLst/>
          </a:prstGeom>
          <a:solidFill>
            <a:schemeClr val="bg1"/>
          </a:solidFill>
          <a:ln>
            <a:solidFill>
              <a:srgbClr val="B6D6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7BC3402C-3391-4957-B1F4-2B6AE2442A98}"/>
              </a:ext>
            </a:extLst>
          </p:cNvPr>
          <p:cNvSpPr/>
          <p:nvPr/>
        </p:nvSpPr>
        <p:spPr>
          <a:xfrm>
            <a:off x="5276996" y="2494019"/>
            <a:ext cx="3446049" cy="1067983"/>
          </a:xfrm>
          <a:prstGeom prst="rect">
            <a:avLst/>
          </a:prstGeom>
          <a:solidFill>
            <a:schemeClr val="bg1"/>
          </a:solidFill>
          <a:ln>
            <a:solidFill>
              <a:srgbClr val="B6D6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C1ADF83D-8A1A-4E77-8E44-B76A7847FAB9}"/>
              </a:ext>
            </a:extLst>
          </p:cNvPr>
          <p:cNvSpPr/>
          <p:nvPr/>
        </p:nvSpPr>
        <p:spPr>
          <a:xfrm>
            <a:off x="503227" y="3646353"/>
            <a:ext cx="3446049" cy="1384995"/>
          </a:xfrm>
          <a:prstGeom prst="rect">
            <a:avLst/>
          </a:prstGeom>
          <a:solidFill>
            <a:schemeClr val="bg1"/>
          </a:solidFill>
          <a:ln>
            <a:solidFill>
              <a:srgbClr val="B6D6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16691"/>
            <a:ext cx="6390497" cy="76951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>
                <a:latin typeface="Trebuchet MS" panose="020B0603020202020204" pitchFamily="34" charset="0"/>
              </a:rPr>
              <a:t>Основные отличия нового приказа от 871н </a:t>
            </a:r>
            <a:endParaRPr lang="ru-RU" sz="1800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853808"/>
            <a:ext cx="60570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endParaRPr lang="ru-RU" sz="1600" dirty="0">
              <a:cs typeface="Arial" panose="020B0604020202020204" pitchFamily="34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56C8ABA-ADFD-4B52-982A-A9CEB76805E5}"/>
              </a:ext>
            </a:extLst>
          </p:cNvPr>
          <p:cNvSpPr/>
          <p:nvPr/>
        </p:nvSpPr>
        <p:spPr>
          <a:xfrm>
            <a:off x="570748" y="853808"/>
            <a:ext cx="3819823" cy="2063564"/>
          </a:xfrm>
          <a:prstGeom prst="rect">
            <a:avLst/>
          </a:prstGeom>
          <a:solidFill>
            <a:schemeClr val="bg1"/>
          </a:solidFill>
          <a:ln>
            <a:solidFill>
              <a:srgbClr val="B6D6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3EE0C19-0976-4BCF-AFA8-2C79F69DF9AB}"/>
              </a:ext>
            </a:extLst>
          </p:cNvPr>
          <p:cNvSpPr txBox="1"/>
          <p:nvPr/>
        </p:nvSpPr>
        <p:spPr>
          <a:xfrm>
            <a:off x="702393" y="1954052"/>
            <a:ext cx="35565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2182A5"/>
                </a:solidFill>
              </a:rPr>
              <a:t>приказ Министерства здравоохранения Российской Федерации от 19.12.2019 г. № 1064н</a:t>
            </a:r>
          </a:p>
        </p:txBody>
      </p:sp>
      <p:pic>
        <p:nvPicPr>
          <p:cNvPr id="23" name="Рисунок 22" descr="Молоток судьи">
            <a:extLst>
              <a:ext uri="{FF2B5EF4-FFF2-40B4-BE49-F238E27FC236}">
                <a16:creationId xmlns:a16="http://schemas.microsoft.com/office/drawing/2014/main" id="{3DDD7B8F-1C4C-4ABC-B538-FFE2BAF672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96605" y="1023085"/>
            <a:ext cx="930967" cy="930967"/>
          </a:xfrm>
          <a:prstGeom prst="rect">
            <a:avLst/>
          </a:prstGeom>
        </p:spPr>
      </p:pic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74351AFF-FDA3-4FE2-B249-49DA5A5CFF51}"/>
              </a:ext>
            </a:extLst>
          </p:cNvPr>
          <p:cNvSpPr/>
          <p:nvPr/>
        </p:nvSpPr>
        <p:spPr>
          <a:xfrm>
            <a:off x="4390572" y="1147393"/>
            <a:ext cx="1103086" cy="267322"/>
          </a:xfrm>
          <a:prstGeom prst="rightArrow">
            <a:avLst/>
          </a:prstGeom>
          <a:solidFill>
            <a:srgbClr val="59A1BB"/>
          </a:solidFill>
          <a:ln>
            <a:solidFill>
              <a:srgbClr val="6BACC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BF41199-DF64-4615-90AB-BEA64E5B7242}"/>
              </a:ext>
            </a:extLst>
          </p:cNvPr>
          <p:cNvSpPr/>
          <p:nvPr/>
        </p:nvSpPr>
        <p:spPr>
          <a:xfrm>
            <a:off x="577781" y="3629303"/>
            <a:ext cx="32460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 При установлении НМЦ единицы ЛП не учитывается:</a:t>
            </a:r>
          </a:p>
          <a:p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- Цены ЛП, отсутствующего в обращении;</a:t>
            </a:r>
          </a:p>
          <a:p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- Референтные цены – для закупки у ЕП - п.28 ч.1, ЗП – п.3 ч.2 ст. 83.1.</a:t>
            </a:r>
            <a:endParaRPr lang="ru-RU" sz="1400" dirty="0"/>
          </a:p>
        </p:txBody>
      </p:sp>
      <p:sp>
        <p:nvSpPr>
          <p:cNvPr id="22" name="Стрелка: вправо 21">
            <a:extLst>
              <a:ext uri="{FF2B5EF4-FFF2-40B4-BE49-F238E27FC236}">
                <a16:creationId xmlns:a16="http://schemas.microsoft.com/office/drawing/2014/main" id="{23414849-3674-40C0-8E16-2A742391D452}"/>
              </a:ext>
            </a:extLst>
          </p:cNvPr>
          <p:cNvSpPr/>
          <p:nvPr/>
        </p:nvSpPr>
        <p:spPr>
          <a:xfrm rot="5400000">
            <a:off x="1574310" y="3167806"/>
            <a:ext cx="692233" cy="211063"/>
          </a:xfrm>
          <a:prstGeom prst="rightArrow">
            <a:avLst/>
          </a:prstGeom>
          <a:solidFill>
            <a:srgbClr val="59A1BB"/>
          </a:solidFill>
          <a:ln>
            <a:solidFill>
              <a:srgbClr val="6BACC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0750935-93D8-4D7E-8323-3473A584DDFA}"/>
              </a:ext>
            </a:extLst>
          </p:cNvPr>
          <p:cNvSpPr/>
          <p:nvPr/>
        </p:nvSpPr>
        <p:spPr>
          <a:xfrm>
            <a:off x="5314471" y="2527863"/>
            <a:ext cx="31981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Нет заявок – минимальное НМЦК следующее за НМЦК закупки, далее – максимальное значение цены ЛП по госреестру</a:t>
            </a:r>
          </a:p>
        </p:txBody>
      </p:sp>
      <p:cxnSp>
        <p:nvCxnSpPr>
          <p:cNvPr id="28" name="Соединитель: изогнутый 27">
            <a:extLst>
              <a:ext uri="{FF2B5EF4-FFF2-40B4-BE49-F238E27FC236}">
                <a16:creationId xmlns:a16="http://schemas.microsoft.com/office/drawing/2014/main" id="{3FE31141-A2DE-42F1-8801-F776038DB165}"/>
              </a:ext>
            </a:extLst>
          </p:cNvPr>
          <p:cNvCxnSpPr>
            <a:cxnSpLocks/>
            <a:stCxn id="18" idx="3"/>
            <a:endCxn id="25" idx="1"/>
          </p:cNvCxnSpPr>
          <p:nvPr/>
        </p:nvCxnSpPr>
        <p:spPr>
          <a:xfrm>
            <a:off x="4390571" y="1885590"/>
            <a:ext cx="886425" cy="1142421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5BF02802-AB0B-44DC-87C6-CE0180DE51DB}"/>
              </a:ext>
            </a:extLst>
          </p:cNvPr>
          <p:cNvSpPr/>
          <p:nvPr/>
        </p:nvSpPr>
        <p:spPr>
          <a:xfrm>
            <a:off x="5493658" y="946958"/>
            <a:ext cx="3446049" cy="1384995"/>
          </a:xfrm>
          <a:prstGeom prst="rect">
            <a:avLst/>
          </a:prstGeom>
          <a:solidFill>
            <a:schemeClr val="bg1"/>
          </a:solidFill>
          <a:ln>
            <a:solidFill>
              <a:srgbClr val="B6D6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Номер слайда 2">
            <a:extLst>
              <a:ext uri="{FF2B5EF4-FFF2-40B4-BE49-F238E27FC236}">
                <a16:creationId xmlns:a16="http://schemas.microsoft.com/office/drawing/2014/main" id="{D8044E94-3058-4C90-AFCD-BEF86B7A594F}"/>
              </a:ext>
            </a:extLst>
          </p:cNvPr>
          <p:cNvSpPr txBox="1">
            <a:spLocks/>
          </p:cNvSpPr>
          <p:nvPr/>
        </p:nvSpPr>
        <p:spPr>
          <a:xfrm>
            <a:off x="4990431" y="2093674"/>
            <a:ext cx="358836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457200" rtl="0" eaLnBrk="1" latinLnBrk="0" hangingPunct="1">
              <a:defRPr sz="1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C142793B-8AAD-4068-AE1D-0DC088254876}"/>
              </a:ext>
            </a:extLst>
          </p:cNvPr>
          <p:cNvSpPr/>
          <p:nvPr/>
        </p:nvSpPr>
        <p:spPr>
          <a:xfrm>
            <a:off x="5568212" y="929908"/>
            <a:ext cx="32460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/>
              <a:t>Закупка у ЕП – п.9 ч.1 – метод сопоставимых рыночных цен без использования иных методов.</a:t>
            </a:r>
            <a:endParaRPr lang="ru-RU" sz="1400" dirty="0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A0A0BD77-E4A0-4D4A-A386-E33C246743C7}"/>
              </a:ext>
            </a:extLst>
          </p:cNvPr>
          <p:cNvSpPr/>
          <p:nvPr/>
        </p:nvSpPr>
        <p:spPr>
          <a:xfrm>
            <a:off x="4363462" y="3902642"/>
            <a:ext cx="42027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Оптовая надбавка - для ЛП из разных ценовых сегментов производится по наименьшему предельному размеру оптовой надбавки</a:t>
            </a:r>
            <a:endParaRPr lang="ru-RU" sz="1400" dirty="0"/>
          </a:p>
        </p:txBody>
      </p:sp>
      <p:cxnSp>
        <p:nvCxnSpPr>
          <p:cNvPr id="35" name="Соединитель: изогнутый 34">
            <a:extLst>
              <a:ext uri="{FF2B5EF4-FFF2-40B4-BE49-F238E27FC236}">
                <a16:creationId xmlns:a16="http://schemas.microsoft.com/office/drawing/2014/main" id="{E76BA776-9154-4A14-BAAD-DB818027CAF6}"/>
              </a:ext>
            </a:extLst>
          </p:cNvPr>
          <p:cNvCxnSpPr>
            <a:cxnSpLocks/>
          </p:cNvCxnSpPr>
          <p:nvPr/>
        </p:nvCxnSpPr>
        <p:spPr>
          <a:xfrm rot="16200000" flipH="1">
            <a:off x="4239043" y="2998388"/>
            <a:ext cx="812438" cy="665975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896041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1C00B93-1E79-4312-8975-1D463CE462EC}"/>
              </a:ext>
            </a:extLst>
          </p:cNvPr>
          <p:cNvSpPr/>
          <p:nvPr/>
        </p:nvSpPr>
        <p:spPr>
          <a:xfrm>
            <a:off x="358836" y="977337"/>
            <a:ext cx="86835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2182A5"/>
                </a:solidFill>
              </a:rPr>
              <a:t>Министерство здравоохранения России запустило единую цифровую платформу для госзакупок лекарств, которая позволит устранить недобросовестную конкуренцию. </a:t>
            </a:r>
          </a:p>
          <a:p>
            <a:endParaRPr lang="ru-RU" sz="1600" b="1" dirty="0">
              <a:solidFill>
                <a:srgbClr val="2182A5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2182A5"/>
                </a:solidFill>
              </a:rPr>
              <a:t> </a:t>
            </a:r>
            <a:r>
              <a:rPr lang="ru-RU" sz="1600" dirty="0"/>
              <a:t>Сервис предназначен для проверки информации о зарегистрированных в РФ лекарственных       препаратах </a:t>
            </a:r>
            <a:r>
              <a:rPr lang="ru-RU" sz="1600" dirty="0" err="1"/>
              <a:t>госзаказчиками</a:t>
            </a:r>
            <a:r>
              <a:rPr lang="ru-RU" sz="1600" dirty="0"/>
              <a:t> и производителями.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2182A5"/>
                </a:solidFill>
              </a:rPr>
              <a:t> </a:t>
            </a:r>
            <a:r>
              <a:rPr lang="ru-RU" sz="1600" dirty="0"/>
              <a:t>В списке — 141 476 товарных позиций ЛП с учетом форм выпуска и данных о производителе, объединенных в узлы.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2182A5"/>
                </a:solidFill>
              </a:rPr>
              <a:t> </a:t>
            </a:r>
            <a:r>
              <a:rPr lang="ru-RU" sz="1600" dirty="0"/>
              <a:t>Применение ЕСКЛП обеспечивает формирование информации о закупках лекарственных препаратов в структурированном виде, что позволяет получать различные аналитические срезы по всей стране.</a:t>
            </a:r>
          </a:p>
          <a:p>
            <a:endParaRPr lang="ru-RU" sz="1600" dirty="0"/>
          </a:p>
          <a:p>
            <a:endParaRPr lang="ru-RU" sz="1600" b="1" dirty="0">
              <a:solidFill>
                <a:srgbClr val="2182A5"/>
              </a:solidFill>
            </a:endParaRPr>
          </a:p>
          <a:p>
            <a:r>
              <a:rPr lang="ru-RU" sz="1600" b="1" dirty="0">
                <a:solidFill>
                  <a:srgbClr val="2182A5"/>
                </a:solidFill>
              </a:rPr>
              <a:t>Адрес (ЕСКЛП) в сети интернет:</a:t>
            </a:r>
          </a:p>
          <a:p>
            <a:r>
              <a:rPr lang="en-US" sz="1600" b="1" dirty="0">
                <a:solidFill>
                  <a:srgbClr val="2182A5"/>
                </a:solidFill>
              </a:rPr>
              <a:t>http://esklp.egisz.rosminzdrav.ru/esklp</a:t>
            </a:r>
            <a:r>
              <a:rPr lang="ru-RU" sz="1600" b="1" dirty="0">
                <a:solidFill>
                  <a:srgbClr val="2182A5"/>
                </a:solidFill>
              </a:rPr>
              <a:t> </a:t>
            </a:r>
          </a:p>
        </p:txBody>
      </p:sp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Применение ЕСКЛП 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64</a:t>
            </a:fld>
            <a:endParaRPr lang="en-US" dirty="0"/>
          </a:p>
        </p:txBody>
      </p:sp>
      <p:pic>
        <p:nvPicPr>
          <p:cNvPr id="10" name="Рисунок 9" descr="Молоток судьи">
            <a:extLst>
              <a:ext uri="{FF2B5EF4-FFF2-40B4-BE49-F238E27FC236}">
                <a16:creationId xmlns:a16="http://schemas.microsoft.com/office/drawing/2014/main" id="{BA575B93-970E-4A88-8785-6DC4709D72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73784" y="3463074"/>
            <a:ext cx="1757499" cy="1757499"/>
          </a:xfrm>
          <a:prstGeom prst="rect">
            <a:avLst/>
          </a:prstGeom>
        </p:spPr>
      </p:pic>
      <p:pic>
        <p:nvPicPr>
          <p:cNvPr id="6" name="Рисунок 5" descr="Компьютер">
            <a:extLst>
              <a:ext uri="{FF2B5EF4-FFF2-40B4-BE49-F238E27FC236}">
                <a16:creationId xmlns:a16="http://schemas.microsoft.com/office/drawing/2014/main" id="{664F4D2E-213B-44B7-A885-05C455B822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87999" y="2925460"/>
            <a:ext cx="2593871" cy="2593871"/>
          </a:xfrm>
          <a:prstGeom prst="rect">
            <a:avLst/>
          </a:prstGeom>
        </p:spPr>
      </p:pic>
      <p:pic>
        <p:nvPicPr>
          <p:cNvPr id="9" name="Рисунок 8" descr="Лекарство">
            <a:extLst>
              <a:ext uri="{FF2B5EF4-FFF2-40B4-BE49-F238E27FC236}">
                <a16:creationId xmlns:a16="http://schemas.microsoft.com/office/drawing/2014/main" id="{6F598BB9-A1C3-42AE-A3FA-7E1EC8CD5E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40436" y="3951576"/>
            <a:ext cx="429173" cy="429173"/>
          </a:xfrm>
          <a:prstGeom prst="rect">
            <a:avLst/>
          </a:prstGeom>
        </p:spPr>
      </p:pic>
      <p:pic>
        <p:nvPicPr>
          <p:cNvPr id="13" name="Рисунок 12" descr="Медицина">
            <a:extLst>
              <a:ext uri="{FF2B5EF4-FFF2-40B4-BE49-F238E27FC236}">
                <a16:creationId xmlns:a16="http://schemas.microsoft.com/office/drawing/2014/main" id="{2CF6608C-C6C6-4A9F-9BF8-27EAF544EA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53715" y="3663621"/>
            <a:ext cx="417981" cy="417981"/>
          </a:xfrm>
          <a:prstGeom prst="rect">
            <a:avLst/>
          </a:prstGeom>
        </p:spPr>
      </p:pic>
      <p:pic>
        <p:nvPicPr>
          <p:cNvPr id="15" name="Рисунок 14" descr="Игла">
            <a:extLst>
              <a:ext uri="{FF2B5EF4-FFF2-40B4-BE49-F238E27FC236}">
                <a16:creationId xmlns:a16="http://schemas.microsoft.com/office/drawing/2014/main" id="{8F7A6F37-7D07-422E-B60F-0EA406BB056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47733" y="4001341"/>
            <a:ext cx="329641" cy="32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19951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5118402" y="1207610"/>
            <a:ext cx="3663532" cy="1381012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/>
              <a:t>Если начальная (максимальная) цена контракта, на право заключить который проводится закупка, превышает 10 млн. рублей необходимо подтверждение опыта исполнения контрактов за последние 3 года на сумму не меньше 20% НМЦК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65</a:t>
            </a:fld>
            <a:endParaRPr lang="en-US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E97B9B0-9071-443C-8005-9AFBA5FB2F90}"/>
              </a:ext>
            </a:extLst>
          </p:cNvPr>
          <p:cNvSpPr/>
          <p:nvPr/>
        </p:nvSpPr>
        <p:spPr>
          <a:xfrm>
            <a:off x="565148" y="62101"/>
            <a:ext cx="6223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ПП РФ от 27.12.2019 N 1922 </a:t>
            </a:r>
            <a:r>
              <a:rPr lang="en-US" dirty="0"/>
              <a:t>-</a:t>
            </a:r>
            <a:r>
              <a:rPr lang="ru-RU" dirty="0"/>
              <a:t> вносит изменения в приложение N 1 к ПП РФ от 4 февраля 2015 г. N 99"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336EC48-7226-45B5-B5AC-2E26078757E9}"/>
              </a:ext>
            </a:extLst>
          </p:cNvPr>
          <p:cNvSpPr/>
          <p:nvPr/>
        </p:nvSpPr>
        <p:spPr>
          <a:xfrm>
            <a:off x="457200" y="865099"/>
            <a:ext cx="71056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73B254EA-55E0-4D65-814E-2207BF99BD4F}"/>
              </a:ext>
            </a:extLst>
          </p:cNvPr>
          <p:cNvSpPr/>
          <p:nvPr/>
        </p:nvSpPr>
        <p:spPr>
          <a:xfrm>
            <a:off x="565148" y="915095"/>
            <a:ext cx="3912191" cy="2869627"/>
          </a:xfrm>
          <a:prstGeom prst="rect">
            <a:avLst/>
          </a:prstGeom>
          <a:noFill/>
          <a:ln w="76200">
            <a:solidFill>
              <a:srgbClr val="2182A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3D53EA22-5F24-4595-9106-EB64BAA82F36}"/>
              </a:ext>
            </a:extLst>
          </p:cNvPr>
          <p:cNvSpPr/>
          <p:nvPr/>
        </p:nvSpPr>
        <p:spPr>
          <a:xfrm>
            <a:off x="5093305" y="913462"/>
            <a:ext cx="3713727" cy="194146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C7758D9-F01E-4779-8076-58F1BDB180B3}"/>
              </a:ext>
            </a:extLst>
          </p:cNvPr>
          <p:cNvSpPr/>
          <p:nvPr/>
        </p:nvSpPr>
        <p:spPr>
          <a:xfrm>
            <a:off x="587660" y="983955"/>
            <a:ext cx="3912191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В приложение №1 добавлен пункт 8</a:t>
            </a:r>
          </a:p>
          <a:p>
            <a:pPr algn="ctr"/>
            <a:r>
              <a:rPr lang="ru-RU" sz="1400" b="1" dirty="0">
                <a:solidFill>
                  <a:srgbClr val="22272F"/>
                </a:solidFill>
                <a:latin typeface="PT Serif"/>
              </a:rPr>
              <a:t>Выполнение работ по техническому обслуживанию медицинской техники, включенной в коды ОКПД 2</a:t>
            </a:r>
            <a:r>
              <a:rPr lang="ru-RU" sz="1600" dirty="0">
                <a:solidFill>
                  <a:srgbClr val="22272F"/>
                </a:solidFill>
                <a:latin typeface="PT Serif"/>
              </a:rPr>
              <a:t>:</a:t>
            </a:r>
            <a:r>
              <a:rPr lang="ru-RU" sz="1600" dirty="0">
                <a:solidFill>
                  <a:srgbClr val="3272C0"/>
                </a:solidFill>
                <a:latin typeface="&amp;quot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rgbClr val="3272C0"/>
                </a:solidFill>
                <a:latin typeface="&amp;quot"/>
              </a:rPr>
              <a:t>26.60.11</a:t>
            </a:r>
            <a:endParaRPr lang="ru-RU" sz="1600" dirty="0">
              <a:solidFill>
                <a:srgbClr val="22272F"/>
              </a:solidFill>
              <a:latin typeface="PT Serif"/>
            </a:endParaRP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rgbClr val="3272C0"/>
                </a:solidFill>
                <a:latin typeface="&amp;quot"/>
              </a:rPr>
              <a:t>26.60.12</a:t>
            </a:r>
            <a:endParaRPr lang="ru-RU" sz="1600" dirty="0">
              <a:solidFill>
                <a:srgbClr val="22272F"/>
              </a:solidFill>
              <a:latin typeface="PT Serif"/>
            </a:endParaRP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rgbClr val="3272C0"/>
                </a:solidFill>
                <a:latin typeface="&amp;quot"/>
              </a:rPr>
              <a:t>26.60.13.130</a:t>
            </a:r>
            <a:endParaRPr lang="ru-RU" sz="1600" dirty="0">
              <a:solidFill>
                <a:srgbClr val="22272F"/>
              </a:solidFill>
              <a:latin typeface="PT Serif"/>
            </a:endParaRP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rgbClr val="3272C0"/>
                </a:solidFill>
                <a:latin typeface="&amp;quot"/>
              </a:rPr>
              <a:t>26.70.22.150</a:t>
            </a:r>
            <a:endParaRPr lang="ru-RU" sz="1600" dirty="0">
              <a:solidFill>
                <a:srgbClr val="22272F"/>
              </a:solidFill>
              <a:latin typeface="PT Serif"/>
            </a:endParaRP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rgbClr val="3272C0"/>
                </a:solidFill>
                <a:latin typeface="&amp;quot"/>
              </a:rPr>
              <a:t>32.50.12.000</a:t>
            </a:r>
            <a:endParaRPr lang="ru-RU" sz="1600" dirty="0">
              <a:solidFill>
                <a:srgbClr val="22272F"/>
              </a:solidFill>
              <a:latin typeface="PT Serif"/>
            </a:endParaRP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rgbClr val="3272C0"/>
                </a:solidFill>
                <a:latin typeface="&amp;quot"/>
              </a:rPr>
              <a:t>32.50.21.121</a:t>
            </a:r>
            <a:endParaRPr lang="ru-RU" sz="1600" dirty="0">
              <a:solidFill>
                <a:srgbClr val="22272F"/>
              </a:solidFill>
              <a:latin typeface="PT Serif"/>
            </a:endParaRP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rgbClr val="3272C0"/>
                </a:solidFill>
                <a:latin typeface="&amp;quot"/>
              </a:rPr>
              <a:t>32.50.21.122</a:t>
            </a:r>
            <a:endParaRPr lang="ru-RU" sz="1600" dirty="0"/>
          </a:p>
        </p:txBody>
      </p:sp>
      <p:pic>
        <p:nvPicPr>
          <p:cNvPr id="9" name="Рисунок 8" descr="Направленный вправо указательный палец, тыльная сторона руки ">
            <a:extLst>
              <a:ext uri="{FF2B5EF4-FFF2-40B4-BE49-F238E27FC236}">
                <a16:creationId xmlns:a16="http://schemas.microsoft.com/office/drawing/2014/main" id="{DFCFCF9D-C6FF-476E-8718-173ACC673C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6347641" y="3014828"/>
            <a:ext cx="1220855" cy="1209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35735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085B0C2-1340-4BB2-9DB8-F39C9559B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66</a:t>
            </a:fld>
            <a:endParaRPr lang="en-US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AFA6EE2-6F95-4A68-852A-CCC7C6D601FF}"/>
              </a:ext>
            </a:extLst>
          </p:cNvPr>
          <p:cNvSpPr/>
          <p:nvPr/>
        </p:nvSpPr>
        <p:spPr>
          <a:xfrm>
            <a:off x="565148" y="62101"/>
            <a:ext cx="6223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Жизненный цикл медтехники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406559-942C-45DD-9F8F-B7B7F4442B27}"/>
              </a:ext>
            </a:extLst>
          </p:cNvPr>
          <p:cNvSpPr txBox="1"/>
          <p:nvPr/>
        </p:nvSpPr>
        <p:spPr>
          <a:xfrm>
            <a:off x="719138" y="949569"/>
            <a:ext cx="78691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Постановление Правительства Российской Федерации от 21.01.2020 №27</a:t>
            </a:r>
          </a:p>
          <a:p>
            <a:endParaRPr lang="ru-RU" dirty="0"/>
          </a:p>
          <a:p>
            <a:pPr marL="285750" indent="-285750">
              <a:buFontTx/>
              <a:buChar char="-"/>
            </a:pPr>
            <a:r>
              <a:rPr lang="ru-RU" dirty="0"/>
              <a:t>Изменение в п. 1 ПП РФ от 28.11.2013 №1087</a:t>
            </a:r>
          </a:p>
          <a:p>
            <a:pPr marL="285750" indent="-285750">
              <a:buFontTx/>
              <a:buChar char="-"/>
            </a:pPr>
            <a:r>
              <a:rPr lang="ru-RU" dirty="0"/>
              <a:t>Добавлен подпункт с) закупка медицинской техники, включенной в коды 26.60.11, 26.60.12, 26.60.13.130, 26.70.22.150, 32.50.12.000, 32.50.21.121, 32.50.21.122</a:t>
            </a:r>
          </a:p>
        </p:txBody>
      </p:sp>
      <p:pic>
        <p:nvPicPr>
          <p:cNvPr id="6" name="Рисунок 5" descr="Скорая помощь">
            <a:extLst>
              <a:ext uri="{FF2B5EF4-FFF2-40B4-BE49-F238E27FC236}">
                <a16:creationId xmlns:a16="http://schemas.microsoft.com/office/drawing/2014/main" id="{B7EB122D-FF37-4CE2-888E-3C0067E57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85658" y="2851606"/>
            <a:ext cx="1862830" cy="1862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76076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600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67</a:t>
            </a:fld>
            <a:endParaRPr lang="en-US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3C2583B-FD23-4F5A-A267-1CB840D36232}"/>
              </a:ext>
            </a:extLst>
          </p:cNvPr>
          <p:cNvSpPr/>
          <p:nvPr/>
        </p:nvSpPr>
        <p:spPr>
          <a:xfrm>
            <a:off x="1536454" y="2084969"/>
            <a:ext cx="64571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3200" b="1" dirty="0">
                <a:solidFill>
                  <a:srgbClr val="0E779D"/>
                </a:solidFill>
                <a:cs typeface="Arial" panose="020B0604020202020204" pitchFamily="34" charset="0"/>
              </a:rPr>
              <a:t>Спасибо за внимание</a:t>
            </a:r>
          </a:p>
        </p:txBody>
      </p:sp>
      <p:pic>
        <p:nvPicPr>
          <p:cNvPr id="10" name="Рисунок 9" descr="Молоток судьи">
            <a:extLst>
              <a:ext uri="{FF2B5EF4-FFF2-40B4-BE49-F238E27FC236}">
                <a16:creationId xmlns:a16="http://schemas.microsoft.com/office/drawing/2014/main" id="{BA575B93-970E-4A88-8785-6DC4709D72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pic>
        <p:nvPicPr>
          <p:cNvPr id="6" name="Рисунок 5" descr="Лектор">
            <a:extLst>
              <a:ext uri="{FF2B5EF4-FFF2-40B4-BE49-F238E27FC236}">
                <a16:creationId xmlns:a16="http://schemas.microsoft.com/office/drawing/2014/main" id="{A724AB96-5FDB-4111-ACB5-15C7E0AC8B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11977" y="1137373"/>
            <a:ext cx="914400" cy="9144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5F744F6-BBAF-42C8-834A-4DC5FC1B342E}"/>
              </a:ext>
            </a:extLst>
          </p:cNvPr>
          <p:cNvSpPr/>
          <p:nvPr/>
        </p:nvSpPr>
        <p:spPr>
          <a:xfrm>
            <a:off x="358836" y="0"/>
            <a:ext cx="6734114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22BCDBA-0328-4CD7-9C4F-6DA470ED65AD}"/>
              </a:ext>
            </a:extLst>
          </p:cNvPr>
          <p:cNvSpPr/>
          <p:nvPr/>
        </p:nvSpPr>
        <p:spPr>
          <a:xfrm>
            <a:off x="2409886" y="0"/>
            <a:ext cx="6734114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C0660DE-590B-4AB4-B025-22B2757F01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28861" y="3054349"/>
            <a:ext cx="1341614" cy="89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57116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" y="0"/>
            <a:ext cx="4008814" cy="5143500"/>
          </a:xfrm>
          <a:prstGeom prst="rect">
            <a:avLst/>
          </a:prstGeom>
          <a:solidFill>
            <a:srgbClr val="0E779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7711" y="785407"/>
            <a:ext cx="373497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Сниткина Екатерина Владимировна</a:t>
            </a:r>
          </a:p>
          <a:p>
            <a:r>
              <a:rPr lang="ru-RU" sz="1600" dirty="0">
                <a:solidFill>
                  <a:schemeClr val="bg1"/>
                </a:solidFill>
              </a:rPr>
              <a:t>Младший специалист отдела по работе с заказчиками АО «ТЭК-Торг»</a:t>
            </a:r>
            <a:endParaRPr lang="en-US" sz="1600" dirty="0">
              <a:solidFill>
                <a:schemeClr val="bg1"/>
              </a:solidFill>
            </a:endParaRPr>
          </a:p>
          <a:p>
            <a:endParaRPr lang="ru-RU" sz="1600" dirty="0">
              <a:solidFill>
                <a:schemeClr val="bg1"/>
              </a:solidFill>
            </a:endParaRPr>
          </a:p>
          <a:p>
            <a:r>
              <a:rPr lang="en-US" sz="1600" dirty="0">
                <a:solidFill>
                  <a:schemeClr val="bg1"/>
                </a:solidFill>
              </a:rPr>
              <a:t>e</a:t>
            </a:r>
            <a:r>
              <a:rPr lang="ru-RU" sz="1600" dirty="0">
                <a:solidFill>
                  <a:schemeClr val="bg1"/>
                </a:solidFill>
              </a:rPr>
              <a:t>-</a:t>
            </a:r>
            <a:r>
              <a:rPr lang="ru-RU" sz="1600" dirty="0" err="1">
                <a:solidFill>
                  <a:schemeClr val="bg1"/>
                </a:solidFill>
              </a:rPr>
              <a:t>mail</a:t>
            </a:r>
            <a:r>
              <a:rPr lang="ru-RU" sz="1600" dirty="0">
                <a:solidFill>
                  <a:schemeClr val="bg1"/>
                </a:solidFill>
              </a:rPr>
              <a:t>: </a:t>
            </a:r>
            <a:r>
              <a:rPr lang="en-US" sz="1600" b="1" dirty="0">
                <a:solidFill>
                  <a:schemeClr val="bg1"/>
                </a:solidFill>
              </a:rPr>
              <a:t>e.snitkina@tektorg.ru </a:t>
            </a:r>
            <a:endParaRPr lang="ru-RU" sz="1600" b="1" dirty="0">
              <a:solidFill>
                <a:schemeClr val="bg1"/>
              </a:solidFill>
            </a:endParaRPr>
          </a:p>
          <a:p>
            <a:endParaRPr lang="ru-RU" sz="1600" dirty="0">
              <a:solidFill>
                <a:schemeClr val="bg1"/>
              </a:solidFill>
            </a:endParaRPr>
          </a:p>
          <a:p>
            <a:r>
              <a:rPr lang="ru-RU" sz="1600" dirty="0">
                <a:solidFill>
                  <a:schemeClr val="bg1"/>
                </a:solidFill>
              </a:rPr>
              <a:t>тел.: +7 (495) 734-81-18 доб. (4159) 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моб.: +7 (965 )689-20-60</a:t>
            </a:r>
          </a:p>
          <a:p>
            <a:endParaRPr lang="ru-RU" sz="1600" dirty="0">
              <a:solidFill>
                <a:schemeClr val="bg1"/>
              </a:solidFill>
            </a:endParaRPr>
          </a:p>
          <a:p>
            <a:r>
              <a:rPr lang="en-US" sz="1600" b="1" dirty="0">
                <a:solidFill>
                  <a:schemeClr val="bg1"/>
                </a:solidFill>
              </a:rPr>
              <a:t>www.tektorg.ru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9735" y="4806881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20</a:t>
            </a:r>
            <a:r>
              <a:rPr lang="en-US" sz="1000" dirty="0">
                <a:solidFill>
                  <a:schemeClr val="bg1"/>
                </a:solidFill>
              </a:rPr>
              <a:t>20</a:t>
            </a:r>
            <a:endParaRPr lang="ru-RU" sz="1000" dirty="0">
              <a:solidFill>
                <a:schemeClr val="bg1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097DB72-9E72-4588-B16B-D1535E31EA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6079" y="1613710"/>
            <a:ext cx="2650140" cy="1770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943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3C2583B-FD23-4F5A-A267-1CB840D36232}"/>
              </a:ext>
            </a:extLst>
          </p:cNvPr>
          <p:cNvSpPr/>
          <p:nvPr/>
        </p:nvSpPr>
        <p:spPr>
          <a:xfrm>
            <a:off x="595736" y="1120714"/>
            <a:ext cx="6457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sz="1600" b="1" dirty="0">
                <a:solidFill>
                  <a:srgbClr val="0E779D"/>
                </a:solidFill>
                <a:cs typeface="Arial" panose="020B0604020202020204" pitchFamily="34" charset="0"/>
              </a:rPr>
              <a:t>Изменения вступают в силу по истечении 10 дней с даты опубликования  (08.01.2020) за исключением отдельных положений, которые вступают в силу: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9736A4E-BE9E-4766-BEE8-90CB7D209B05}"/>
              </a:ext>
            </a:extLst>
          </p:cNvPr>
          <p:cNvSpPr/>
          <p:nvPr/>
        </p:nvSpPr>
        <p:spPr>
          <a:xfrm>
            <a:off x="629069" y="2012008"/>
            <a:ext cx="6269230" cy="2617142"/>
          </a:xfrm>
          <a:prstGeom prst="rect">
            <a:avLst/>
          </a:prstGeom>
          <a:noFill/>
          <a:ln>
            <a:solidFill>
              <a:srgbClr val="B6D6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Восклицательный знак">
            <a:extLst>
              <a:ext uri="{FF2B5EF4-FFF2-40B4-BE49-F238E27FC236}">
                <a16:creationId xmlns:a16="http://schemas.microsoft.com/office/drawing/2014/main" id="{73EA8F9E-3D3A-4617-9730-78B367545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1012" y="3713933"/>
            <a:ext cx="807286" cy="807286"/>
          </a:xfrm>
          <a:prstGeom prst="rect">
            <a:avLst/>
          </a:prstGeom>
        </p:spPr>
      </p:pic>
      <p:pic>
        <p:nvPicPr>
          <p:cNvPr id="10" name="Рисунок 9" descr="Молоток судьи">
            <a:extLst>
              <a:ext uri="{FF2B5EF4-FFF2-40B4-BE49-F238E27FC236}">
                <a16:creationId xmlns:a16="http://schemas.microsoft.com/office/drawing/2014/main" id="{BA575B93-970E-4A88-8785-6DC4709D72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pic>
        <p:nvPicPr>
          <p:cNvPr id="4" name="Рисунок 3" descr="Секундомер">
            <a:extLst>
              <a:ext uri="{FF2B5EF4-FFF2-40B4-BE49-F238E27FC236}">
                <a16:creationId xmlns:a16="http://schemas.microsoft.com/office/drawing/2014/main" id="{77CDD74C-9176-4964-92DC-1DBD3D730E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3278" y="2213638"/>
            <a:ext cx="426350" cy="426350"/>
          </a:xfrm>
          <a:prstGeom prst="rect">
            <a:avLst/>
          </a:prstGeom>
        </p:spPr>
      </p:pic>
      <p:pic>
        <p:nvPicPr>
          <p:cNvPr id="14" name="Рисунок 13" descr="Секундомер">
            <a:extLst>
              <a:ext uri="{FF2B5EF4-FFF2-40B4-BE49-F238E27FC236}">
                <a16:creationId xmlns:a16="http://schemas.microsoft.com/office/drawing/2014/main" id="{0C71E7BD-5F6D-47E9-B49F-876B49823E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3278" y="2841618"/>
            <a:ext cx="426350" cy="426350"/>
          </a:xfrm>
          <a:prstGeom prst="rect">
            <a:avLst/>
          </a:prstGeom>
        </p:spPr>
      </p:pic>
      <p:pic>
        <p:nvPicPr>
          <p:cNvPr id="15" name="Рисунок 14" descr="Секундомер">
            <a:extLst>
              <a:ext uri="{FF2B5EF4-FFF2-40B4-BE49-F238E27FC236}">
                <a16:creationId xmlns:a16="http://schemas.microsoft.com/office/drawing/2014/main" id="{A7D6164E-A156-4679-9754-03CC125F4C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3278" y="3419411"/>
            <a:ext cx="426350" cy="426350"/>
          </a:xfrm>
          <a:prstGeom prst="rect">
            <a:avLst/>
          </a:prstGeom>
        </p:spPr>
      </p:pic>
      <p:pic>
        <p:nvPicPr>
          <p:cNvPr id="16" name="Рисунок 15" descr="Секундомер">
            <a:extLst>
              <a:ext uri="{FF2B5EF4-FFF2-40B4-BE49-F238E27FC236}">
                <a16:creationId xmlns:a16="http://schemas.microsoft.com/office/drawing/2014/main" id="{4B139EFE-E1D3-4EAC-B0C0-A4B99E196E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3278" y="4001780"/>
            <a:ext cx="426350" cy="42635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6713748-57F9-4047-BF3D-77876811A9F2}"/>
              </a:ext>
            </a:extLst>
          </p:cNvPr>
          <p:cNvSpPr/>
          <p:nvPr/>
        </p:nvSpPr>
        <p:spPr>
          <a:xfrm>
            <a:off x="1242729" y="2241381"/>
            <a:ext cx="5738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dirty="0">
                <a:cs typeface="Arial" panose="020B0604020202020204" pitchFamily="34" charset="0"/>
              </a:rPr>
              <a:t>Через </a:t>
            </a:r>
            <a:r>
              <a:rPr lang="ru-RU" b="1" dirty="0">
                <a:cs typeface="Arial" panose="020B0604020202020204" pitchFamily="34" charset="0"/>
              </a:rPr>
              <a:t>10 дней </a:t>
            </a:r>
            <a:r>
              <a:rPr lang="ru-RU" dirty="0">
                <a:cs typeface="Arial" panose="020B0604020202020204" pitchFamily="34" charset="0"/>
              </a:rPr>
              <a:t>с момента опубликования (</a:t>
            </a:r>
            <a:r>
              <a:rPr lang="ru-RU" b="1" dirty="0">
                <a:cs typeface="Arial" panose="020B0604020202020204" pitchFamily="34" charset="0"/>
              </a:rPr>
              <a:t>08.01.2020</a:t>
            </a:r>
            <a:r>
              <a:rPr lang="ru-RU" dirty="0">
                <a:cs typeface="Arial" panose="020B0604020202020204" pitchFamily="34" charset="0"/>
              </a:rPr>
              <a:t>)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66DDE42-A792-4418-A08A-774356627079}"/>
              </a:ext>
            </a:extLst>
          </p:cNvPr>
          <p:cNvSpPr/>
          <p:nvPr/>
        </p:nvSpPr>
        <p:spPr>
          <a:xfrm>
            <a:off x="1278713" y="2853809"/>
            <a:ext cx="56195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cs typeface="Arial" panose="020B0604020202020204" pitchFamily="34" charset="0"/>
              </a:rPr>
              <a:t>С 1 января </a:t>
            </a:r>
            <a:r>
              <a:rPr lang="ru-RU" dirty="0">
                <a:cs typeface="Arial" panose="020B0604020202020204" pitchFamily="34" charset="0"/>
              </a:rPr>
              <a:t>(</a:t>
            </a:r>
            <a:r>
              <a:rPr lang="ru-RU" b="1" dirty="0">
                <a:cs typeface="Arial" panose="020B0604020202020204" pitchFamily="34" charset="0"/>
              </a:rPr>
              <a:t>01.01.2020</a:t>
            </a:r>
            <a:r>
              <a:rPr lang="ru-RU" dirty="0">
                <a:cs typeface="Arial" panose="020B0604020202020204" pitchFamily="34" charset="0"/>
              </a:rPr>
              <a:t>)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EE6B28E-3535-4323-B9F7-5807C1AFD6A7}"/>
              </a:ext>
            </a:extLst>
          </p:cNvPr>
          <p:cNvSpPr/>
          <p:nvPr/>
        </p:nvSpPr>
        <p:spPr>
          <a:xfrm>
            <a:off x="1308339" y="3476429"/>
            <a:ext cx="12426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cs typeface="Arial" panose="020B0604020202020204" pitchFamily="34" charset="0"/>
              </a:rPr>
              <a:t>01.07.2020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C1007A54-B034-4B11-B5D6-49229902EE51}"/>
              </a:ext>
            </a:extLst>
          </p:cNvPr>
          <p:cNvSpPr/>
          <p:nvPr/>
        </p:nvSpPr>
        <p:spPr>
          <a:xfrm>
            <a:off x="1252610" y="4058798"/>
            <a:ext cx="12955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cs typeface="Arial" panose="020B0604020202020204" pitchFamily="34" charset="0"/>
              </a:rPr>
              <a:t> </a:t>
            </a:r>
            <a:r>
              <a:rPr lang="ru-RU" b="1" dirty="0">
                <a:cs typeface="Arial" panose="020B0604020202020204" pitchFamily="34" charset="0"/>
              </a:rPr>
              <a:t>01.01.2021</a:t>
            </a:r>
            <a:endParaRPr lang="ru-RU" dirty="0"/>
          </a:p>
        </p:txBody>
      </p:sp>
      <p:sp>
        <p:nvSpPr>
          <p:cNvPr id="20" name="Название 1">
            <a:extLst>
              <a:ext uri="{FF2B5EF4-FFF2-40B4-BE49-F238E27FC236}">
                <a16:creationId xmlns:a16="http://schemas.microsoft.com/office/drawing/2014/main" id="{B2A9502C-D915-4EA7-84A4-3212D46CE781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98197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>
                <a:latin typeface="Trebuchet MS" panose="020B0603020202020204" pitchFamily="34" charset="0"/>
              </a:rPr>
              <a:t>Обзор изменений законодательства</a:t>
            </a:r>
            <a:br>
              <a:rPr lang="ru-RU" sz="1800" dirty="0">
                <a:latin typeface="Trebuchet MS" panose="020B0603020202020204" pitchFamily="34" charset="0"/>
              </a:rPr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782768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3C2583B-FD23-4F5A-A267-1CB840D36232}"/>
              </a:ext>
            </a:extLst>
          </p:cNvPr>
          <p:cNvSpPr/>
          <p:nvPr/>
        </p:nvSpPr>
        <p:spPr>
          <a:xfrm>
            <a:off x="1536454" y="2074691"/>
            <a:ext cx="6457164" cy="99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2000" b="1" dirty="0">
                <a:solidFill>
                  <a:srgbClr val="0E779D"/>
                </a:solidFill>
                <a:cs typeface="Arial" panose="020B0604020202020204" pitchFamily="34" charset="0"/>
              </a:rPr>
              <a:t>Изменения, которые вступили в силу с </a:t>
            </a:r>
          </a:p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0E779D"/>
                </a:solidFill>
                <a:cs typeface="Arial" panose="020B0604020202020204" pitchFamily="34" charset="0"/>
              </a:rPr>
              <a:t>1 января 2020</a:t>
            </a:r>
          </a:p>
        </p:txBody>
      </p:sp>
      <p:pic>
        <p:nvPicPr>
          <p:cNvPr id="10" name="Рисунок 9" descr="Молоток судьи">
            <a:extLst>
              <a:ext uri="{FF2B5EF4-FFF2-40B4-BE49-F238E27FC236}">
                <a16:creationId xmlns:a16="http://schemas.microsoft.com/office/drawing/2014/main" id="{BA575B93-970E-4A88-8785-6DC4709D72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pic>
        <p:nvPicPr>
          <p:cNvPr id="4" name="Рисунок 3" descr="Секундомер">
            <a:extLst>
              <a:ext uri="{FF2B5EF4-FFF2-40B4-BE49-F238E27FC236}">
                <a16:creationId xmlns:a16="http://schemas.microsoft.com/office/drawing/2014/main" id="{77CDD74C-9176-4964-92DC-1DBD3D730E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50748" y="3144679"/>
            <a:ext cx="628575" cy="62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066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id="{E315950A-DE4F-44D4-9DD2-66767B109FF6}"/>
              </a:ext>
            </a:extLst>
          </p:cNvPr>
          <p:cNvSpPr txBox="1">
            <a:spLocks/>
          </p:cNvSpPr>
          <p:nvPr/>
        </p:nvSpPr>
        <p:spPr>
          <a:xfrm>
            <a:off x="629070" y="0"/>
            <a:ext cx="6390497" cy="752399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/>
              <a:t>Изменения от 01.01.2020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A887A3F-B9B3-417B-9EAF-893E9039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2EEA7C-8BEB-4207-AB5F-24BDAC7FFEAE}"/>
              </a:ext>
            </a:extLst>
          </p:cNvPr>
          <p:cNvSpPr/>
          <p:nvPr/>
        </p:nvSpPr>
        <p:spPr>
          <a:xfrm>
            <a:off x="629070" y="1093569"/>
            <a:ext cx="60570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Изменения</a:t>
            </a:r>
            <a:r>
              <a:rPr lang="en-US" b="1" dirty="0">
                <a:solidFill>
                  <a:srgbClr val="0E779D"/>
                </a:solidFill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E779D"/>
                </a:solidFill>
                <a:cs typeface="Arial" panose="020B0604020202020204" pitchFamily="34" charset="0"/>
              </a:rPr>
              <a:t>в части проведения закупок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4D03471-FB3D-4513-B48A-90DA26FBA62A}"/>
              </a:ext>
            </a:extLst>
          </p:cNvPr>
          <p:cNvSpPr/>
          <p:nvPr/>
        </p:nvSpPr>
        <p:spPr>
          <a:xfrm>
            <a:off x="648120" y="1569073"/>
            <a:ext cx="7879839" cy="2194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  <a:buAutoNum type="arabicPeriod"/>
            </a:pPr>
            <a:r>
              <a:rPr lang="ru-RU" sz="1600" dirty="0"/>
              <a:t>Участники закупок должны предоставлять информацию о стране происхождения товара не зависимо от применения национального режима в закупке.</a:t>
            </a: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  <a:buAutoNum type="arabicPeriod"/>
            </a:pPr>
            <a:endParaRPr lang="ru-RU" sz="1600" dirty="0"/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  <a:buAutoNum type="arabicPeriod"/>
            </a:pPr>
            <a:endParaRPr lang="ru-RU" sz="1600" dirty="0"/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Clr>
                <a:srgbClr val="008EDF"/>
              </a:buClr>
              <a:buAutoNum type="arabicPeriod"/>
            </a:pPr>
            <a:r>
              <a:rPr lang="ru-RU" sz="1600" dirty="0"/>
              <a:t>Закупки работы, услуги, для выполнения, оказания которых используется товар – заменяются на «закупки товара, в том числе поставляемого заказчику при выполнении закупаемых работ, оказании закупаемых услуг».</a:t>
            </a:r>
          </a:p>
        </p:txBody>
      </p:sp>
      <p:pic>
        <p:nvPicPr>
          <p:cNvPr id="7" name="Рисунок 6" descr="Молоток судьи">
            <a:extLst>
              <a:ext uri="{FF2B5EF4-FFF2-40B4-BE49-F238E27FC236}">
                <a16:creationId xmlns:a16="http://schemas.microsoft.com/office/drawing/2014/main" id="{AE6FCB53-F33F-4659-BD79-A06DF750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824" y="2782986"/>
            <a:ext cx="2437588" cy="2437588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571C62A7-97E6-4872-9987-048BAD9A55D7}"/>
              </a:ext>
            </a:extLst>
          </p:cNvPr>
          <p:cNvSpPr/>
          <p:nvPr/>
        </p:nvSpPr>
        <p:spPr>
          <a:xfrm>
            <a:off x="144907" y="1009951"/>
            <a:ext cx="414009" cy="559122"/>
          </a:xfrm>
          <a:prstGeom prst="chevron">
            <a:avLst/>
          </a:prstGeom>
          <a:solidFill>
            <a:srgbClr val="B6D6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B6D6E1"/>
              </a:solidFill>
            </a:endParaRPr>
          </a:p>
        </p:txBody>
      </p:sp>
      <p:pic>
        <p:nvPicPr>
          <p:cNvPr id="10" name="Рисунок 9" descr="Карта с кнопкой">
            <a:extLst>
              <a:ext uri="{FF2B5EF4-FFF2-40B4-BE49-F238E27FC236}">
                <a16:creationId xmlns:a16="http://schemas.microsoft.com/office/drawing/2014/main" id="{C9B9415C-2B3C-4E5F-AA1C-BBAF2B6E0E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39297" y="1845129"/>
            <a:ext cx="726621" cy="72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1070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F234D57DC5BCA94C9524E988D38C7DCD" ma:contentTypeVersion="5" ma:contentTypeDescription="Создание документа." ma:contentTypeScope="" ma:versionID="39a538572ee1d045977648b632b7b767">
  <xsd:schema xmlns:xsd="http://www.w3.org/2001/XMLSchema" xmlns:xs="http://www.w3.org/2001/XMLSchema" xmlns:p="http://schemas.microsoft.com/office/2006/metadata/properties" xmlns:ns3="21b517fd-8158-473b-8291-8b7a8f0ee724" targetNamespace="http://schemas.microsoft.com/office/2006/metadata/properties" ma:root="true" ma:fieldsID="bab9c734b243e2fb3e938a8aa7065fd5" ns3:_="">
    <xsd:import namespace="21b517fd-8158-473b-8291-8b7a8f0ee72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517fd-8158-473b-8291-8b7a8f0ee7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openxmlformats.org/package/2006/metadata/core-properties"/>
    <ds:schemaRef ds:uri="21b517fd-8158-473b-8291-8b7a8f0ee724"/>
    <ds:schemaRef ds:uri="http://www.w3.org/XML/1998/namespace"/>
    <ds:schemaRef ds:uri="http://purl.org/dc/dcmitype/"/>
    <ds:schemaRef ds:uri="http://purl.org/dc/terms/"/>
    <ds:schemaRef ds:uri="http://schemas.microsoft.com/office/infopath/2007/PartnerControls"/>
    <ds:schemaRef ds:uri="http://schemas.microsoft.com/office/2006/metadata/properties"/>
    <ds:schemaRef ds:uri="http://purl.org/dc/elements/1.1/"/>
    <ds:schemaRef ds:uri="http://schemas.microsoft.com/office/2006/documentManagement/types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32F892-3B7D-4319-8A64-DF6A936222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b517fd-8158-473b-8291-8b7a8f0ee7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38453</TotalTime>
  <Words>4491</Words>
  <Application>Microsoft Office PowerPoint</Application>
  <PresentationFormat>Экран (16:9)</PresentationFormat>
  <Paragraphs>451</Paragraphs>
  <Slides>68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68</vt:i4>
      </vt:variant>
    </vt:vector>
  </HeadingPairs>
  <TitlesOfParts>
    <vt:vector size="76" baseType="lpstr">
      <vt:lpstr>&amp;quot</vt:lpstr>
      <vt:lpstr>Arial</vt:lpstr>
      <vt:lpstr>Calibri</vt:lpstr>
      <vt:lpstr>PT Serif</vt:lpstr>
      <vt:lpstr>Times New Roman</vt:lpstr>
      <vt:lpstr>Trebuchet MS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Некрасов Василий</cp:lastModifiedBy>
  <cp:revision>1390</cp:revision>
  <cp:lastPrinted>2020-01-15T07:29:06Z</cp:lastPrinted>
  <dcterms:created xsi:type="dcterms:W3CDTF">2010-04-12T23:12:02Z</dcterms:created>
  <dcterms:modified xsi:type="dcterms:W3CDTF">2020-03-17T10:21:01Z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0x010100F234D57DC5BCA94C9524E988D38C7DCD</vt:lpwstr>
  </property>
</Properties>
</file>