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85" r:id="rId4"/>
    <p:sldId id="270" r:id="rId5"/>
    <p:sldId id="271" r:id="rId6"/>
    <p:sldId id="272" r:id="rId7"/>
    <p:sldId id="273" r:id="rId8"/>
    <p:sldId id="274" r:id="rId9"/>
    <p:sldId id="284" r:id="rId10"/>
    <p:sldId id="275" r:id="rId11"/>
    <p:sldId id="258" r:id="rId12"/>
    <p:sldId id="276" r:id="rId13"/>
    <p:sldId id="278" r:id="rId14"/>
    <p:sldId id="259" r:id="rId15"/>
    <p:sldId id="279" r:id="rId16"/>
    <p:sldId id="281" r:id="rId17"/>
    <p:sldId id="282" r:id="rId18"/>
    <p:sldId id="283" r:id="rId19"/>
    <p:sldId id="286" r:id="rId20"/>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104" d="100"/>
          <a:sy n="104" d="100"/>
        </p:scale>
        <p:origin x="-90" y="-50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81B212-707A-4425-8800-37D5E66B08D4}" type="datetimeFigureOut">
              <a:rPr lang="ru-RU" smtClean="0"/>
              <a:t>24.04.2020</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5B9A8F-6D52-4F59-958E-3781229849FA}" type="slidenum">
              <a:rPr lang="ru-RU" smtClean="0"/>
              <a:t>‹#›</a:t>
            </a:fld>
            <a:endParaRPr lang="ru-RU"/>
          </a:p>
        </p:txBody>
      </p:sp>
    </p:spTree>
    <p:extLst>
      <p:ext uri="{BB962C8B-B14F-4D97-AF65-F5344CB8AC3E}">
        <p14:creationId xmlns:p14="http://schemas.microsoft.com/office/powerpoint/2010/main" val="3194110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C5B9A8F-6D52-4F59-958E-3781229849FA}" type="slidenum">
              <a:rPr lang="ru-RU" smtClean="0"/>
              <a:t>4</a:t>
            </a:fld>
            <a:endParaRPr lang="ru-RU"/>
          </a:p>
        </p:txBody>
      </p:sp>
    </p:spTree>
    <p:extLst>
      <p:ext uri="{BB962C8B-B14F-4D97-AF65-F5344CB8AC3E}">
        <p14:creationId xmlns:p14="http://schemas.microsoft.com/office/powerpoint/2010/main" val="1848924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A9E10CA-5C49-47E5-BF41-6F5C0083DEED}" type="datetimeFigureOut">
              <a:rPr lang="ru-RU" smtClean="0"/>
              <a:t>24.04.2020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2EBE6A-8119-44CF-834F-64CCE8702E81}" type="slidenum">
              <a:rPr lang="ru-RU" smtClean="0"/>
              <a:t>‹#›</a:t>
            </a:fld>
            <a:endParaRPr lang="ru-RU"/>
          </a:p>
        </p:txBody>
      </p:sp>
    </p:spTree>
    <p:extLst>
      <p:ext uri="{BB962C8B-B14F-4D97-AF65-F5344CB8AC3E}">
        <p14:creationId xmlns:p14="http://schemas.microsoft.com/office/powerpoint/2010/main" val="23675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9E10CA-5C49-47E5-BF41-6F5C0083DEED}" type="datetimeFigureOut">
              <a:rPr lang="ru-RU" smtClean="0"/>
              <a:t>24.04.2020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2EBE6A-8119-44CF-834F-64CCE8702E81}" type="slidenum">
              <a:rPr lang="ru-RU" smtClean="0"/>
              <a:t>‹#›</a:t>
            </a:fld>
            <a:endParaRPr lang="ru-RU"/>
          </a:p>
        </p:txBody>
      </p:sp>
    </p:spTree>
    <p:extLst>
      <p:ext uri="{BB962C8B-B14F-4D97-AF65-F5344CB8AC3E}">
        <p14:creationId xmlns:p14="http://schemas.microsoft.com/office/powerpoint/2010/main" val="2489651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4781"/>
            <a:ext cx="2057400" cy="32908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4781"/>
            <a:ext cx="6019800" cy="32908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9E10CA-5C49-47E5-BF41-6F5C0083DEED}" type="datetimeFigureOut">
              <a:rPr lang="ru-RU" smtClean="0"/>
              <a:t>24.04.2020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2EBE6A-8119-44CF-834F-64CCE8702E81}" type="slidenum">
              <a:rPr lang="ru-RU" smtClean="0"/>
              <a:t>‹#›</a:t>
            </a:fld>
            <a:endParaRPr lang="ru-RU"/>
          </a:p>
        </p:txBody>
      </p:sp>
    </p:spTree>
    <p:extLst>
      <p:ext uri="{BB962C8B-B14F-4D97-AF65-F5344CB8AC3E}">
        <p14:creationId xmlns:p14="http://schemas.microsoft.com/office/powerpoint/2010/main" val="28872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9E10CA-5C49-47E5-BF41-6F5C0083DEED}" type="datetimeFigureOut">
              <a:rPr lang="ru-RU" smtClean="0"/>
              <a:t>24.04.2020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2EBE6A-8119-44CF-834F-64CCE8702E81}" type="slidenum">
              <a:rPr lang="ru-RU" smtClean="0"/>
              <a:t>‹#›</a:t>
            </a:fld>
            <a:endParaRPr lang="ru-RU"/>
          </a:p>
        </p:txBody>
      </p:sp>
    </p:spTree>
    <p:extLst>
      <p:ext uri="{BB962C8B-B14F-4D97-AF65-F5344CB8AC3E}">
        <p14:creationId xmlns:p14="http://schemas.microsoft.com/office/powerpoint/2010/main" val="4129108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A9E10CA-5C49-47E5-BF41-6F5C0083DEED}" type="datetimeFigureOut">
              <a:rPr lang="ru-RU" smtClean="0"/>
              <a:t>24.04.2020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2EBE6A-8119-44CF-834F-64CCE8702E81}" type="slidenum">
              <a:rPr lang="ru-RU" smtClean="0"/>
              <a:t>‹#›</a:t>
            </a:fld>
            <a:endParaRPr lang="ru-RU"/>
          </a:p>
        </p:txBody>
      </p:sp>
    </p:spTree>
    <p:extLst>
      <p:ext uri="{BB962C8B-B14F-4D97-AF65-F5344CB8AC3E}">
        <p14:creationId xmlns:p14="http://schemas.microsoft.com/office/powerpoint/2010/main" val="1923600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A9E10CA-5C49-47E5-BF41-6F5C0083DEED}" type="datetimeFigureOut">
              <a:rPr lang="ru-RU" smtClean="0"/>
              <a:t>24.04.2020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62EBE6A-8119-44CF-834F-64CCE8702E81}" type="slidenum">
              <a:rPr lang="ru-RU" smtClean="0"/>
              <a:t>‹#›</a:t>
            </a:fld>
            <a:endParaRPr lang="ru-RU"/>
          </a:p>
        </p:txBody>
      </p:sp>
    </p:spTree>
    <p:extLst>
      <p:ext uri="{BB962C8B-B14F-4D97-AF65-F5344CB8AC3E}">
        <p14:creationId xmlns:p14="http://schemas.microsoft.com/office/powerpoint/2010/main" val="3577339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A9E10CA-5C49-47E5-BF41-6F5C0083DEED}" type="datetimeFigureOut">
              <a:rPr lang="ru-RU" smtClean="0"/>
              <a:t>24.04.2020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62EBE6A-8119-44CF-834F-64CCE8702E81}" type="slidenum">
              <a:rPr lang="ru-RU" smtClean="0"/>
              <a:t>‹#›</a:t>
            </a:fld>
            <a:endParaRPr lang="ru-RU"/>
          </a:p>
        </p:txBody>
      </p:sp>
    </p:spTree>
    <p:extLst>
      <p:ext uri="{BB962C8B-B14F-4D97-AF65-F5344CB8AC3E}">
        <p14:creationId xmlns:p14="http://schemas.microsoft.com/office/powerpoint/2010/main" val="1128348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A9E10CA-5C49-47E5-BF41-6F5C0083DEED}" type="datetimeFigureOut">
              <a:rPr lang="ru-RU" smtClean="0"/>
              <a:t>24.04.2020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62EBE6A-8119-44CF-834F-64CCE8702E81}" type="slidenum">
              <a:rPr lang="ru-RU" smtClean="0"/>
              <a:t>‹#›</a:t>
            </a:fld>
            <a:endParaRPr lang="ru-RU"/>
          </a:p>
        </p:txBody>
      </p:sp>
    </p:spTree>
    <p:extLst>
      <p:ext uri="{BB962C8B-B14F-4D97-AF65-F5344CB8AC3E}">
        <p14:creationId xmlns:p14="http://schemas.microsoft.com/office/powerpoint/2010/main" val="3067797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A9E10CA-5C49-47E5-BF41-6F5C0083DEED}" type="datetimeFigureOut">
              <a:rPr lang="ru-RU" smtClean="0"/>
              <a:t>24.04.2020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62EBE6A-8119-44CF-834F-64CCE8702E81}" type="slidenum">
              <a:rPr lang="ru-RU" smtClean="0"/>
              <a:t>‹#›</a:t>
            </a:fld>
            <a:endParaRPr lang="ru-RU"/>
          </a:p>
        </p:txBody>
      </p:sp>
    </p:spTree>
    <p:extLst>
      <p:ext uri="{BB962C8B-B14F-4D97-AF65-F5344CB8AC3E}">
        <p14:creationId xmlns:p14="http://schemas.microsoft.com/office/powerpoint/2010/main" val="4164089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9E10CA-5C49-47E5-BF41-6F5C0083DEED}" type="datetimeFigureOut">
              <a:rPr lang="ru-RU" smtClean="0"/>
              <a:t>24.04.2020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62EBE6A-8119-44CF-834F-64CCE8702E81}" type="slidenum">
              <a:rPr lang="ru-RU" smtClean="0"/>
              <a:t>‹#›</a:t>
            </a:fld>
            <a:endParaRPr lang="ru-RU"/>
          </a:p>
        </p:txBody>
      </p:sp>
    </p:spTree>
    <p:extLst>
      <p:ext uri="{BB962C8B-B14F-4D97-AF65-F5344CB8AC3E}">
        <p14:creationId xmlns:p14="http://schemas.microsoft.com/office/powerpoint/2010/main" val="475645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9E10CA-5C49-47E5-BF41-6F5C0083DEED}" type="datetimeFigureOut">
              <a:rPr lang="ru-RU" smtClean="0"/>
              <a:t>24.04.2020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62EBE6A-8119-44CF-834F-64CCE8702E81}" type="slidenum">
              <a:rPr lang="ru-RU" smtClean="0"/>
              <a:t>‹#›</a:t>
            </a:fld>
            <a:endParaRPr lang="ru-RU"/>
          </a:p>
        </p:txBody>
      </p:sp>
    </p:spTree>
    <p:extLst>
      <p:ext uri="{BB962C8B-B14F-4D97-AF65-F5344CB8AC3E}">
        <p14:creationId xmlns:p14="http://schemas.microsoft.com/office/powerpoint/2010/main" val="1429496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A9E10CA-5C49-47E5-BF41-6F5C0083DEED}" type="datetimeFigureOut">
              <a:rPr lang="ru-RU" smtClean="0"/>
              <a:t>24.04.2020</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62EBE6A-8119-44CF-834F-64CCE8702E81}" type="slidenum">
              <a:rPr lang="ru-RU" smtClean="0"/>
              <a:t>‹#›</a:t>
            </a:fld>
            <a:endParaRPr lang="ru-RU"/>
          </a:p>
        </p:txBody>
      </p:sp>
    </p:spTree>
    <p:extLst>
      <p:ext uri="{BB962C8B-B14F-4D97-AF65-F5344CB8AC3E}">
        <p14:creationId xmlns:p14="http://schemas.microsoft.com/office/powerpoint/2010/main" val="22880315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kopyan\Desktop\работа\gerb_rostovskoy_oblasti (3).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24844" y="-23419"/>
            <a:ext cx="1094311" cy="1196972"/>
          </a:xfrm>
          <a:prstGeom prst="rect">
            <a:avLst/>
          </a:prstGeom>
          <a:noFill/>
          <a:extLst>
            <a:ext uri="{909E8E84-426E-40DD-AFC4-6F175D3DCCD1}">
              <a14:hiddenFill xmlns:a14="http://schemas.microsoft.com/office/drawing/2010/main">
                <a:solidFill>
                  <a:srgbClr val="FFFFFF"/>
                </a:solidFill>
              </a14:hiddenFill>
            </a:ext>
          </a:extLst>
        </p:spPr>
      </p:pic>
      <p:sp>
        <p:nvSpPr>
          <p:cNvPr id="6" name="Заголовок 1"/>
          <p:cNvSpPr txBox="1">
            <a:spLocks/>
          </p:cNvSpPr>
          <p:nvPr/>
        </p:nvSpPr>
        <p:spPr>
          <a:xfrm>
            <a:off x="0" y="1284515"/>
            <a:ext cx="9144000" cy="171928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b="1" dirty="0" smtClean="0">
                <a:latin typeface="Arial Black" panose="020B0A04020102020204" pitchFamily="34" charset="0"/>
              </a:rPr>
              <a:t>Изменения в законодательстве, направленные на оптимизацию закупочного процесса в условиях предотвращения распространения новой </a:t>
            </a:r>
            <a:r>
              <a:rPr lang="ru-RU" sz="2400" b="1" dirty="0" err="1" smtClean="0">
                <a:latin typeface="Arial Black" panose="020B0A04020102020204" pitchFamily="34" charset="0"/>
              </a:rPr>
              <a:t>коронавирусной</a:t>
            </a:r>
            <a:r>
              <a:rPr lang="ru-RU" sz="2400" b="1" dirty="0" smtClean="0">
                <a:latin typeface="Arial Black" panose="020B0A04020102020204" pitchFamily="34" charset="0"/>
              </a:rPr>
              <a:t> инфекции</a:t>
            </a:r>
          </a:p>
        </p:txBody>
      </p:sp>
      <p:sp>
        <p:nvSpPr>
          <p:cNvPr id="7" name="TextBox 6"/>
          <p:cNvSpPr txBox="1"/>
          <p:nvPr/>
        </p:nvSpPr>
        <p:spPr>
          <a:xfrm>
            <a:off x="-43925" y="4743390"/>
            <a:ext cx="9187925" cy="400110"/>
          </a:xfrm>
          <a:prstGeom prst="rect">
            <a:avLst/>
          </a:prstGeom>
          <a:noFill/>
        </p:spPr>
        <p:txBody>
          <a:bodyPr wrap="square" rtlCol="0">
            <a:spAutoFit/>
          </a:bodyPr>
          <a:lstStyle/>
          <a:p>
            <a:pPr algn="ctr"/>
            <a:r>
              <a:rPr lang="ru-RU" sz="2000" b="1" dirty="0" smtClean="0"/>
              <a:t>24 апреля 2020 г</a:t>
            </a:r>
            <a:r>
              <a:rPr lang="ru-RU" sz="2000" b="1" dirty="0"/>
              <a:t>.</a:t>
            </a:r>
            <a:endParaRPr lang="ru-RU" sz="1000" b="1" dirty="0"/>
          </a:p>
        </p:txBody>
      </p:sp>
      <p:pic>
        <p:nvPicPr>
          <p:cNvPr id="1027" name="Picture 3" descr="C:\Users\akopyan\Desktop\01c75f9b74374970b567a99599b5f018.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1330" y="3003798"/>
            <a:ext cx="2781338" cy="1534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95760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699542"/>
            <a:ext cx="9144000" cy="4443958"/>
          </a:xfrm>
        </p:spPr>
        <p:txBody>
          <a:bodyPr>
            <a:noAutofit/>
          </a:bodyPr>
          <a:lstStyle/>
          <a:p>
            <a:pPr marL="0" indent="0" algn="just">
              <a:buNone/>
            </a:pPr>
            <a:r>
              <a:rPr lang="ru-RU" sz="3000" dirty="0" smtClean="0"/>
              <a:t>В период </a:t>
            </a:r>
            <a:r>
              <a:rPr lang="ru-RU" sz="3000" b="1" dirty="0" smtClean="0"/>
              <a:t>до 31.12.2020 включительно </a:t>
            </a:r>
            <a:r>
              <a:rPr lang="ru-RU" sz="3000" dirty="0" smtClean="0"/>
              <a:t>Правительство Российской Федерации в дополнение к случаям, предусмотренным частью 1 статьи 93 Закона 44-ФЗ, вправе устанавливать </a:t>
            </a:r>
            <a:r>
              <a:rPr lang="ru-RU" sz="3000" b="1" dirty="0" smtClean="0"/>
              <a:t>иные случаи </a:t>
            </a:r>
            <a:r>
              <a:rPr lang="ru-RU" sz="3000" dirty="0" smtClean="0"/>
              <a:t>осуществления закупок товаров, работ, услуг для государственных и (или) муниципальных нужд </a:t>
            </a:r>
            <a:r>
              <a:rPr lang="ru-RU" sz="3000" b="1" dirty="0" smtClean="0"/>
              <a:t>у единственного поставщика </a:t>
            </a:r>
            <a:r>
              <a:rPr lang="ru-RU" sz="3000" dirty="0" smtClean="0"/>
              <a:t>(подрядчика, исполнителя), а также определять </a:t>
            </a:r>
            <a:r>
              <a:rPr lang="ru-RU" sz="3000" b="1" dirty="0" smtClean="0"/>
              <a:t>порядок осуществления закупок в таких случаях</a:t>
            </a:r>
            <a:r>
              <a:rPr lang="ru-RU" sz="3000" dirty="0" smtClean="0"/>
              <a:t>.</a:t>
            </a:r>
          </a:p>
        </p:txBody>
      </p:sp>
      <p:sp>
        <p:nvSpPr>
          <p:cNvPr id="4" name="Объект 2"/>
          <p:cNvSpPr txBox="1">
            <a:spLocks/>
          </p:cNvSpPr>
          <p:nvPr/>
        </p:nvSpPr>
        <p:spPr>
          <a:xfrm>
            <a:off x="0" y="-19666"/>
            <a:ext cx="9144000" cy="7192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ru-RU" sz="3600" b="1" dirty="0" smtClean="0"/>
              <a:t>ст.16 Закона 98-ФЗ</a:t>
            </a:r>
            <a:endParaRPr lang="ru-RU" sz="2800" dirty="0"/>
          </a:p>
        </p:txBody>
      </p:sp>
    </p:spTree>
    <p:extLst>
      <p:ext uri="{BB962C8B-B14F-4D97-AF65-F5344CB8AC3E}">
        <p14:creationId xmlns:p14="http://schemas.microsoft.com/office/powerpoint/2010/main" val="12902317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9143999" cy="5143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71152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9155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200" b="1" dirty="0" smtClean="0">
                <a:solidFill>
                  <a:schemeClr val="tx1"/>
                </a:solidFill>
                <a:latin typeface="+mj-lt"/>
              </a:rPr>
              <a:t>Единый срок </a:t>
            </a:r>
            <a:r>
              <a:rPr lang="ru-RU" sz="2200" b="1" dirty="0">
                <a:solidFill>
                  <a:schemeClr val="tx1"/>
                </a:solidFill>
                <a:latin typeface="+mj-lt"/>
              </a:rPr>
              <a:t>вступления в силу </a:t>
            </a:r>
            <a:r>
              <a:rPr lang="ru-RU" sz="2200" b="1" dirty="0" smtClean="0">
                <a:solidFill>
                  <a:schemeClr val="tx1"/>
                </a:solidFill>
                <a:latin typeface="+mj-lt"/>
              </a:rPr>
              <a:t>федеральных законов,</a:t>
            </a:r>
            <a:r>
              <a:rPr lang="en-US" sz="2200" b="1" dirty="0" smtClean="0">
                <a:solidFill>
                  <a:schemeClr val="tx1"/>
                </a:solidFill>
                <a:latin typeface="+mj-lt"/>
              </a:rPr>
              <a:t> </a:t>
            </a:r>
            <a:r>
              <a:rPr lang="ru-RU" sz="2200" b="1" dirty="0" smtClean="0">
                <a:solidFill>
                  <a:schemeClr val="tx1"/>
                </a:solidFill>
                <a:latin typeface="+mj-lt"/>
              </a:rPr>
              <a:t>вносящих  поправки </a:t>
            </a:r>
            <a:r>
              <a:rPr lang="ru-RU" sz="2200" b="1" dirty="0">
                <a:solidFill>
                  <a:schemeClr val="tx1"/>
                </a:solidFill>
                <a:latin typeface="+mj-lt"/>
              </a:rPr>
              <a:t>в </a:t>
            </a:r>
            <a:r>
              <a:rPr lang="ru-RU" sz="2200" b="1" dirty="0" smtClean="0">
                <a:solidFill>
                  <a:schemeClr val="tx1"/>
                </a:solidFill>
                <a:latin typeface="+mj-lt"/>
              </a:rPr>
              <a:t>Закон 44-ФЗ </a:t>
            </a:r>
            <a:r>
              <a:rPr lang="ru-RU" sz="2200" b="1" dirty="0">
                <a:solidFill>
                  <a:schemeClr val="tx1"/>
                </a:solidFill>
                <a:latin typeface="+mj-lt"/>
              </a:rPr>
              <a:t>в зависимости от </a:t>
            </a:r>
            <a:r>
              <a:rPr lang="ru-RU" sz="2200" b="1" u="sng" dirty="0">
                <a:solidFill>
                  <a:schemeClr val="tx1"/>
                </a:solidFill>
                <a:latin typeface="+mj-lt"/>
              </a:rPr>
              <a:t>даты их </a:t>
            </a:r>
            <a:r>
              <a:rPr lang="ru-RU" sz="2200" b="1" u="sng" dirty="0" smtClean="0">
                <a:solidFill>
                  <a:schemeClr val="tx1"/>
                </a:solidFill>
                <a:latin typeface="+mj-lt"/>
              </a:rPr>
              <a:t>принятия</a:t>
            </a:r>
            <a:r>
              <a:rPr lang="en-US" sz="2200" b="1" u="sng" dirty="0" smtClean="0">
                <a:solidFill>
                  <a:schemeClr val="tx1"/>
                </a:solidFill>
                <a:latin typeface="+mj-lt"/>
              </a:rPr>
              <a:t> </a:t>
            </a:r>
            <a:br>
              <a:rPr lang="en-US" sz="2200" b="1" u="sng" dirty="0" smtClean="0">
                <a:solidFill>
                  <a:schemeClr val="tx1"/>
                </a:solidFill>
                <a:latin typeface="+mj-lt"/>
              </a:rPr>
            </a:br>
            <a:r>
              <a:rPr lang="en-US" sz="1500" b="1" dirty="0" smtClean="0">
                <a:solidFill>
                  <a:schemeClr val="tx1"/>
                </a:solidFill>
                <a:latin typeface="+mj-lt"/>
              </a:rPr>
              <a:t>(c 01.01.2021)</a:t>
            </a:r>
            <a:endParaRPr lang="ru-RU" sz="1500" b="1" dirty="0">
              <a:solidFill>
                <a:schemeClr val="tx1"/>
              </a:solidFill>
              <a:latin typeface="+mj-lt"/>
            </a:endParaRPr>
          </a:p>
        </p:txBody>
      </p:sp>
      <p:sp>
        <p:nvSpPr>
          <p:cNvPr id="7" name="Прямоугольник 6"/>
          <p:cNvSpPr/>
          <p:nvPr/>
        </p:nvSpPr>
        <p:spPr>
          <a:xfrm>
            <a:off x="0" y="942013"/>
            <a:ext cx="9155836" cy="8376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rgbClr val="7030A0"/>
                </a:solidFill>
              </a:rPr>
              <a:t>Изменения по вопросам </a:t>
            </a:r>
            <a:r>
              <a:rPr lang="ru-RU" sz="2000" b="1" dirty="0" smtClean="0">
                <a:solidFill>
                  <a:srgbClr val="7030A0"/>
                </a:solidFill>
              </a:rPr>
              <a:t>Планирования</a:t>
            </a:r>
            <a:r>
              <a:rPr lang="ru-RU" sz="2000" dirty="0" smtClean="0">
                <a:solidFill>
                  <a:srgbClr val="7030A0"/>
                </a:solidFill>
              </a:rPr>
              <a:t>, </a:t>
            </a:r>
            <a:r>
              <a:rPr lang="ru-RU" sz="2000" b="1" dirty="0" smtClean="0">
                <a:solidFill>
                  <a:srgbClr val="7030A0"/>
                </a:solidFill>
              </a:rPr>
              <a:t>Осуществления закупок</a:t>
            </a:r>
            <a:r>
              <a:rPr lang="ru-RU" sz="2000" dirty="0" smtClean="0">
                <a:solidFill>
                  <a:srgbClr val="7030A0"/>
                </a:solidFill>
              </a:rPr>
              <a:t> (новые способы) , </a:t>
            </a:r>
            <a:r>
              <a:rPr lang="ru-RU" sz="2000" b="1" dirty="0" smtClean="0">
                <a:solidFill>
                  <a:srgbClr val="7030A0"/>
                </a:solidFill>
              </a:rPr>
              <a:t>Мониторинга и аудита</a:t>
            </a:r>
            <a:r>
              <a:rPr lang="ru-RU" sz="2000" dirty="0" smtClean="0">
                <a:solidFill>
                  <a:srgbClr val="7030A0"/>
                </a:solidFill>
              </a:rPr>
              <a:t>, </a:t>
            </a:r>
            <a:r>
              <a:rPr lang="ru-RU" sz="2000" b="1" dirty="0" smtClean="0">
                <a:solidFill>
                  <a:srgbClr val="7030A0"/>
                </a:solidFill>
              </a:rPr>
              <a:t>Контроля в сфере закупок</a:t>
            </a:r>
            <a:endParaRPr lang="ru-RU" sz="2000" b="1" u="sng" dirty="0">
              <a:solidFill>
                <a:srgbClr val="7030A0"/>
              </a:solidFill>
            </a:endParaRPr>
          </a:p>
        </p:txBody>
      </p:sp>
      <p:sp>
        <p:nvSpPr>
          <p:cNvPr id="8" name="Прямоугольник 7"/>
          <p:cNvSpPr/>
          <p:nvPr/>
        </p:nvSpPr>
        <p:spPr>
          <a:xfrm>
            <a:off x="0" y="3556432"/>
            <a:ext cx="4427984" cy="15870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00B050"/>
                </a:solidFill>
              </a:rPr>
              <a:t>вступают в силу </a:t>
            </a:r>
            <a:r>
              <a:rPr lang="ru-RU" sz="2400" b="1" u="sng" dirty="0" smtClean="0">
                <a:solidFill>
                  <a:srgbClr val="00B050"/>
                </a:solidFill>
              </a:rPr>
              <a:t>с 1 января очередного </a:t>
            </a:r>
            <a:r>
              <a:rPr lang="ru-RU" sz="2400" b="1" dirty="0" smtClean="0">
                <a:solidFill>
                  <a:srgbClr val="00B050"/>
                </a:solidFill>
              </a:rPr>
              <a:t>календарного года, следующего за годом принятия</a:t>
            </a:r>
            <a:endParaRPr lang="ru-RU" sz="2400" b="1" dirty="0">
              <a:solidFill>
                <a:srgbClr val="00B050"/>
              </a:solidFill>
            </a:endParaRPr>
          </a:p>
        </p:txBody>
      </p:sp>
      <p:sp>
        <p:nvSpPr>
          <p:cNvPr id="9" name="Прямоугольник 8"/>
          <p:cNvSpPr/>
          <p:nvPr/>
        </p:nvSpPr>
        <p:spPr>
          <a:xfrm>
            <a:off x="4637588" y="3551622"/>
            <a:ext cx="4452660" cy="15918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00B050"/>
                </a:solidFill>
              </a:rPr>
              <a:t>вступают в силу с </a:t>
            </a:r>
            <a:r>
              <a:rPr lang="ru-RU" sz="2400" b="1" u="sng" dirty="0" smtClean="0">
                <a:solidFill>
                  <a:srgbClr val="00B050"/>
                </a:solidFill>
              </a:rPr>
              <a:t>1 января </a:t>
            </a:r>
            <a:r>
              <a:rPr lang="ru-RU" sz="2400" b="1" dirty="0" smtClean="0">
                <a:solidFill>
                  <a:srgbClr val="00B050"/>
                </a:solidFill>
              </a:rPr>
              <a:t>года, </a:t>
            </a:r>
            <a:r>
              <a:rPr lang="ru-RU" sz="2400" b="1" u="sng" dirty="0" smtClean="0">
                <a:solidFill>
                  <a:srgbClr val="00B050"/>
                </a:solidFill>
              </a:rPr>
              <a:t>следующего за очередным календарным годом</a:t>
            </a:r>
            <a:endParaRPr lang="ru-RU" sz="2400" b="1" u="sng" dirty="0">
              <a:solidFill>
                <a:srgbClr val="00B050"/>
              </a:solidFill>
            </a:endParaRPr>
          </a:p>
        </p:txBody>
      </p:sp>
      <p:sp>
        <p:nvSpPr>
          <p:cNvPr id="12" name="Прямоугольник 11"/>
          <p:cNvSpPr/>
          <p:nvPr/>
        </p:nvSpPr>
        <p:spPr>
          <a:xfrm>
            <a:off x="0" y="1779662"/>
            <a:ext cx="4427984" cy="621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7030A0"/>
                </a:solidFill>
              </a:rPr>
              <a:t>Если приняты </a:t>
            </a:r>
            <a:r>
              <a:rPr lang="ru-RU" b="1" u="sng" dirty="0" smtClean="0">
                <a:solidFill>
                  <a:srgbClr val="7030A0"/>
                </a:solidFill>
              </a:rPr>
              <a:t>до</a:t>
            </a:r>
            <a:r>
              <a:rPr lang="ru-RU" b="1" dirty="0" smtClean="0">
                <a:solidFill>
                  <a:srgbClr val="7030A0"/>
                </a:solidFill>
              </a:rPr>
              <a:t> 1 октября </a:t>
            </a:r>
            <a:br>
              <a:rPr lang="ru-RU" b="1" dirty="0" smtClean="0">
                <a:solidFill>
                  <a:srgbClr val="7030A0"/>
                </a:solidFill>
              </a:rPr>
            </a:br>
            <a:r>
              <a:rPr lang="ru-RU" b="1" dirty="0" smtClean="0">
                <a:solidFill>
                  <a:srgbClr val="7030A0"/>
                </a:solidFill>
              </a:rPr>
              <a:t>текущего календарного года</a:t>
            </a:r>
            <a:endParaRPr lang="ru-RU" b="1" dirty="0">
              <a:solidFill>
                <a:srgbClr val="7030A0"/>
              </a:solidFill>
            </a:endParaRPr>
          </a:p>
        </p:txBody>
      </p:sp>
      <p:sp>
        <p:nvSpPr>
          <p:cNvPr id="13" name="Прямоугольник 12"/>
          <p:cNvSpPr/>
          <p:nvPr/>
        </p:nvSpPr>
        <p:spPr>
          <a:xfrm>
            <a:off x="4637588" y="1686628"/>
            <a:ext cx="4452660" cy="714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7030A0"/>
                </a:solidFill>
              </a:rPr>
              <a:t>Если приняты </a:t>
            </a:r>
            <a:r>
              <a:rPr lang="ru-RU" b="1" u="sng" dirty="0" smtClean="0">
                <a:solidFill>
                  <a:srgbClr val="7030A0"/>
                </a:solidFill>
              </a:rPr>
              <a:t>после</a:t>
            </a:r>
            <a:r>
              <a:rPr lang="ru-RU" b="1" dirty="0" smtClean="0">
                <a:solidFill>
                  <a:srgbClr val="7030A0"/>
                </a:solidFill>
              </a:rPr>
              <a:t> 1 октября текущего календарного года</a:t>
            </a:r>
            <a:endParaRPr lang="ru-RU" b="1" dirty="0">
              <a:solidFill>
                <a:srgbClr val="7030A0"/>
              </a:solidFill>
            </a:endParaRPr>
          </a:p>
        </p:txBody>
      </p:sp>
      <p:sp>
        <p:nvSpPr>
          <p:cNvPr id="14" name="Стрелка вниз 13"/>
          <p:cNvSpPr/>
          <p:nvPr/>
        </p:nvSpPr>
        <p:spPr>
          <a:xfrm>
            <a:off x="1727829" y="2401286"/>
            <a:ext cx="1224136" cy="1394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трелка вниз 14"/>
          <p:cNvSpPr/>
          <p:nvPr/>
        </p:nvSpPr>
        <p:spPr>
          <a:xfrm>
            <a:off x="6156176" y="2401286"/>
            <a:ext cx="1224136" cy="1394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6405507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461859"/>
            <a:ext cx="9134642" cy="3672408"/>
          </a:xfrm>
        </p:spPr>
        <p:txBody>
          <a:bodyPr>
            <a:noAutofit/>
          </a:bodyPr>
          <a:lstStyle/>
          <a:p>
            <a:pPr marL="0" indent="0" algn="just">
              <a:buNone/>
            </a:pPr>
            <a:r>
              <a:rPr lang="ru-RU" sz="2800" dirty="0"/>
              <a:t>7.1) участник закупки - юридическое лицо, которое в течение двух лет до момента подачи заявки на участие в закупке не было привлечено к административной ответственности за совершение административного правонарушения, предусмотренного статьей 19.28 Кодекса Российской Федерации об административных </a:t>
            </a:r>
            <a:r>
              <a:rPr lang="ru-RU" sz="2800" dirty="0" smtClean="0"/>
              <a:t>правонарушениях</a:t>
            </a:r>
            <a:endParaRPr lang="ru-RU" sz="2800" dirty="0"/>
          </a:p>
        </p:txBody>
      </p:sp>
      <p:sp>
        <p:nvSpPr>
          <p:cNvPr id="4" name="Объект 2"/>
          <p:cNvSpPr txBox="1">
            <a:spLocks/>
          </p:cNvSpPr>
          <p:nvPr/>
        </p:nvSpPr>
        <p:spPr>
          <a:xfrm>
            <a:off x="0" y="-19666"/>
            <a:ext cx="9144000" cy="10072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ru-RU" b="1" dirty="0"/>
              <a:t>Комиссия по осуществлению закупок </a:t>
            </a:r>
            <a:r>
              <a:rPr lang="ru-RU" b="1" u="sng" dirty="0"/>
              <a:t>проверяет</a:t>
            </a:r>
            <a:r>
              <a:rPr lang="ru-RU" b="1" dirty="0"/>
              <a:t> соответствие участников закупок </a:t>
            </a:r>
            <a:r>
              <a:rPr lang="ru-RU" b="1" dirty="0" smtClean="0"/>
              <a:t>требованиям </a:t>
            </a:r>
            <a:br>
              <a:rPr lang="ru-RU" b="1" dirty="0" smtClean="0"/>
            </a:br>
            <a:r>
              <a:rPr lang="ru-RU" sz="2000" b="1" dirty="0" smtClean="0"/>
              <a:t>(с 01.01.2021)</a:t>
            </a:r>
            <a:endParaRPr lang="ru-RU" sz="2000" b="1" dirty="0"/>
          </a:p>
        </p:txBody>
      </p:sp>
    </p:spTree>
    <p:extLst>
      <p:ext uri="{BB962C8B-B14F-4D97-AF65-F5344CB8AC3E}">
        <p14:creationId xmlns:p14="http://schemas.microsoft.com/office/powerpoint/2010/main" val="16838100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2"/>
          <p:cNvSpPr txBox="1">
            <a:spLocks/>
          </p:cNvSpPr>
          <p:nvPr/>
        </p:nvSpPr>
        <p:spPr>
          <a:xfrm>
            <a:off x="15402" y="2373135"/>
            <a:ext cx="1944216" cy="7961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ru-RU" sz="4000" b="1" dirty="0" smtClean="0">
                <a:solidFill>
                  <a:srgbClr val="FF0000"/>
                </a:solidFill>
              </a:rPr>
              <a:t>300 </a:t>
            </a:r>
            <a:r>
              <a:rPr lang="ru-RU" sz="4000" b="1" dirty="0" err="1" smtClean="0">
                <a:solidFill>
                  <a:srgbClr val="FF0000"/>
                </a:solidFill>
              </a:rPr>
              <a:t>т.р</a:t>
            </a:r>
            <a:r>
              <a:rPr lang="ru-RU" sz="4000" b="1" dirty="0" smtClean="0">
                <a:solidFill>
                  <a:srgbClr val="FF0000"/>
                </a:solidFill>
              </a:rPr>
              <a:t>.</a:t>
            </a:r>
          </a:p>
        </p:txBody>
      </p:sp>
      <p:sp>
        <p:nvSpPr>
          <p:cNvPr id="3" name="Объект 2"/>
          <p:cNvSpPr txBox="1">
            <a:spLocks/>
          </p:cNvSpPr>
          <p:nvPr/>
        </p:nvSpPr>
        <p:spPr>
          <a:xfrm>
            <a:off x="3003226" y="1501899"/>
            <a:ext cx="6156176" cy="213970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ru-RU" sz="13800" b="1" dirty="0" smtClean="0">
                <a:solidFill>
                  <a:srgbClr val="FF0000"/>
                </a:solidFill>
              </a:rPr>
              <a:t>600 </a:t>
            </a:r>
            <a:r>
              <a:rPr lang="ru-RU" sz="13800" b="1" dirty="0" err="1" smtClean="0">
                <a:solidFill>
                  <a:srgbClr val="FF0000"/>
                </a:solidFill>
              </a:rPr>
              <a:t>т.р</a:t>
            </a:r>
            <a:r>
              <a:rPr lang="ru-RU" sz="13800" b="1" dirty="0" smtClean="0">
                <a:solidFill>
                  <a:srgbClr val="FF0000"/>
                </a:solidFill>
              </a:rPr>
              <a:t>.</a:t>
            </a:r>
          </a:p>
        </p:txBody>
      </p:sp>
      <p:sp>
        <p:nvSpPr>
          <p:cNvPr id="4" name="Стрелка вправо 3"/>
          <p:cNvSpPr/>
          <p:nvPr/>
        </p:nvSpPr>
        <p:spPr>
          <a:xfrm>
            <a:off x="1823204" y="2193115"/>
            <a:ext cx="1195424" cy="1156166"/>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бъект 2"/>
          <p:cNvSpPr txBox="1">
            <a:spLocks/>
          </p:cNvSpPr>
          <p:nvPr/>
        </p:nvSpPr>
        <p:spPr>
          <a:xfrm>
            <a:off x="0" y="-19667"/>
            <a:ext cx="9144000" cy="152156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ru-RU" sz="4400" b="1" dirty="0" smtClean="0"/>
              <a:t>Закупки малого объема по п.4 ч.1 ст.93 Закона 44-ФЗ</a:t>
            </a:r>
            <a:endParaRPr lang="ru-RU" sz="2000" dirty="0"/>
          </a:p>
        </p:txBody>
      </p:sp>
      <p:sp>
        <p:nvSpPr>
          <p:cNvPr id="6" name="Объект 2"/>
          <p:cNvSpPr txBox="1">
            <a:spLocks/>
          </p:cNvSpPr>
          <p:nvPr/>
        </p:nvSpPr>
        <p:spPr>
          <a:xfrm>
            <a:off x="124068" y="3995468"/>
            <a:ext cx="2863756" cy="7961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en-US" sz="4000" b="1" dirty="0" smtClean="0">
                <a:solidFill>
                  <a:srgbClr val="FF0000"/>
                </a:solidFill>
              </a:rPr>
              <a:t>5% </a:t>
            </a:r>
            <a:r>
              <a:rPr lang="ru-RU" sz="4000" b="1" dirty="0" smtClean="0">
                <a:solidFill>
                  <a:srgbClr val="FF0000"/>
                </a:solidFill>
              </a:rPr>
              <a:t>от СГОЗ</a:t>
            </a:r>
          </a:p>
        </p:txBody>
      </p:sp>
      <p:sp>
        <p:nvSpPr>
          <p:cNvPr id="7" name="Стрелка вправо 6"/>
          <p:cNvSpPr/>
          <p:nvPr/>
        </p:nvSpPr>
        <p:spPr>
          <a:xfrm>
            <a:off x="2843808" y="3995468"/>
            <a:ext cx="1656184" cy="737888"/>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бъект 2"/>
          <p:cNvSpPr txBox="1">
            <a:spLocks/>
          </p:cNvSpPr>
          <p:nvPr/>
        </p:nvSpPr>
        <p:spPr>
          <a:xfrm>
            <a:off x="4572000" y="3815448"/>
            <a:ext cx="4572000" cy="97614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ru-RU" sz="6400" b="1" dirty="0" smtClean="0">
                <a:solidFill>
                  <a:srgbClr val="FF0000"/>
                </a:solidFill>
              </a:rPr>
              <a:t>10</a:t>
            </a:r>
            <a:r>
              <a:rPr lang="en-US" sz="6400" b="1" dirty="0" smtClean="0">
                <a:solidFill>
                  <a:srgbClr val="FF0000"/>
                </a:solidFill>
              </a:rPr>
              <a:t>% </a:t>
            </a:r>
            <a:r>
              <a:rPr lang="ru-RU" sz="6400" b="1" dirty="0" smtClean="0">
                <a:solidFill>
                  <a:srgbClr val="FF0000"/>
                </a:solidFill>
              </a:rPr>
              <a:t>от СГОЗ</a:t>
            </a:r>
          </a:p>
        </p:txBody>
      </p:sp>
    </p:spTree>
    <p:extLst>
      <p:ext uri="{BB962C8B-B14F-4D97-AF65-F5344CB8AC3E}">
        <p14:creationId xmlns:p14="http://schemas.microsoft.com/office/powerpoint/2010/main" val="37271152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699542"/>
            <a:ext cx="9144000" cy="4443958"/>
          </a:xfrm>
        </p:spPr>
        <p:txBody>
          <a:bodyPr>
            <a:noAutofit/>
          </a:bodyPr>
          <a:lstStyle/>
          <a:p>
            <a:pPr marL="0" indent="0" algn="just">
              <a:buNone/>
            </a:pPr>
            <a:r>
              <a:rPr lang="ru-RU" sz="2800" b="1" i="1" dirty="0"/>
              <a:t>1. </a:t>
            </a:r>
            <a:r>
              <a:rPr lang="ru-RU" sz="2800" dirty="0"/>
              <a:t>Заказчиком, за исключением случаев, предусмотренных частью 2 </a:t>
            </a:r>
            <a:r>
              <a:rPr lang="ru-RU" sz="2800" dirty="0" smtClean="0"/>
              <a:t>статьи 96, </a:t>
            </a:r>
            <a:r>
              <a:rPr lang="ru-RU" sz="2800" dirty="0"/>
              <a:t>в извещении об осуществлении закупки, документации о закупке, проекте контракта, приглашении принять участие в определении поставщика (подрядчика, исполнителя) закрытым способом должно быть установлено требование обеспечения исполнения контракта, </a:t>
            </a:r>
            <a:r>
              <a:rPr lang="ru-RU" sz="2800" strike="sngStrike" dirty="0"/>
              <a:t>обеспечения гарантийных обязательств в случае установления требований к таким обязательствам в соответствии с частью 4 статьи 33 настоящего Федерального закона.</a:t>
            </a:r>
          </a:p>
        </p:txBody>
      </p:sp>
      <p:sp>
        <p:nvSpPr>
          <p:cNvPr id="4" name="Объект 2"/>
          <p:cNvSpPr txBox="1">
            <a:spLocks/>
          </p:cNvSpPr>
          <p:nvPr/>
        </p:nvSpPr>
        <p:spPr>
          <a:xfrm>
            <a:off x="0" y="-19666"/>
            <a:ext cx="9144000" cy="7192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ru-RU" sz="3600" b="1" dirty="0" smtClean="0"/>
              <a:t>Статья 96 Закона 44-ФЗ </a:t>
            </a:r>
            <a:r>
              <a:rPr lang="ru-RU" sz="2000" b="1" dirty="0" smtClean="0"/>
              <a:t>(с 01.07.2020)</a:t>
            </a:r>
            <a:endParaRPr lang="ru-RU" sz="2000" b="1" dirty="0"/>
          </a:p>
        </p:txBody>
      </p:sp>
    </p:spTree>
    <p:extLst>
      <p:ext uri="{BB962C8B-B14F-4D97-AF65-F5344CB8AC3E}">
        <p14:creationId xmlns:p14="http://schemas.microsoft.com/office/powerpoint/2010/main" val="36312353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699542"/>
            <a:ext cx="8388424" cy="4443958"/>
          </a:xfrm>
        </p:spPr>
        <p:txBody>
          <a:bodyPr>
            <a:noAutofit/>
          </a:bodyPr>
          <a:lstStyle/>
          <a:p>
            <a:pPr marL="0" indent="0" algn="just">
              <a:buNone/>
            </a:pPr>
            <a:r>
              <a:rPr lang="ru-RU" sz="2800" b="1" i="1" dirty="0"/>
              <a:t>2</a:t>
            </a:r>
            <a:r>
              <a:rPr lang="ru-RU" sz="2800" b="1" i="1" baseline="30000" dirty="0"/>
              <a:t>2</a:t>
            </a:r>
            <a:r>
              <a:rPr lang="ru-RU" sz="2800" b="1" i="1" dirty="0"/>
              <a:t>. </a:t>
            </a:r>
            <a:r>
              <a:rPr lang="ru-RU" sz="2800" dirty="0"/>
              <a:t>Заказчик </a:t>
            </a:r>
            <a:r>
              <a:rPr lang="ru-RU" sz="2800" b="1" dirty="0"/>
              <a:t>вправе</a:t>
            </a:r>
            <a:r>
              <a:rPr lang="ru-RU" sz="2800" dirty="0"/>
              <a:t> установить в извещении об осуществлении закупки, документации о закупке, проекте контракта, приглашении принять участие в определении поставщика (подрядчика, исполнителя) закрытым способом </a:t>
            </a:r>
            <a:r>
              <a:rPr lang="ru-RU" sz="2800" b="1" dirty="0"/>
              <a:t>требование обеспечения гарантийных обязательств</a:t>
            </a:r>
            <a:r>
              <a:rPr lang="ru-RU" sz="2800" dirty="0"/>
              <a:t> в случае установления требований к таким обязательствам в соответствии с частью 4 статьи 33 </a:t>
            </a:r>
            <a:r>
              <a:rPr lang="ru-RU" sz="2800" dirty="0" smtClean="0"/>
              <a:t>Закона 44-ФЗ. Размер </a:t>
            </a:r>
            <a:r>
              <a:rPr lang="ru-RU" sz="2800" dirty="0"/>
              <a:t>обеспечения гарантийных обязательств </a:t>
            </a:r>
            <a:r>
              <a:rPr lang="ru-RU" sz="2800" b="1" dirty="0"/>
              <a:t>не может превышать</a:t>
            </a:r>
            <a:r>
              <a:rPr lang="ru-RU" sz="2800" dirty="0"/>
              <a:t> </a:t>
            </a:r>
            <a:r>
              <a:rPr lang="ru-RU" sz="2800" dirty="0" smtClean="0"/>
              <a:t>10</a:t>
            </a:r>
            <a:r>
              <a:rPr lang="en-US" sz="2800" dirty="0" smtClean="0"/>
              <a:t>% </a:t>
            </a:r>
            <a:r>
              <a:rPr lang="ru-RU" sz="2800" dirty="0" smtClean="0"/>
              <a:t>от НМЦК.</a:t>
            </a:r>
            <a:endParaRPr lang="ru-RU" sz="2800" strike="sngStrike" dirty="0"/>
          </a:p>
        </p:txBody>
      </p:sp>
      <p:sp>
        <p:nvSpPr>
          <p:cNvPr id="4" name="Объект 2"/>
          <p:cNvSpPr txBox="1">
            <a:spLocks/>
          </p:cNvSpPr>
          <p:nvPr/>
        </p:nvSpPr>
        <p:spPr>
          <a:xfrm>
            <a:off x="0" y="-19666"/>
            <a:ext cx="9144000" cy="7192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ru-RU" sz="3600" b="1" dirty="0" smtClean="0"/>
              <a:t>Статья 96 </a:t>
            </a:r>
            <a:r>
              <a:rPr lang="ru-RU" sz="3600" b="1" dirty="0"/>
              <a:t>Закона 44-ФЗ </a:t>
            </a:r>
            <a:r>
              <a:rPr lang="ru-RU" sz="2000" b="1" dirty="0"/>
              <a:t>(с 01.07.2020)</a:t>
            </a:r>
          </a:p>
          <a:p>
            <a:pPr marL="0" indent="0" algn="ctr">
              <a:buNone/>
            </a:pPr>
            <a:r>
              <a:rPr lang="ru-RU" sz="3600" b="1" dirty="0" smtClean="0"/>
              <a:t> </a:t>
            </a:r>
            <a:endParaRPr lang="ru-RU" sz="3600" b="1" dirty="0"/>
          </a:p>
        </p:txBody>
      </p:sp>
      <p:sp>
        <p:nvSpPr>
          <p:cNvPr id="2" name="Плюс 1"/>
          <p:cNvSpPr/>
          <p:nvPr/>
        </p:nvSpPr>
        <p:spPr>
          <a:xfrm>
            <a:off x="-94613" y="568952"/>
            <a:ext cx="936104" cy="935668"/>
          </a:xfrm>
          <a:prstGeom prst="mathPlus">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1367185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699542"/>
            <a:ext cx="9144000" cy="4443958"/>
          </a:xfrm>
        </p:spPr>
        <p:txBody>
          <a:bodyPr>
            <a:noAutofit/>
          </a:bodyPr>
          <a:lstStyle/>
          <a:p>
            <a:pPr marL="0" indent="0" algn="just">
              <a:buNone/>
            </a:pPr>
            <a:r>
              <a:rPr lang="ru-RU" sz="2600" b="1" i="1" dirty="0" smtClean="0"/>
              <a:t>6</a:t>
            </a:r>
            <a:r>
              <a:rPr lang="ru-RU" sz="2600" b="1" i="1" dirty="0"/>
              <a:t>. </a:t>
            </a:r>
            <a:r>
              <a:rPr lang="ru-RU" sz="2600" dirty="0"/>
              <a:t>В случае установления заказчиком в соответствии с настоящей статьей требования обеспечения исполнения контракта размер такого обеспечения устанавливается в соответствии с </a:t>
            </a:r>
            <a:r>
              <a:rPr lang="ru-RU" sz="2600" dirty="0" smtClean="0"/>
              <a:t>Законом 44-ФЗ в </a:t>
            </a:r>
            <a:r>
              <a:rPr lang="ru-RU" sz="2600" dirty="0"/>
              <a:t>извещении об осуществлении закупки, документации о закупке, проекте контракта, приглашении принять участие в определении поставщика (подрядчика, исполнителя) закрытым способом в </a:t>
            </a:r>
            <a:r>
              <a:rPr lang="ru-RU" sz="2600" b="1" dirty="0"/>
              <a:t>размере от </a:t>
            </a:r>
            <a:r>
              <a:rPr lang="ru-RU" sz="2600" b="1" dirty="0" smtClean="0"/>
              <a:t>0,5% до 30% НМЦК</a:t>
            </a:r>
            <a:r>
              <a:rPr lang="ru-RU" sz="2600" dirty="0" smtClean="0"/>
              <a:t>, </a:t>
            </a:r>
            <a:r>
              <a:rPr lang="ru-RU" sz="2600" dirty="0"/>
              <a:t>за исключением случаев, предусмотренных частями 6</a:t>
            </a:r>
            <a:r>
              <a:rPr lang="ru-RU" sz="2600" baseline="30000" dirty="0"/>
              <a:t>1</a:t>
            </a:r>
            <a:r>
              <a:rPr lang="ru-RU" sz="2600" dirty="0"/>
              <a:t> и 6</a:t>
            </a:r>
            <a:r>
              <a:rPr lang="ru-RU" sz="2600" baseline="30000" dirty="0"/>
              <a:t>2</a:t>
            </a:r>
            <a:r>
              <a:rPr lang="ru-RU" sz="2600" dirty="0"/>
              <a:t> </a:t>
            </a:r>
            <a:r>
              <a:rPr lang="ru-RU" sz="2600" dirty="0" smtClean="0"/>
              <a:t>статьи 96.</a:t>
            </a:r>
            <a:endParaRPr lang="ru-RU" sz="2600" strike="sngStrike" dirty="0"/>
          </a:p>
        </p:txBody>
      </p:sp>
      <p:sp>
        <p:nvSpPr>
          <p:cNvPr id="5" name="Объект 2"/>
          <p:cNvSpPr txBox="1">
            <a:spLocks/>
          </p:cNvSpPr>
          <p:nvPr/>
        </p:nvSpPr>
        <p:spPr>
          <a:xfrm>
            <a:off x="0" y="-19666"/>
            <a:ext cx="9144000" cy="7192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ru-RU" sz="3600" b="1" dirty="0" smtClean="0"/>
              <a:t>Статья 96 </a:t>
            </a:r>
            <a:r>
              <a:rPr lang="ru-RU" sz="3600" b="1" dirty="0"/>
              <a:t>Закона 44-ФЗ </a:t>
            </a:r>
            <a:r>
              <a:rPr lang="ru-RU" sz="2000" b="1" dirty="0"/>
              <a:t>(с 01.07.2020)</a:t>
            </a:r>
          </a:p>
          <a:p>
            <a:pPr marL="0" indent="0" algn="ctr">
              <a:buNone/>
            </a:pPr>
            <a:r>
              <a:rPr lang="ru-RU" sz="3600" b="1" dirty="0" smtClean="0"/>
              <a:t> </a:t>
            </a:r>
            <a:endParaRPr lang="ru-RU" sz="3600" b="1" dirty="0"/>
          </a:p>
        </p:txBody>
      </p:sp>
    </p:spTree>
    <p:extLst>
      <p:ext uri="{BB962C8B-B14F-4D97-AF65-F5344CB8AC3E}">
        <p14:creationId xmlns:p14="http://schemas.microsoft.com/office/powerpoint/2010/main" val="24540792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699542"/>
            <a:ext cx="8388424" cy="4443958"/>
          </a:xfrm>
        </p:spPr>
        <p:txBody>
          <a:bodyPr>
            <a:noAutofit/>
          </a:bodyPr>
          <a:lstStyle/>
          <a:p>
            <a:pPr marL="0" indent="0" algn="just">
              <a:buNone/>
            </a:pPr>
            <a:r>
              <a:rPr lang="en-US" b="1" i="1" dirty="0" smtClean="0"/>
              <a:t>6</a:t>
            </a:r>
            <a:r>
              <a:rPr lang="en-US" b="1" i="1" baseline="30000" dirty="0" smtClean="0"/>
              <a:t>2</a:t>
            </a:r>
            <a:r>
              <a:rPr lang="ru-RU" b="1" i="1" dirty="0" smtClean="0"/>
              <a:t>. </a:t>
            </a:r>
            <a:r>
              <a:rPr lang="ru-RU" dirty="0"/>
              <a:t>Если контракт заключается по результатам </a:t>
            </a:r>
            <a:r>
              <a:rPr lang="ru-RU" b="1" dirty="0" smtClean="0"/>
              <a:t>закупки у СМП </a:t>
            </a:r>
            <a:r>
              <a:rPr lang="ru-RU" dirty="0" smtClean="0"/>
              <a:t>(ст.30) </a:t>
            </a:r>
            <a:r>
              <a:rPr lang="ru-RU" dirty="0"/>
              <a:t>и заказчиком </a:t>
            </a:r>
            <a:r>
              <a:rPr lang="ru-RU" b="1" dirty="0"/>
              <a:t>установлено</a:t>
            </a:r>
            <a:r>
              <a:rPr lang="ru-RU" dirty="0"/>
              <a:t> требование обеспечения исполнения контракта, размер такого обеспечения устанавливается в соответствии с частями 6 и 6</a:t>
            </a:r>
            <a:r>
              <a:rPr lang="ru-RU" baseline="30000" dirty="0"/>
              <a:t>1</a:t>
            </a:r>
            <a:r>
              <a:rPr lang="ru-RU" dirty="0"/>
              <a:t> </a:t>
            </a:r>
            <a:r>
              <a:rPr lang="ru-RU" dirty="0" smtClean="0"/>
              <a:t>статьи 96 </a:t>
            </a:r>
            <a:r>
              <a:rPr lang="ru-RU" dirty="0"/>
              <a:t>от </a:t>
            </a:r>
            <a:r>
              <a:rPr lang="ru-RU" b="1" dirty="0"/>
              <a:t>цены контракта</a:t>
            </a:r>
            <a:r>
              <a:rPr lang="ru-RU" dirty="0"/>
              <a:t>, по которой в соответствии с </a:t>
            </a:r>
            <a:r>
              <a:rPr lang="ru-RU" dirty="0" smtClean="0"/>
              <a:t>Законом 44-ФЗ заключается контракт.</a:t>
            </a:r>
            <a:endParaRPr lang="ru-RU" strike="sngStrike" dirty="0"/>
          </a:p>
        </p:txBody>
      </p:sp>
      <p:sp>
        <p:nvSpPr>
          <p:cNvPr id="4" name="Объект 2"/>
          <p:cNvSpPr txBox="1">
            <a:spLocks/>
          </p:cNvSpPr>
          <p:nvPr/>
        </p:nvSpPr>
        <p:spPr>
          <a:xfrm>
            <a:off x="0" y="-19666"/>
            <a:ext cx="9144000" cy="7192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ru-RU" sz="3600" b="1" dirty="0" smtClean="0"/>
              <a:t>Статья 96 </a:t>
            </a:r>
            <a:r>
              <a:rPr lang="ru-RU" sz="3600" b="1" dirty="0"/>
              <a:t>Закона 44-ФЗ </a:t>
            </a:r>
            <a:r>
              <a:rPr lang="ru-RU" sz="2000" b="1" dirty="0"/>
              <a:t>(с 01.07.2020)</a:t>
            </a:r>
          </a:p>
          <a:p>
            <a:pPr marL="0" indent="0" algn="ctr">
              <a:buNone/>
            </a:pPr>
            <a:r>
              <a:rPr lang="ru-RU" sz="3600" b="1" dirty="0" smtClean="0"/>
              <a:t> </a:t>
            </a:r>
            <a:endParaRPr lang="ru-RU" sz="3600" b="1" dirty="0"/>
          </a:p>
        </p:txBody>
      </p:sp>
      <p:sp>
        <p:nvSpPr>
          <p:cNvPr id="2" name="Плюс 1"/>
          <p:cNvSpPr/>
          <p:nvPr/>
        </p:nvSpPr>
        <p:spPr>
          <a:xfrm>
            <a:off x="-94613" y="568952"/>
            <a:ext cx="936104" cy="935668"/>
          </a:xfrm>
          <a:prstGeom prst="mathPlus">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5987971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97" y="1851670"/>
            <a:ext cx="9144000" cy="1440160"/>
          </a:xfrm>
        </p:spPr>
        <p:txBody>
          <a:bodyPr>
            <a:noAutofit/>
          </a:bodyPr>
          <a:lstStyle/>
          <a:p>
            <a:r>
              <a:rPr lang="ru-RU" sz="7200" b="1" i="1" dirty="0" smtClean="0">
                <a:solidFill>
                  <a:srgbClr val="FF0000"/>
                </a:solidFill>
              </a:rPr>
              <a:t>Спасибо за внимание!</a:t>
            </a:r>
            <a:endParaRPr lang="ru-RU" sz="7200" b="1" i="1" dirty="0">
              <a:solidFill>
                <a:srgbClr val="FF0000"/>
              </a:solidFill>
            </a:endParaRPr>
          </a:p>
        </p:txBody>
      </p:sp>
    </p:spTree>
    <p:extLst>
      <p:ext uri="{BB962C8B-B14F-4D97-AF65-F5344CB8AC3E}">
        <p14:creationId xmlns:p14="http://schemas.microsoft.com/office/powerpoint/2010/main" val="3062291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9143999" cy="5143500"/>
          </a:xfrm>
          <a:prstGeom prst="rect">
            <a:avLst/>
          </a:prstGeom>
        </p:spPr>
      </p:pic>
    </p:spTree>
    <p:extLst>
      <p:ext uri="{BB962C8B-B14F-4D97-AF65-F5344CB8AC3E}">
        <p14:creationId xmlns:p14="http://schemas.microsoft.com/office/powerpoint/2010/main" val="37271152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463753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2119"/>
            <a:ext cx="9144000" cy="5141381"/>
          </a:xfrm>
        </p:spPr>
        <p:txBody>
          <a:bodyPr>
            <a:normAutofit/>
          </a:bodyPr>
          <a:lstStyle/>
          <a:p>
            <a:pPr marL="0" indent="0" algn="just">
              <a:buNone/>
            </a:pPr>
            <a:r>
              <a:rPr lang="ru-RU" sz="2400" b="1" dirty="0" smtClean="0"/>
              <a:t>Статья 80. Порядок подачи заявок на участие в предварительном отборе участников закупки в целях оказания гуманитарной помощи либо ликвидации последствий чрезвычайных ситуаций природного или техногенного характера</a:t>
            </a:r>
          </a:p>
          <a:p>
            <a:pPr marL="0" indent="0" algn="just">
              <a:buNone/>
            </a:pPr>
            <a:endParaRPr lang="ru-RU" sz="2400" b="1" dirty="0" smtClean="0"/>
          </a:p>
          <a:p>
            <a:pPr marL="0" indent="0" algn="just">
              <a:buNone/>
            </a:pPr>
            <a:r>
              <a:rPr lang="ru-RU" sz="2400" b="1" dirty="0" smtClean="0"/>
              <a:t>Статья 81. Порядок проведения предварительного отбора в целях оказания гуманитарной помощи либо ликвидации последствий чрезвычайных ситуаций природного или техногенного характера</a:t>
            </a:r>
          </a:p>
          <a:p>
            <a:pPr marL="0" indent="0" algn="just">
              <a:buNone/>
            </a:pPr>
            <a:endParaRPr lang="ru-RU" sz="2400" b="1" dirty="0" smtClean="0"/>
          </a:p>
          <a:p>
            <a:pPr marL="0" indent="0" algn="just">
              <a:buNone/>
            </a:pPr>
            <a:r>
              <a:rPr lang="ru-RU" sz="2400" b="1" dirty="0" smtClean="0"/>
              <a:t>Статья </a:t>
            </a:r>
            <a:r>
              <a:rPr lang="ru-RU" sz="2400" b="1" dirty="0"/>
              <a:t>82. Особенности осуществления закупок путем проведения запроса котировок в целях оказания гуманитарной помощи либо ликвидации последствий чрезвычайных ситуаций природного или техногенного </a:t>
            </a:r>
            <a:r>
              <a:rPr lang="ru-RU" sz="2400" b="1" dirty="0" smtClean="0"/>
              <a:t>характера</a:t>
            </a:r>
            <a:endParaRPr lang="ru-RU" sz="2400" b="1" dirty="0"/>
          </a:p>
        </p:txBody>
      </p:sp>
      <p:sp>
        <p:nvSpPr>
          <p:cNvPr id="5" name="Умножение 4"/>
          <p:cNvSpPr/>
          <p:nvPr/>
        </p:nvSpPr>
        <p:spPr>
          <a:xfrm>
            <a:off x="-2700808" y="-785340"/>
            <a:ext cx="14545616" cy="6741465"/>
          </a:xfrm>
          <a:prstGeom prst="mathMultiply">
            <a:avLst/>
          </a:prstGeom>
          <a:solidFill>
            <a:srgbClr val="FF0000">
              <a:alpha val="7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3675757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411510"/>
            <a:ext cx="7116958" cy="4731990"/>
          </a:xfrm>
        </p:spPr>
        <p:txBody>
          <a:bodyPr>
            <a:noAutofit/>
          </a:bodyPr>
          <a:lstStyle/>
          <a:p>
            <a:pPr marL="0" indent="0" algn="just">
              <a:buNone/>
            </a:pPr>
            <a:r>
              <a:rPr lang="ru-RU" sz="1900" dirty="0" smtClean="0"/>
              <a:t>Осуществление у ед. поставщика закупок товаров, работ, услуг при </a:t>
            </a:r>
            <a:r>
              <a:rPr lang="ru-RU" sz="1900" b="1" dirty="0" smtClean="0"/>
              <a:t>необходимости оказания медицинской помощи </a:t>
            </a:r>
            <a:r>
              <a:rPr lang="ru-RU" sz="1900" dirty="0" smtClean="0"/>
              <a:t>в неотложной или экстренной форме либо </a:t>
            </a:r>
            <a:r>
              <a:rPr lang="ru-RU" sz="1900" b="1" dirty="0" smtClean="0"/>
              <a:t>вследствие аварии</a:t>
            </a:r>
            <a:r>
              <a:rPr lang="ru-RU" sz="1900" dirty="0" smtClean="0"/>
              <a:t>, обстоятельств непреодолимой силы, </a:t>
            </a:r>
            <a:r>
              <a:rPr lang="ru-RU" sz="1900" b="1" dirty="0" smtClean="0"/>
              <a:t>для предупреждения</a:t>
            </a:r>
            <a:r>
              <a:rPr lang="ru-RU" sz="1900" dirty="0" smtClean="0"/>
              <a:t> (при введении режима повышенной готовности функционирования органов управления и сил единой государственной системы предупреждения и ликвидации чрезвычайных ситуаций) и (или) </a:t>
            </a:r>
            <a:r>
              <a:rPr lang="ru-RU" sz="1900" b="1" dirty="0" smtClean="0"/>
              <a:t>ликвидации чрезвычайной ситуации</a:t>
            </a:r>
            <a:r>
              <a:rPr lang="ru-RU" sz="1900" dirty="0" smtClean="0"/>
              <a:t>, для оказания </a:t>
            </a:r>
            <a:r>
              <a:rPr lang="ru-RU" sz="1900" b="1" dirty="0" smtClean="0"/>
              <a:t>гуманитарной помощи</a:t>
            </a:r>
            <a:r>
              <a:rPr lang="ru-RU" sz="1900" dirty="0" smtClean="0"/>
              <a:t>. При этом заказчик </a:t>
            </a:r>
            <a:r>
              <a:rPr lang="ru-RU" sz="1900" b="1" dirty="0" smtClean="0"/>
              <a:t>вправе</a:t>
            </a:r>
            <a:r>
              <a:rPr lang="ru-RU" sz="1900" dirty="0" smtClean="0"/>
              <a:t> осуществить закупку ТРУ в количестве, объеме, которые необходимы для </a:t>
            </a:r>
            <a:r>
              <a:rPr lang="ru-RU" sz="1900" b="1" dirty="0" smtClean="0"/>
              <a:t>оказания такой медицинской помощи </a:t>
            </a:r>
            <a:r>
              <a:rPr lang="ru-RU" sz="1900" dirty="0" smtClean="0"/>
              <a:t>либо </a:t>
            </a:r>
            <a:r>
              <a:rPr lang="ru-RU" sz="1900" b="1" dirty="0" smtClean="0"/>
              <a:t>вследствие</a:t>
            </a:r>
            <a:r>
              <a:rPr lang="ru-RU" sz="1900" dirty="0" smtClean="0"/>
              <a:t> таких аварии, обстоятельств непреодолимой силы, для </a:t>
            </a:r>
            <a:r>
              <a:rPr lang="ru-RU" sz="1900" b="1" dirty="0" smtClean="0"/>
              <a:t>предупреждения</a:t>
            </a:r>
            <a:r>
              <a:rPr lang="ru-RU" sz="1900" dirty="0" smtClean="0"/>
              <a:t> и (или) </a:t>
            </a:r>
            <a:r>
              <a:rPr lang="ru-RU" sz="1900" b="1" dirty="0" smtClean="0"/>
              <a:t>ликвидации</a:t>
            </a:r>
            <a:r>
              <a:rPr lang="ru-RU" sz="1900" dirty="0" smtClean="0"/>
              <a:t> чрезвычайной ситуации, для </a:t>
            </a:r>
            <a:r>
              <a:rPr lang="ru-RU" sz="1900" b="1" dirty="0" smtClean="0"/>
              <a:t>оказания</a:t>
            </a:r>
            <a:r>
              <a:rPr lang="ru-RU" sz="1900" dirty="0" smtClean="0"/>
              <a:t> гуманитарной помощи, если применение конкурентных способов определения поставщика (подрядчика, исполнителя), требующих затрат времени, </a:t>
            </a:r>
            <a:r>
              <a:rPr lang="ru-RU" sz="1900" b="1" u="sng" dirty="0" smtClean="0"/>
              <a:t>нецелесообразно</a:t>
            </a:r>
          </a:p>
        </p:txBody>
      </p:sp>
      <p:pic>
        <p:nvPicPr>
          <p:cNvPr id="5122" name="Picture 2" descr="http://precedent.okeanweb.com/uploads/cgblog/id14926/c6834ff6846b4e9fabf44cbbbe734ba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34412" y="556184"/>
            <a:ext cx="2018315" cy="1368152"/>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2"/>
          <p:cNvSpPr txBox="1">
            <a:spLocks/>
          </p:cNvSpPr>
          <p:nvPr/>
        </p:nvSpPr>
        <p:spPr>
          <a:xfrm>
            <a:off x="0" y="-19666"/>
            <a:ext cx="9144000" cy="539624"/>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ru-RU" b="1" dirty="0" smtClean="0"/>
              <a:t>п.9 ч.1 ст.93 Закона 44-ФЗ (теперь без перечня)</a:t>
            </a:r>
          </a:p>
        </p:txBody>
      </p:sp>
      <p:pic>
        <p:nvPicPr>
          <p:cNvPr id="5126" name="Picture 6" descr="http://900igr.net/up/datai/100107/0008-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16958" y="2211710"/>
            <a:ext cx="2027042" cy="1322362"/>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s://versiya.info/uploads/posts/2018-07/1532182178_2-5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25685" y="3678995"/>
            <a:ext cx="2027042" cy="1351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32471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699542"/>
            <a:ext cx="6516216" cy="4443958"/>
          </a:xfrm>
        </p:spPr>
        <p:txBody>
          <a:bodyPr>
            <a:noAutofit/>
          </a:bodyPr>
          <a:lstStyle/>
          <a:p>
            <a:pPr marL="0" indent="0" algn="just">
              <a:buNone/>
            </a:pPr>
            <a:r>
              <a:rPr lang="ru-RU" sz="2800" dirty="0" smtClean="0"/>
              <a:t>Начисленные поставщику (подрядчику, исполнителю), но не списанные заказчиком суммы неустоек (штрафов, пеней) в связи с неисполнением или ненадлежащим исполнением в 2015, 2016 и </a:t>
            </a:r>
            <a:r>
              <a:rPr lang="ru-RU" sz="2800" b="1" dirty="0" smtClean="0"/>
              <a:t>2020</a:t>
            </a:r>
            <a:r>
              <a:rPr lang="ru-RU" sz="2800" dirty="0" smtClean="0"/>
              <a:t> (!) годах обязательств, предусмотренных контрактом, подлежат списанию в случаях и порядке, которые установлены Правительством Российской Федерации.</a:t>
            </a:r>
          </a:p>
        </p:txBody>
      </p:sp>
      <p:pic>
        <p:nvPicPr>
          <p:cNvPr id="4098" name="Picture 2" descr="https://avatars.mds.yandex.net/get-zen_doc/60808/pub_5b03ee801aa80c571543a5ba_5b03ee9a3dceb7c9dbe1753c/scale_12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843558"/>
            <a:ext cx="2634660" cy="1710086"/>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2"/>
          <p:cNvSpPr txBox="1">
            <a:spLocks/>
          </p:cNvSpPr>
          <p:nvPr/>
        </p:nvSpPr>
        <p:spPr>
          <a:xfrm>
            <a:off x="0" y="-19666"/>
            <a:ext cx="9144000" cy="53962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ru-RU" sz="3600" b="1" dirty="0" smtClean="0"/>
              <a:t>ч.42</a:t>
            </a:r>
            <a:r>
              <a:rPr lang="ru-RU" sz="3600" b="1" baseline="30000" dirty="0" smtClean="0"/>
              <a:t>1</a:t>
            </a:r>
            <a:r>
              <a:rPr lang="ru-RU" sz="3600" b="1" dirty="0" smtClean="0"/>
              <a:t> ст.112 Закона 44-ФЗ</a:t>
            </a:r>
            <a:endParaRPr lang="ru-RU" sz="2800" dirty="0"/>
          </a:p>
        </p:txBody>
      </p:sp>
      <p:pic>
        <p:nvPicPr>
          <p:cNvPr id="4100" name="Picture 4" descr="https://vseposhagam.ru/wp-content/uploads/2019/10/5374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2739303"/>
            <a:ext cx="2634660" cy="1704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9609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699542"/>
            <a:ext cx="6918628" cy="4443958"/>
          </a:xfrm>
        </p:spPr>
        <p:txBody>
          <a:bodyPr>
            <a:normAutofit fontScale="92500" lnSpcReduction="10000"/>
          </a:bodyPr>
          <a:lstStyle/>
          <a:p>
            <a:pPr marL="0" indent="0" algn="just">
              <a:buNone/>
            </a:pPr>
            <a:r>
              <a:rPr lang="ru-RU" sz="2800" dirty="0" smtClean="0"/>
              <a:t>В случае, если проектной документацией объекта капитального строительства предусмотрено </a:t>
            </a:r>
            <a:r>
              <a:rPr lang="ru-RU" sz="2800" strike="sngStrike" dirty="0" smtClean="0"/>
              <a:t>медицинское</a:t>
            </a:r>
            <a:r>
              <a:rPr lang="ru-RU" sz="2800" dirty="0" smtClean="0"/>
              <a:t> оборудование, необходимое для обеспечения эксплуатации такого объекта, предметом указанного в части 56 статьи 112 контракта наряду с подготовкой проектной документации и (или) выполнением инженерных изысканий, выполнением работ по строительству, реконструкции и (или) капитальному ремонту объекта капитального строительства может являться поставка данного оборудования.</a:t>
            </a:r>
          </a:p>
        </p:txBody>
      </p:sp>
      <p:sp>
        <p:nvSpPr>
          <p:cNvPr id="4" name="Объект 2"/>
          <p:cNvSpPr txBox="1">
            <a:spLocks/>
          </p:cNvSpPr>
          <p:nvPr/>
        </p:nvSpPr>
        <p:spPr>
          <a:xfrm>
            <a:off x="0" y="-19666"/>
            <a:ext cx="9144000" cy="539624"/>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ru-RU" b="1" dirty="0" smtClean="0"/>
              <a:t>ч.57 ст.112 Закона 44-ФЗ (закупки «под ключ»)</a:t>
            </a:r>
            <a:endParaRPr lang="ru-RU" sz="2400" dirty="0"/>
          </a:p>
        </p:txBody>
      </p:sp>
      <p:pic>
        <p:nvPicPr>
          <p:cNvPr id="8194" name="Picture 2" descr="https://storage.myseldon.com/news_pict_DC/DC3B476587123F4F1C6B444DC512402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20272" y="843558"/>
            <a:ext cx="2123728" cy="169898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s://stv24.tv/wp-content/uploads/2019/10/02/soczzhily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278" y="2859782"/>
            <a:ext cx="2119316" cy="1541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24748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916002"/>
            <a:ext cx="8100392" cy="3239924"/>
          </a:xfrm>
        </p:spPr>
        <p:txBody>
          <a:bodyPr>
            <a:noAutofit/>
          </a:bodyPr>
          <a:lstStyle/>
          <a:p>
            <a:pPr marL="0" indent="0" algn="just">
              <a:buNone/>
            </a:pPr>
            <a:r>
              <a:rPr lang="ru-RU" sz="2800" b="1" dirty="0" smtClean="0"/>
              <a:t>До 31.12.2020 </a:t>
            </a:r>
            <a:r>
              <a:rPr lang="ru-RU" sz="2800" dirty="0" smtClean="0"/>
              <a:t>при осуществлении закупок у СМП заказчик </a:t>
            </a:r>
            <a:r>
              <a:rPr lang="ru-RU" sz="2800" b="1" dirty="0" smtClean="0"/>
              <a:t>вправе не устанавливать </a:t>
            </a:r>
            <a:r>
              <a:rPr lang="ru-RU" sz="2800" dirty="0" smtClean="0"/>
              <a:t>требование </a:t>
            </a:r>
            <a:r>
              <a:rPr lang="ru-RU" sz="2800" b="1" dirty="0" smtClean="0"/>
              <a:t>обеспечения исполнения контракта</a:t>
            </a:r>
            <a:r>
              <a:rPr lang="ru-RU" sz="2800" dirty="0" smtClean="0"/>
              <a:t>, </a:t>
            </a:r>
            <a:r>
              <a:rPr lang="ru-RU" sz="2800" b="1" dirty="0" smtClean="0"/>
              <a:t>обеспечения гарантийных обязательств </a:t>
            </a:r>
            <a:r>
              <a:rPr lang="ru-RU" sz="2800" dirty="0" smtClean="0"/>
              <a:t>в извещении об осуществлении закупки и (или) в проекте контракта, за исключением случая, если контрактом предусмотрена выплата аванса.</a:t>
            </a:r>
          </a:p>
        </p:txBody>
      </p:sp>
      <p:sp>
        <p:nvSpPr>
          <p:cNvPr id="4" name="Объект 2"/>
          <p:cNvSpPr txBox="1">
            <a:spLocks/>
          </p:cNvSpPr>
          <p:nvPr/>
        </p:nvSpPr>
        <p:spPr>
          <a:xfrm>
            <a:off x="0" y="-19666"/>
            <a:ext cx="9144000" cy="7912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ru-RU" sz="4000" b="1" dirty="0" smtClean="0"/>
              <a:t>ч.64 ст.112 Закона 44-ФЗ</a:t>
            </a:r>
            <a:endParaRPr lang="ru-RU" dirty="0"/>
          </a:p>
        </p:txBody>
      </p:sp>
      <p:sp>
        <p:nvSpPr>
          <p:cNvPr id="5" name="Плюс 4"/>
          <p:cNvSpPr/>
          <p:nvPr/>
        </p:nvSpPr>
        <p:spPr>
          <a:xfrm>
            <a:off x="0" y="916002"/>
            <a:ext cx="936104" cy="935668"/>
          </a:xfrm>
          <a:prstGeom prst="mathPlus">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898320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Объект 2"/>
          <p:cNvSpPr>
            <a:spLocks noGrp="1"/>
          </p:cNvSpPr>
          <p:nvPr>
            <p:ph idx="1"/>
          </p:nvPr>
        </p:nvSpPr>
        <p:spPr>
          <a:xfrm>
            <a:off x="1010207" y="627534"/>
            <a:ext cx="8100392" cy="4515966"/>
          </a:xfrm>
        </p:spPr>
        <p:txBody>
          <a:bodyPr>
            <a:noAutofit/>
          </a:bodyPr>
          <a:lstStyle/>
          <a:p>
            <a:pPr marL="0" indent="0" algn="just">
              <a:buNone/>
            </a:pPr>
            <a:r>
              <a:rPr lang="ru-RU" sz="1600" dirty="0"/>
              <a:t>В 2020 году по соглашению сторон допускается изменение </a:t>
            </a:r>
            <a:r>
              <a:rPr lang="ru-RU" sz="1600" b="1" dirty="0"/>
              <a:t>срока исполнения </a:t>
            </a:r>
            <a:r>
              <a:rPr lang="ru-RU" sz="1600" dirty="0"/>
              <a:t>контракта, и (или) </a:t>
            </a:r>
            <a:r>
              <a:rPr lang="ru-RU" sz="1600" b="1" dirty="0"/>
              <a:t>цены контракта</a:t>
            </a:r>
            <a:r>
              <a:rPr lang="ru-RU" sz="1600" dirty="0"/>
              <a:t>, и (или) цены единицы товара, работы, услуги (в случае, предусмотренном </a:t>
            </a:r>
            <a:r>
              <a:rPr lang="ru-RU" sz="1600" dirty="0" smtClean="0"/>
              <a:t>ч</a:t>
            </a:r>
            <a:r>
              <a:rPr lang="ru-RU" sz="1600" dirty="0"/>
              <a:t>.</a:t>
            </a:r>
            <a:r>
              <a:rPr lang="ru-RU" sz="1600" dirty="0" smtClean="0"/>
              <a:t>24 ст.22 Закона 44-ФЗ), </a:t>
            </a:r>
            <a:r>
              <a:rPr lang="ru-RU" sz="1600" dirty="0"/>
              <a:t>если при его исполнении в связи с распространением новой </a:t>
            </a:r>
            <a:r>
              <a:rPr lang="ru-RU" sz="1600" dirty="0" err="1"/>
              <a:t>коронавирусной</a:t>
            </a:r>
            <a:r>
              <a:rPr lang="ru-RU" sz="1600" dirty="0"/>
              <a:t> инфекции, вызванной 2019-nCoV, а также в иных случаях, </a:t>
            </a:r>
            <a:r>
              <a:rPr lang="ru-RU" sz="1600" b="1" dirty="0"/>
              <a:t>установленных Правительством Российской Федерации</a:t>
            </a:r>
            <a:r>
              <a:rPr lang="ru-RU" sz="1600" dirty="0"/>
              <a:t>, возникли </a:t>
            </a:r>
            <a:r>
              <a:rPr lang="ru-RU" sz="1600" b="1" dirty="0"/>
              <a:t>независящие от сторон контракта обстоятельства</a:t>
            </a:r>
            <a:r>
              <a:rPr lang="ru-RU" sz="1600" dirty="0"/>
              <a:t>, влекущие невозможность его исполнения. Предусмотренное </a:t>
            </a:r>
            <a:r>
              <a:rPr lang="ru-RU" sz="1600" dirty="0" smtClean="0"/>
              <a:t>частью 65 изменение </a:t>
            </a:r>
            <a:r>
              <a:rPr lang="ru-RU" sz="1600" b="1" dirty="0"/>
              <a:t>осуществляется при наличии в письменной форме обоснования </a:t>
            </a:r>
            <a:r>
              <a:rPr lang="ru-RU" sz="1600" dirty="0"/>
              <a:t>такого изменения на основании решения Правительства Российской Федерации, высшего исполнительного органа государственной власти субъекта Российской Федерации, местной администрации при осуществлении закупки для федеральных нужд, нужд субъекта Российской Федерации, муниципальных нужд соответственно и после предоставления поставщиком (подрядчиком, исполнителем) в соответствии с </a:t>
            </a:r>
            <a:r>
              <a:rPr lang="ru-RU" sz="1600" dirty="0" smtClean="0"/>
              <a:t>Законом 44-ФЗ </a:t>
            </a:r>
            <a:r>
              <a:rPr lang="ru-RU" sz="1600" b="1" dirty="0" smtClean="0"/>
              <a:t>обеспечения </a:t>
            </a:r>
            <a:r>
              <a:rPr lang="ru-RU" sz="1600" b="1" dirty="0"/>
              <a:t>исполнения контракта</a:t>
            </a:r>
            <a:r>
              <a:rPr lang="ru-RU" sz="1600" dirty="0"/>
              <a:t>, если предусмотренное </a:t>
            </a:r>
            <a:r>
              <a:rPr lang="ru-RU" sz="1600" dirty="0" smtClean="0"/>
              <a:t>частью 65 </a:t>
            </a:r>
            <a:r>
              <a:rPr lang="ru-RU" sz="1600" dirty="0"/>
              <a:t>изменение влечет возникновение новых обязательств поставщика (подрядчика, исполнителя), не обеспеченных ранее предоставленным обеспечением исполнения контракта, и требование обеспечения исполнения контракта было установлено в соответствии со статьей 96 </a:t>
            </a:r>
            <a:r>
              <a:rPr lang="ru-RU" sz="1600" dirty="0" smtClean="0"/>
              <a:t>Закона 44-ФЗ при </a:t>
            </a:r>
            <a:r>
              <a:rPr lang="ru-RU" sz="1600" dirty="0"/>
              <a:t>определении поставщика (подрядчика, исполнителя). </a:t>
            </a:r>
            <a:endParaRPr lang="ru-RU" sz="1600" dirty="0" smtClean="0"/>
          </a:p>
        </p:txBody>
      </p:sp>
      <p:sp>
        <p:nvSpPr>
          <p:cNvPr id="4" name="Объект 2"/>
          <p:cNvSpPr txBox="1">
            <a:spLocks/>
          </p:cNvSpPr>
          <p:nvPr/>
        </p:nvSpPr>
        <p:spPr>
          <a:xfrm>
            <a:off x="0" y="-19666"/>
            <a:ext cx="9144000" cy="7912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ru-RU" sz="4000" b="1" dirty="0" smtClean="0"/>
              <a:t>ч.6</a:t>
            </a:r>
            <a:r>
              <a:rPr lang="en-US" sz="4000" b="1" dirty="0" smtClean="0"/>
              <a:t>5</a:t>
            </a:r>
            <a:r>
              <a:rPr lang="ru-RU" sz="4000" b="1" dirty="0" smtClean="0"/>
              <a:t> ст.112 Закона 44-ФЗ</a:t>
            </a:r>
            <a:endParaRPr lang="ru-RU" dirty="0"/>
          </a:p>
        </p:txBody>
      </p:sp>
      <p:sp>
        <p:nvSpPr>
          <p:cNvPr id="5" name="Плюс 4"/>
          <p:cNvSpPr/>
          <p:nvPr/>
        </p:nvSpPr>
        <p:spPr>
          <a:xfrm>
            <a:off x="0" y="916002"/>
            <a:ext cx="936104" cy="935668"/>
          </a:xfrm>
          <a:prstGeom prst="mathPlus">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8524363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TotalTime>
  <Words>1097</Words>
  <Application>Microsoft Office PowerPoint</Application>
  <PresentationFormat>Экран (16:9)</PresentationFormat>
  <Paragraphs>45</Paragraphs>
  <Slides>19</Slides>
  <Notes>1</Notes>
  <HiddenSlides>1</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Акопян Александр Андреевич</dc:creator>
  <cp:lastModifiedBy>Акопян Александр Андреевич</cp:lastModifiedBy>
  <cp:revision>35</cp:revision>
  <dcterms:created xsi:type="dcterms:W3CDTF">2020-04-23T07:38:04Z</dcterms:created>
  <dcterms:modified xsi:type="dcterms:W3CDTF">2020-04-24T07:22:37Z</dcterms:modified>
</cp:coreProperties>
</file>