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02" r:id="rId3"/>
    <p:sldId id="314" r:id="rId4"/>
    <p:sldId id="257" r:id="rId5"/>
    <p:sldId id="299" r:id="rId6"/>
    <p:sldId id="288" r:id="rId7"/>
    <p:sldId id="289" r:id="rId8"/>
    <p:sldId id="290" r:id="rId9"/>
    <p:sldId id="300" r:id="rId10"/>
    <p:sldId id="301" r:id="rId11"/>
    <p:sldId id="312" r:id="rId12"/>
    <p:sldId id="303" r:id="rId13"/>
    <p:sldId id="304" r:id="rId14"/>
    <p:sldId id="305" r:id="rId15"/>
    <p:sldId id="306" r:id="rId16"/>
    <p:sldId id="307" r:id="rId17"/>
    <p:sldId id="308" r:id="rId18"/>
    <p:sldId id="315" r:id="rId19"/>
    <p:sldId id="309" r:id="rId20"/>
    <p:sldId id="310" r:id="rId21"/>
    <p:sldId id="313" r:id="rId22"/>
    <p:sldId id="287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802" y="86"/>
      </p:cViewPr>
      <p:guideLst>
        <p:guide orient="horz" pos="1620"/>
        <p:guide pos="2880"/>
        <p:guide orient="horz" pos="16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1B212-707A-4425-8800-37D5E66B08D4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B9A8F-6D52-4F59-958E-378122984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11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B9A8F-6D52-4F59-958E-3781229849F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196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651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0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00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33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34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97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89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64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9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E10CA-5C49-47E5-BF41-6F5C0083DEED}" type="datetimeFigureOut">
              <a:rPr lang="ru-RU" smtClean="0"/>
              <a:t>23.07.2020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3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png"/><Relationship Id="rId18" Type="http://schemas.openxmlformats.org/officeDocument/2006/relationships/image" Target="../media/image20.png"/><Relationship Id="rId3" Type="http://schemas.openxmlformats.org/officeDocument/2006/relationships/image" Target="../media/image24.png"/><Relationship Id="rId21" Type="http://schemas.openxmlformats.org/officeDocument/2006/relationships/image" Target="../media/image23.png"/><Relationship Id="rId7" Type="http://schemas.openxmlformats.org/officeDocument/2006/relationships/image" Target="../media/image17.jpeg"/><Relationship Id="rId12" Type="http://schemas.openxmlformats.org/officeDocument/2006/relationships/image" Target="../media/image32.png"/><Relationship Id="rId17" Type="http://schemas.openxmlformats.org/officeDocument/2006/relationships/image" Target="../media/image19.png"/><Relationship Id="rId2" Type="http://schemas.openxmlformats.org/officeDocument/2006/relationships/image" Target="../media/image16.jpeg"/><Relationship Id="rId16" Type="http://schemas.openxmlformats.org/officeDocument/2006/relationships/image" Target="../media/image35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4.png"/><Relationship Id="rId10" Type="http://schemas.openxmlformats.org/officeDocument/2006/relationships/image" Target="../media/image30.png"/><Relationship Id="rId19" Type="http://schemas.openxmlformats.org/officeDocument/2006/relationships/image" Target="../media/image21.png"/><Relationship Id="rId4" Type="http://schemas.openxmlformats.org/officeDocument/2006/relationships/image" Target="../media/image25.jpeg"/><Relationship Id="rId9" Type="http://schemas.openxmlformats.org/officeDocument/2006/relationships/image" Target="../media/image29.jpeg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kopyan\Desktop\работа\gerb_rostovskoy_oblasti (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844" y="87543"/>
            <a:ext cx="1094311" cy="11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284515"/>
            <a:ext cx="9144000" cy="23673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chemeClr val="tx2"/>
                </a:solidFill>
                <a:latin typeface="Arial Black" panose="020B0A04020102020204" pitchFamily="34" charset="0"/>
              </a:rPr>
              <a:t>Типовые контракты</a:t>
            </a:r>
          </a:p>
          <a:p>
            <a:r>
              <a:rPr lang="ru-RU" sz="4000" b="1" dirty="0">
                <a:solidFill>
                  <a:schemeClr val="tx2"/>
                </a:solidFill>
                <a:latin typeface="Arial Black" panose="020B0A04020102020204" pitchFamily="34" charset="0"/>
              </a:rPr>
              <a:t>(приказ Минпромторга России от 07.04.2020 №1152)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43925" y="4743390"/>
            <a:ext cx="9187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24 июля 2020 г.</a:t>
            </a:r>
            <a:endParaRPr lang="ru-RU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76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7434" y="-10885"/>
            <a:ext cx="9144000" cy="6384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</a:rPr>
              <a:t>На что распространялся </a:t>
            </a:r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Минпромторга</a:t>
            </a:r>
            <a:r>
              <a:rPr lang="ru-RU" sz="2400" b="1" dirty="0">
                <a:solidFill>
                  <a:schemeClr val="tx2"/>
                </a:solidFill>
              </a:rPr>
              <a:t> 2018 года?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(приложение № 3 к приказу 716)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A5DFC0-0336-4158-AF8F-E2A2F1330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12" y="3103379"/>
            <a:ext cx="1944216" cy="137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1755D8CF-7171-44B4-85ED-4B58D50A5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816" y="1533463"/>
            <a:ext cx="2232248" cy="135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054460A4-19F2-41A4-A304-E26926CFD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53" y="3103379"/>
            <a:ext cx="201622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B1FEA484-5003-4CCB-8BE5-F30B72D35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12" y="1533463"/>
            <a:ext cx="1944216" cy="135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>
            <a:extLst>
              <a:ext uri="{FF2B5EF4-FFF2-40B4-BE49-F238E27FC236}">
                <a16:creationId xmlns:a16="http://schemas.microsoft.com/office/drawing/2014/main" id="{62185B79-228D-4A10-B933-43076A454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75606"/>
            <a:ext cx="2144913" cy="160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F1481AC2-5282-47A3-8692-575DD3480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36" y="1524220"/>
            <a:ext cx="1671985" cy="111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0DF85CE-AFCC-4D97-9509-058A0D475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816" y="3093228"/>
            <a:ext cx="2232248" cy="140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Изображение выглядит как темный, стул, сидит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C0EE33A3-B768-4FB7-8E0B-E91529FB62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32" y="3002346"/>
            <a:ext cx="1613201" cy="161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44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7434" y="-10885"/>
            <a:ext cx="9144000" cy="6384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</a:rPr>
              <a:t>На что распространяется </a:t>
            </a:r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Минпромторга</a:t>
            </a:r>
            <a:r>
              <a:rPr lang="ru-RU" sz="2400" b="1" dirty="0">
                <a:solidFill>
                  <a:schemeClr val="tx2"/>
                </a:solidFill>
              </a:rPr>
              <a:t> 2020?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(приложение № 3 к приказу 1152) </a:t>
            </a:r>
            <a:r>
              <a:rPr lang="en-US" sz="1200" b="1" dirty="0">
                <a:solidFill>
                  <a:schemeClr val="tx2"/>
                </a:solidFill>
              </a:rPr>
              <a:t>[</a:t>
            </a:r>
            <a:r>
              <a:rPr lang="ru-RU" sz="1200" b="1" dirty="0">
                <a:solidFill>
                  <a:schemeClr val="tx2"/>
                </a:solidFill>
              </a:rPr>
              <a:t>кроме услуг по производству</a:t>
            </a:r>
            <a:r>
              <a:rPr lang="en-US" sz="1200" b="1" dirty="0">
                <a:solidFill>
                  <a:schemeClr val="tx2"/>
                </a:solidFill>
              </a:rPr>
              <a:t>]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A5DFC0-0336-4158-AF8F-E2A2F1330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1" y="915566"/>
            <a:ext cx="1378233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Изображение выглядит как стол, сидит, торт&#10;&#10;Автоматически созданное описание">
            <a:extLst>
              <a:ext uri="{FF2B5EF4-FFF2-40B4-BE49-F238E27FC236}">
                <a16:creationId xmlns:a16="http://schemas.microsoft.com/office/drawing/2014/main" id="{885EDA7B-9A71-417D-AA0F-EA9C0293A3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3980626"/>
            <a:ext cx="2411760" cy="1205880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1CE6ACB-3457-4897-8AF7-43CE802CF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1" y="1877220"/>
            <a:ext cx="1378233" cy="9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Изображение выглядит как стол, электроника, компьютер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043071D0-D352-43DB-91A5-8E40EDC01A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6" y="2957340"/>
            <a:ext cx="1185162" cy="1059582"/>
          </a:xfrm>
          <a:prstGeom prst="rect">
            <a:avLst/>
          </a:prstGeom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A7255B9-47C5-491B-A752-0C3ACCB97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480" y="515657"/>
            <a:ext cx="1776115" cy="142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1755D8CF-7171-44B4-85ED-4B58D50A5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976" y="1865580"/>
            <a:ext cx="1444308" cy="102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50780CA2-FB9B-4B2F-A6E2-1C59D779A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976" y="2961168"/>
            <a:ext cx="1447147" cy="102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F2F70AB8-3AC8-4C1F-8683-35C319615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61" y="892984"/>
            <a:ext cx="1275048" cy="79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фотоаппарат&#10;&#10;Автоматически созданное описание">
            <a:extLst>
              <a:ext uri="{FF2B5EF4-FFF2-40B4-BE49-F238E27FC236}">
                <a16:creationId xmlns:a16="http://schemas.microsoft.com/office/drawing/2014/main" id="{CD84CB44-1B43-4B16-A75D-4AE979C3AD4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952" y="4157112"/>
            <a:ext cx="1077169" cy="843558"/>
          </a:xfrm>
          <a:prstGeom prst="rect">
            <a:avLst/>
          </a:prstGeom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63C1E1DC-5D45-4CD3-905E-FFA4C012E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36" y="1923306"/>
            <a:ext cx="1345327" cy="93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050ACA0D-1E3F-4C9A-85F9-00B9CBE82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52" y="2976262"/>
            <a:ext cx="1201780" cy="93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F3983303-C079-46DA-9444-54578D1C2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658" y="4103777"/>
            <a:ext cx="1632055" cy="98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054460A4-19F2-41A4-A304-E26926CFD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70" y="801068"/>
            <a:ext cx="1512589" cy="11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30D7BDAC-5C3D-479C-8979-A73EF7842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894" y="1865350"/>
            <a:ext cx="1713587" cy="100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1D75AD3B-1A96-4C6D-BBDF-70FA5446C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485" y="2982589"/>
            <a:ext cx="1692996" cy="100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B1FEA484-5003-4CCB-8BE5-F30B72D35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485" y="4157112"/>
            <a:ext cx="1692996" cy="91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>
            <a:extLst>
              <a:ext uri="{FF2B5EF4-FFF2-40B4-BE49-F238E27FC236}">
                <a16:creationId xmlns:a16="http://schemas.microsoft.com/office/drawing/2014/main" id="{62185B79-228D-4A10-B933-43076A454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79" y="745095"/>
            <a:ext cx="1502104" cy="112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F1481AC2-5282-47A3-8692-575DD3480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726" y="2015200"/>
            <a:ext cx="1311945" cy="87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0DF85CE-AFCC-4D97-9509-058A0D475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434" y="2992396"/>
            <a:ext cx="1632542" cy="102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Изображение выглядит как темный, стул, сидит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C0EE33A3-B768-4FB7-8E0B-E91529FB62C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957" y="4118975"/>
            <a:ext cx="1024525" cy="10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15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411510"/>
            <a:ext cx="4535422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1510"/>
            <a:ext cx="4538848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716016" y="4824291"/>
            <a:ext cx="3442338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/>
              <a:t>154 - Указывается наименование услуг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1 (выставки, ярмарки)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435490"/>
            <a:ext cx="129614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/>
                </a:solidFill>
              </a:rPr>
              <a:t>было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245664" y="451911"/>
            <a:ext cx="1296144" cy="363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стало</a:t>
            </a:r>
          </a:p>
        </p:txBody>
      </p:sp>
    </p:spTree>
    <p:extLst>
      <p:ext uri="{BB962C8B-B14F-4D97-AF65-F5344CB8AC3E}">
        <p14:creationId xmlns:p14="http://schemas.microsoft.com/office/powerpoint/2010/main" val="36278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510"/>
            <a:ext cx="4499991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1510"/>
            <a:ext cx="4574272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1359" y="503314"/>
            <a:ext cx="129614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/>
                </a:solidFill>
              </a:rPr>
              <a:t>было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92080" y="470363"/>
            <a:ext cx="1296144" cy="363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стало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1 (выставки, ярмарки)</a:t>
            </a:r>
          </a:p>
        </p:txBody>
      </p:sp>
    </p:spTree>
    <p:extLst>
      <p:ext uri="{BB962C8B-B14F-4D97-AF65-F5344CB8AC3E}">
        <p14:creationId xmlns:p14="http://schemas.microsoft.com/office/powerpoint/2010/main" val="2874400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652"/>
            <a:ext cx="4545385" cy="473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22" y="411511"/>
            <a:ext cx="4640778" cy="473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1 (выставки, ярмарки)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05032" y="561614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новое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A4C4A-5CC5-4242-95B2-1E0643EF8200}"/>
              </a:ext>
            </a:extLst>
          </p:cNvPr>
          <p:cNvSpPr txBox="1">
            <a:spLocks/>
          </p:cNvSpPr>
          <p:nvPr/>
        </p:nvSpPr>
        <p:spPr>
          <a:xfrm>
            <a:off x="5308376" y="561614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новое</a:t>
            </a:r>
          </a:p>
        </p:txBody>
      </p:sp>
    </p:spTree>
    <p:extLst>
      <p:ext uri="{BB962C8B-B14F-4D97-AF65-F5344CB8AC3E}">
        <p14:creationId xmlns:p14="http://schemas.microsoft.com/office/powerpoint/2010/main" val="1712409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6" y="411510"/>
            <a:ext cx="4551764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1510"/>
            <a:ext cx="4499992" cy="40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43957"/>
            <a:ext cx="4499992" cy="69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27584" y="539938"/>
            <a:ext cx="129614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/>
                </a:solidFill>
              </a:rPr>
              <a:t>было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2 (техобслуживание)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580112" y="539938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стало</a:t>
            </a:r>
          </a:p>
        </p:txBody>
      </p:sp>
    </p:spTree>
    <p:extLst>
      <p:ext uri="{BB962C8B-B14F-4D97-AF65-F5344CB8AC3E}">
        <p14:creationId xmlns:p14="http://schemas.microsoft.com/office/powerpoint/2010/main" val="171240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510"/>
            <a:ext cx="4572000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1510"/>
            <a:ext cx="4499991" cy="473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53852" y="462988"/>
            <a:ext cx="1296144" cy="422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/>
                </a:solidFill>
              </a:rPr>
              <a:t>было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2 (техобслуживание)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436096" y="514696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стало</a:t>
            </a:r>
          </a:p>
        </p:txBody>
      </p:sp>
    </p:spTree>
    <p:extLst>
      <p:ext uri="{BB962C8B-B14F-4D97-AF65-F5344CB8AC3E}">
        <p14:creationId xmlns:p14="http://schemas.microsoft.com/office/powerpoint/2010/main" val="171240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510"/>
            <a:ext cx="9144000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971600" y="520529"/>
            <a:ext cx="1440160" cy="683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>
                <a:solidFill>
                  <a:srgbClr val="FF0000"/>
                </a:solidFill>
              </a:rPr>
              <a:t>новое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2 (техобслуживание)</a:t>
            </a:r>
          </a:p>
        </p:txBody>
      </p:sp>
    </p:spTree>
    <p:extLst>
      <p:ext uri="{BB962C8B-B14F-4D97-AF65-F5344CB8AC3E}">
        <p14:creationId xmlns:p14="http://schemas.microsoft.com/office/powerpoint/2010/main" val="171240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67951E-301B-417F-B769-D3777DF9D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510"/>
            <a:ext cx="9144000" cy="4731990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831F18E-2BBD-42B7-9F89-963B22A2CC28}"/>
              </a:ext>
            </a:extLst>
          </p:cNvPr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3 (продукция)</a:t>
            </a:r>
          </a:p>
        </p:txBody>
      </p:sp>
    </p:spTree>
    <p:extLst>
      <p:ext uri="{BB962C8B-B14F-4D97-AF65-F5344CB8AC3E}">
        <p14:creationId xmlns:p14="http://schemas.microsoft.com/office/powerpoint/2010/main" val="4139421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1510"/>
            <a:ext cx="4499992" cy="387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419" y="4283571"/>
            <a:ext cx="4496942" cy="84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" y="411510"/>
            <a:ext cx="4560540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514079"/>
            <a:ext cx="1057455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2"/>
                </a:solidFill>
              </a:rPr>
              <a:t>было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3 (продукция)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434258" y="514079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стало</a:t>
            </a:r>
          </a:p>
        </p:txBody>
      </p:sp>
    </p:spTree>
    <p:extLst>
      <p:ext uri="{BB962C8B-B14F-4D97-AF65-F5344CB8AC3E}">
        <p14:creationId xmlns:p14="http://schemas.microsoft.com/office/powerpoint/2010/main" val="432293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kopyan\Downloads\39481_0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429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510"/>
            <a:ext cx="4544566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1510"/>
            <a:ext cx="4572001" cy="473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27434" y="-10885"/>
            <a:ext cx="9144000" cy="422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№ 3 (продукция)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490588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новое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24DB7365-9503-4429-BFCB-5548C6BF8A4A}"/>
              </a:ext>
            </a:extLst>
          </p:cNvPr>
          <p:cNvSpPr txBox="1">
            <a:spLocks/>
          </p:cNvSpPr>
          <p:nvPr/>
        </p:nvSpPr>
        <p:spPr>
          <a:xfrm>
            <a:off x="5322937" y="490588"/>
            <a:ext cx="936104" cy="319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i="1" dirty="0">
                <a:solidFill>
                  <a:srgbClr val="FF0000"/>
                </a:solidFill>
              </a:rPr>
              <a:t>новое</a:t>
            </a:r>
          </a:p>
        </p:txBody>
      </p:sp>
    </p:spTree>
    <p:extLst>
      <p:ext uri="{BB962C8B-B14F-4D97-AF65-F5344CB8AC3E}">
        <p14:creationId xmlns:p14="http://schemas.microsoft.com/office/powerpoint/2010/main" val="432293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A8084FB0-D018-463F-A34E-9244A5BD1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454326"/>
              </p:ext>
            </p:extLst>
          </p:nvPr>
        </p:nvGraphicFramePr>
        <p:xfrm>
          <a:off x="0" y="1490058"/>
          <a:ext cx="9144000" cy="3636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126466683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3649532901"/>
                    </a:ext>
                  </a:extLst>
                </a:gridCol>
              </a:tblGrid>
              <a:tr h="3636595">
                <a:tc>
                  <a:txBody>
                    <a:bodyPr/>
                    <a:lstStyle/>
                    <a:p>
                      <a:pPr algn="l"/>
                      <a:r>
                        <a:rPr lang="ru-RU" sz="1700" b="1" dirty="0"/>
                        <a:t>26.60.11</a:t>
                      </a:r>
                      <a:r>
                        <a:rPr lang="ru-RU" sz="1700" b="0" dirty="0"/>
                        <a:t> - Аппараты, основанные на использовании рентгеновского или альфа-, бета- или гамма-излучений, применяемые в медицинских целях;</a:t>
                      </a:r>
                    </a:p>
                    <a:p>
                      <a:pPr algn="l"/>
                      <a:endParaRPr lang="ru-RU" sz="1700" b="1" dirty="0"/>
                    </a:p>
                    <a:p>
                      <a:pPr algn="l"/>
                      <a:r>
                        <a:rPr lang="ru-RU" sz="1700" b="1" dirty="0"/>
                        <a:t>26.60.12</a:t>
                      </a:r>
                      <a:r>
                        <a:rPr lang="ru-RU" sz="1700" b="0" dirty="0"/>
                        <a:t> - Аппараты электродиагностические, применяемые в медицинских целях;</a:t>
                      </a:r>
                    </a:p>
                    <a:p>
                      <a:pPr algn="l"/>
                      <a:endParaRPr lang="ru-RU" sz="1700" b="1" dirty="0"/>
                    </a:p>
                    <a:p>
                      <a:pPr algn="l"/>
                      <a:r>
                        <a:rPr lang="ru-RU" sz="1700" b="1" dirty="0"/>
                        <a:t>26.60.13</a:t>
                      </a:r>
                      <a:r>
                        <a:rPr lang="ru-RU" sz="1700" b="0" dirty="0"/>
                        <a:t> - Аппараты, основанные на использовании ультрафиолетового или инфракрасного излучения, применяемые в медицинских целях, стоматологического или ветеринарного применения.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dirty="0"/>
                        <a:t>26.6 - Оборудование для облучения, электрическое диагностическое и терапевтическое, применяемые в медицинских целях*</a:t>
                      </a:r>
                    </a:p>
                    <a:p>
                      <a:pPr algn="l"/>
                      <a:endParaRPr lang="ru-RU" sz="1800" dirty="0"/>
                    </a:p>
                    <a:p>
                      <a:pPr algn="l"/>
                      <a:endParaRPr lang="ru-RU" sz="1800" dirty="0"/>
                    </a:p>
                    <a:p>
                      <a:pPr algn="l"/>
                      <a:r>
                        <a:rPr lang="ru-RU" sz="1600" dirty="0"/>
                        <a:t>* - кроме 26.60.9 (услуги по производству медицинских инструментов)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183414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046B06-6A26-453A-8E09-7A655A5F29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141" y="-19131"/>
            <a:ext cx="1473211" cy="147321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12FBDC-9390-4A1F-9AC9-16981715AA20}"/>
              </a:ext>
            </a:extLst>
          </p:cNvPr>
          <p:cNvSpPr/>
          <p:nvPr/>
        </p:nvSpPr>
        <p:spPr>
          <a:xfrm>
            <a:off x="-1" y="16848"/>
            <a:ext cx="3835395" cy="14732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Приказ Минздрава России от 15.10.2015 № 724н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</a:rPr>
              <a:t>«Об утверждении типового контракта на поставку медицинских изделий…»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61A1E55-7AA9-4C86-B5D6-688922171E44}"/>
              </a:ext>
            </a:extLst>
          </p:cNvPr>
          <p:cNvSpPr/>
          <p:nvPr/>
        </p:nvSpPr>
        <p:spPr>
          <a:xfrm>
            <a:off x="5308605" y="16847"/>
            <a:ext cx="3835395" cy="14732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Приказ Минпромторга России от 07.04.2020 № 1152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</a:rPr>
              <a:t>«Об утверждении типового контракта…</a:t>
            </a:r>
          </a:p>
        </p:txBody>
      </p:sp>
    </p:spTree>
    <p:extLst>
      <p:ext uri="{BB962C8B-B14F-4D97-AF65-F5344CB8AC3E}">
        <p14:creationId xmlns:p14="http://schemas.microsoft.com/office/powerpoint/2010/main" val="1651920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997" y="1851670"/>
            <a:ext cx="9144000" cy="1440160"/>
          </a:xfrm>
        </p:spPr>
        <p:txBody>
          <a:bodyPr>
            <a:noAutofit/>
          </a:bodyPr>
          <a:lstStyle/>
          <a:p>
            <a:r>
              <a:rPr lang="ru-RU" sz="7200" b="1" i="1" dirty="0">
                <a:solidFill>
                  <a:schemeClr val="tx2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2991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kopyan\Downloads\39481_0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множение 3"/>
          <p:cNvSpPr/>
          <p:nvPr/>
        </p:nvSpPr>
        <p:spPr>
          <a:xfrm>
            <a:off x="-756592" y="-1028650"/>
            <a:ext cx="10801200" cy="7200800"/>
          </a:xfrm>
          <a:prstGeom prst="mathMultiply">
            <a:avLst/>
          </a:prstGeom>
          <a:solidFill>
            <a:srgbClr val="FF00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857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11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2571750"/>
            <a:ext cx="5256584" cy="360040"/>
          </a:xfrm>
          <a:prstGeom prst="rect">
            <a:avLst/>
          </a:prstGeom>
          <a:solidFill>
            <a:srgbClr val="FF0000">
              <a:alpha val="3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3" y="4011910"/>
            <a:ext cx="2952327" cy="360040"/>
          </a:xfrm>
          <a:prstGeom prst="rect">
            <a:avLst/>
          </a:prstGeom>
          <a:solidFill>
            <a:srgbClr val="FF0000">
              <a:alpha val="3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894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 rot="18821034">
            <a:off x="310154" y="2530557"/>
            <a:ext cx="1512168" cy="10081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79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Изображение выглядит как человек, держит, мужчина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E34E206A-C895-46BE-8E4B-346EF8F91F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27734"/>
            <a:ext cx="4073649" cy="271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79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27434" y="-10885"/>
            <a:ext cx="9144000" cy="6384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</a:rPr>
              <a:t>На что распространяется </a:t>
            </a:r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Минпромторга?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(приложение № 1 к приказу 1152)</a:t>
            </a:r>
          </a:p>
        </p:txBody>
      </p:sp>
      <p:pic>
        <p:nvPicPr>
          <p:cNvPr id="1026" name="Picture 2" descr="https://rod-storonatar.ru/wp-content/uploads/2020/01/7_cropped-768x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49"/>
            <a:ext cx="4427983" cy="217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big-rostov.ru/wp-content/uploads/2014/10/zolo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55456"/>
            <a:ext cx="4499992" cy="219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os.ifrigate.ru/wp-content/uploads/yarmarka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81791"/>
            <a:ext cx="4427982" cy="206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2.wp.com/newsdelo.com/wp-content/uploads/2018/04/6c5e34099.jpg?fit=900%2C599&amp;ssl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81791"/>
            <a:ext cx="4499992" cy="206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379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7434" y="-10885"/>
            <a:ext cx="9144000" cy="6384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2"/>
                </a:solidFill>
              </a:rPr>
              <a:t>На что распространяется </a:t>
            </a:r>
            <a:r>
              <a:rPr lang="ru-RU" sz="2400" b="1" dirty="0" err="1">
                <a:solidFill>
                  <a:schemeClr val="tx2"/>
                </a:solidFill>
              </a:rPr>
              <a:t>ТипоК</a:t>
            </a:r>
            <a:r>
              <a:rPr lang="ru-RU" sz="2400" b="1" dirty="0">
                <a:solidFill>
                  <a:schemeClr val="tx2"/>
                </a:solidFill>
              </a:rPr>
              <a:t> Минпромторга?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(приложение № 2 к приказу 1152)</a:t>
            </a:r>
          </a:p>
        </p:txBody>
      </p:sp>
      <p:pic>
        <p:nvPicPr>
          <p:cNvPr id="3076" name="Picture 4" descr="http://www.auto-delta.ru/images/garantijnoe_obsluzhivanie_avtomobilej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14724"/>
            <a:ext cx="4499992" cy="221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amper4x4.ru/wp-content/uploads/2019/06/2-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7258"/>
            <a:ext cx="4499991" cy="220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pbs.twimg.com/media/D3T8SgnX4AA1h3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3798"/>
            <a:ext cx="4500708" cy="213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zr.ru/d/story/93/900499/tass_26202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930" y="3003798"/>
            <a:ext cx="4490392" cy="213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8444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275</Words>
  <Application>Microsoft Office PowerPoint</Application>
  <PresentationFormat>Экран (16:9)</PresentationFormat>
  <Paragraphs>51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Акопян Александр Андреевич</dc:creator>
  <cp:lastModifiedBy>Alexander Akopyan</cp:lastModifiedBy>
  <cp:revision>94</cp:revision>
  <dcterms:created xsi:type="dcterms:W3CDTF">2020-04-23T07:38:04Z</dcterms:created>
  <dcterms:modified xsi:type="dcterms:W3CDTF">2020-07-23T19:33:39Z</dcterms:modified>
</cp:coreProperties>
</file>