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388" r:id="rId3"/>
    <p:sldId id="389" r:id="rId4"/>
    <p:sldId id="391" r:id="rId5"/>
    <p:sldId id="390" r:id="rId6"/>
    <p:sldId id="392" r:id="rId7"/>
    <p:sldId id="393" r:id="rId8"/>
    <p:sldId id="394" r:id="rId9"/>
    <p:sldId id="395" r:id="rId10"/>
    <p:sldId id="386" r:id="rId1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Минэкономразвития области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FE7FA4-B7B3-4A1A-A9AA-F1007B5CC22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1FBDC-3D68-4EEF-9AD1-55EF72E2B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69426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Минэкономразвития области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4127D-50DD-478F-8655-442AEDF10CB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51119-1BD0-4805-A8EC-BBEA43B6E9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06349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Минэкономразвития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646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1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3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553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63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387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55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70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644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765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14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940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533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71678"/>
            <a:ext cx="8286808" cy="3085514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4800" dirty="0">
                <a:latin typeface="Arial Narrow" pitchFamily="34" charset="0"/>
                <a:cs typeface="Aharoni" pitchFamily="2" charset="-79"/>
              </a:rPr>
              <a:t/>
            </a:r>
            <a:br>
              <a:rPr lang="ru-RU" sz="4800" dirty="0">
                <a:latin typeface="Arial Narrow" pitchFamily="34" charset="0"/>
                <a:cs typeface="Aharoni" pitchFamily="2" charset="-79"/>
              </a:rPr>
            </a:br>
            <a:r>
              <a:rPr lang="ru-RU" sz="4800" dirty="0" smtClean="0">
                <a:latin typeface="Arial Narrow" pitchFamily="34" charset="0"/>
                <a:cs typeface="Aharoni" pitchFamily="2" charset="-79"/>
              </a:rPr>
              <a:t/>
            </a:r>
            <a:br>
              <a:rPr lang="ru-RU" sz="4800" dirty="0" smtClean="0">
                <a:latin typeface="Arial Narrow" pitchFamily="34" charset="0"/>
                <a:cs typeface="Aharoni" pitchFamily="2" charset="-79"/>
              </a:rPr>
            </a:br>
            <a:r>
              <a:rPr lang="ru-RU" sz="4800" dirty="0">
                <a:solidFill>
                  <a:srgbClr val="002060"/>
                </a:solidFill>
                <a:latin typeface="Arial Narrow" pitchFamily="34" charset="0"/>
                <a:cs typeface="Aharoni" pitchFamily="2" charset="-79"/>
              </a:rPr>
              <a:t>Вопросы п</a:t>
            </a:r>
            <a:r>
              <a:rPr lang="ru-RU" sz="4800" dirty="0" smtClean="0">
                <a:solidFill>
                  <a:srgbClr val="002060"/>
                </a:solidFill>
                <a:latin typeface="Arial Narrow" pitchFamily="34" charset="0"/>
                <a:cs typeface="Aharoni" pitchFamily="2" charset="-79"/>
              </a:rPr>
              <a:t>равоприменения законодательства </a:t>
            </a:r>
            <a:r>
              <a:rPr lang="ru-RU" sz="4800" dirty="0" smtClean="0">
                <a:solidFill>
                  <a:srgbClr val="002060"/>
                </a:solidFill>
                <a:latin typeface="Arial Narrow" pitchFamily="34" charset="0"/>
                <a:cs typeface="Aharoni" pitchFamily="2" charset="-79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Arial Narrow" pitchFamily="34" charset="0"/>
                <a:cs typeface="Aharoni" pitchFamily="2" charset="-79"/>
              </a:rPr>
            </a:br>
            <a:r>
              <a:rPr lang="ru-RU" sz="4800" dirty="0" smtClean="0">
                <a:solidFill>
                  <a:srgbClr val="002060"/>
                </a:solidFill>
                <a:latin typeface="Arial Narrow" pitchFamily="34" charset="0"/>
                <a:cs typeface="Aharoni" pitchFamily="2" charset="-79"/>
              </a:rPr>
              <a:t>о контрактной системе</a:t>
            </a:r>
            <a: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haroni" pitchFamily="2" charset="-79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Arial Narrow" pitchFamily="34" charset="0"/>
                <a:cs typeface="Aharoni" pitchFamily="2" charset="-79"/>
              </a:rPr>
            </a:b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haroni" pitchFamily="2" charset="-79"/>
              </a:rPr>
              <a:t/>
            </a:r>
            <a:br>
              <a:rPr lang="ru-RU" sz="48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haroni" pitchFamily="2" charset="-79"/>
              </a:rPr>
            </a:br>
            <a:r>
              <a:rPr lang="ru-RU" sz="4800" dirty="0" smtClean="0">
                <a:latin typeface="Arial Narrow" pitchFamily="34" charset="0"/>
                <a:cs typeface="Aharoni" pitchFamily="2" charset="-79"/>
              </a:rPr>
              <a:t/>
            </a:r>
            <a:br>
              <a:rPr lang="ru-RU" sz="4800" dirty="0" smtClean="0">
                <a:latin typeface="Arial Narrow" pitchFamily="34" charset="0"/>
                <a:cs typeface="Aharoni" pitchFamily="2" charset="-79"/>
              </a:rPr>
            </a:br>
            <a:endParaRPr lang="ru-RU" sz="3600" dirty="0">
              <a:latin typeface="Arial Narrow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6093296"/>
            <a:ext cx="7500990" cy="47897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25 июня 2020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года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C:\Users\740\Desktop\герб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76672"/>
            <a:ext cx="1009735" cy="100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643050"/>
            <a:ext cx="8286808" cy="3514142"/>
          </a:xfrm>
        </p:spPr>
        <p:txBody>
          <a:bodyPr>
            <a:noAutofit/>
          </a:bodyPr>
          <a:lstStyle/>
          <a:p>
            <a:r>
              <a:rPr lang="ru-RU" sz="2800" dirty="0" smtClean="0">
                <a:cs typeface="Aharoni" pitchFamily="2" charset="-79"/>
              </a:rPr>
              <a:t/>
            </a:r>
            <a:br>
              <a:rPr lang="ru-RU" sz="2800" dirty="0" smtClean="0">
                <a:cs typeface="Aharoni" pitchFamily="2" charset="-79"/>
              </a:rPr>
            </a:br>
            <a:r>
              <a:rPr lang="en-US" sz="2800" dirty="0" smtClean="0">
                <a:cs typeface="Aharoni" pitchFamily="2" charset="-79"/>
              </a:rPr>
              <a:t/>
            </a:r>
            <a:br>
              <a:rPr lang="en-US" sz="2800" dirty="0" smtClean="0">
                <a:cs typeface="Aharoni" pitchFamily="2" charset="-79"/>
              </a:rPr>
            </a:br>
            <a:r>
              <a:rPr lang="ru-RU" sz="2800" u="sng" dirty="0" smtClean="0">
                <a:solidFill>
                  <a:srgbClr val="FF0000"/>
                </a:solidFill>
                <a:latin typeface="Arial Narrow" panose="020B0606020202030204" pitchFamily="34" charset="0"/>
                <a:cs typeface="Aharoni" pitchFamily="2" charset="-79"/>
              </a:rPr>
              <a:t>Спасибо за внимание!</a:t>
            </a:r>
            <a:r>
              <a:rPr lang="en-US" sz="2800" dirty="0" smtClean="0">
                <a:solidFill>
                  <a:srgbClr val="FF0000"/>
                </a:solidFill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en-US" sz="2800" dirty="0" smtClean="0">
                <a:solidFill>
                  <a:srgbClr val="FF0000"/>
                </a:solidFill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2800" dirty="0" smtClean="0">
                <a:solidFill>
                  <a:srgbClr val="FF0000"/>
                </a:solidFill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2800" dirty="0" smtClean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2800" dirty="0" smtClean="0"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2800" dirty="0" smtClean="0">
                <a:cs typeface="Aharoni" pitchFamily="2" charset="-79"/>
              </a:rPr>
              <a:t/>
            </a:r>
            <a:br>
              <a:rPr lang="ru-RU" sz="2800" dirty="0" smtClean="0">
                <a:cs typeface="Aharoni" pitchFamily="2" charset="-79"/>
              </a:rPr>
            </a:br>
            <a:endParaRPr lang="ru-RU" sz="2800" dirty="0">
              <a:cs typeface="Aharoni" pitchFamily="2" charset="-79"/>
            </a:endParaRPr>
          </a:p>
        </p:txBody>
      </p:sp>
      <p:pic>
        <p:nvPicPr>
          <p:cNvPr id="1026" name="Picture 2" descr="C:\Users\740\Desktop\гер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645732" cy="6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70394"/>
            <a:ext cx="274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Narrow" panose="020B0606020202030204" pitchFamily="34" charset="0"/>
              </a:rPr>
              <a:t>Минэкономразвития</a:t>
            </a:r>
            <a:r>
              <a:rPr lang="ru-RU" i="1" dirty="0" smtClean="0">
                <a:latin typeface="Arial Narrow" panose="020B0606020202030204" pitchFamily="34" charset="0"/>
              </a:rPr>
              <a:t> </a:t>
            </a:r>
            <a:r>
              <a:rPr lang="ru-RU" dirty="0" smtClean="0">
                <a:latin typeface="Arial Narrow" panose="020B0606020202030204" pitchFamily="34" charset="0"/>
              </a:rPr>
              <a:t>области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31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0236" y="1196752"/>
            <a:ext cx="8534752" cy="128189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  <a:t/>
            </a:r>
            <a:b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</a:br>
            <a:r>
              <a:rPr lang="ru-RU" sz="3200" dirty="0">
                <a:solidFill>
                  <a:srgbClr val="024B72"/>
                </a:solidFill>
                <a:latin typeface="Arial Narrow" panose="020B0606020202030204" pitchFamily="34" charset="0"/>
              </a:rPr>
              <a:t/>
            </a:r>
            <a:br>
              <a:rPr lang="ru-RU" sz="3200" dirty="0">
                <a:solidFill>
                  <a:srgbClr val="024B72"/>
                </a:solidFill>
                <a:latin typeface="Arial Narrow" panose="020B0606020202030204" pitchFamily="34" charset="0"/>
              </a:rPr>
            </a:br>
            <a:endParaRPr lang="ru-RU" sz="3200" dirty="0">
              <a:cs typeface="Aharoni" pitchFamily="2" charset="-79"/>
            </a:endParaRPr>
          </a:p>
        </p:txBody>
      </p:sp>
      <p:pic>
        <p:nvPicPr>
          <p:cNvPr id="1026" name="Picture 2" descr="C:\Users\740\Desktop\гер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645732" cy="6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70394"/>
            <a:ext cx="274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Минэкономразвития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области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1052736"/>
            <a:ext cx="6403230" cy="565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3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40\Desktop\гер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645732" cy="6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70394"/>
            <a:ext cx="274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Минэкономразвития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области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162" y="1124744"/>
            <a:ext cx="5781675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9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84784"/>
            <a:ext cx="8534752" cy="128189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  <a:t/>
            </a:r>
            <a:b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</a:br>
            <a:r>
              <a:rPr lang="ru-RU" sz="3200" dirty="0">
                <a:solidFill>
                  <a:srgbClr val="024B72"/>
                </a:solidFill>
                <a:latin typeface="Arial Narrow" panose="020B0606020202030204" pitchFamily="34" charset="0"/>
              </a:rPr>
              <a:t/>
            </a:r>
            <a:br>
              <a:rPr lang="ru-RU" sz="3200" dirty="0">
                <a:solidFill>
                  <a:srgbClr val="024B72"/>
                </a:solidFill>
                <a:latin typeface="Arial Narrow" panose="020B0606020202030204" pitchFamily="34" charset="0"/>
              </a:rPr>
            </a:br>
            <a:r>
              <a:rPr lang="ru-RU" sz="3200" u="sng" dirty="0" smtClean="0">
                <a:solidFill>
                  <a:srgbClr val="024B72"/>
                </a:solidFill>
                <a:latin typeface="Arial Narrow" panose="020B0606020202030204" pitchFamily="34" charset="0"/>
              </a:rPr>
              <a:t>Направлены </a:t>
            </a:r>
            <a:r>
              <a:rPr lang="ru-RU" sz="3200" u="sng" dirty="0">
                <a:solidFill>
                  <a:srgbClr val="024B72"/>
                </a:solidFill>
                <a:latin typeface="Arial Narrow" panose="020B0606020202030204" pitchFamily="34" charset="0"/>
              </a:rPr>
              <a:t>п</a:t>
            </a:r>
            <a:r>
              <a:rPr lang="ru-RU" sz="3200" u="sng" dirty="0" smtClean="0">
                <a:solidFill>
                  <a:srgbClr val="024B72"/>
                </a:solidFill>
                <a:latin typeface="Arial Narrow" panose="020B0606020202030204" pitchFamily="34" charset="0"/>
              </a:rPr>
              <a:t>исьма в адрес:</a:t>
            </a:r>
            <a:br>
              <a:rPr lang="ru-RU" sz="3200" u="sng" dirty="0" smtClean="0">
                <a:solidFill>
                  <a:srgbClr val="024B72"/>
                </a:solidFill>
                <a:latin typeface="Arial Narrow" panose="020B0606020202030204" pitchFamily="34" charset="0"/>
              </a:rPr>
            </a:br>
            <a: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  <a:t/>
            </a:r>
            <a:b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ГРБС</a:t>
            </a:r>
            <a: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  <a:t> - от 05.06.2020 № 17/1673</a:t>
            </a:r>
            <a:b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ОМСУ</a:t>
            </a:r>
            <a: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  <a:t> – от 05.06.2020 № 17/1680</a:t>
            </a:r>
            <a: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  <a:t/>
            </a:r>
            <a:br>
              <a:rPr lang="ru-RU" sz="3200" dirty="0" smtClean="0">
                <a:solidFill>
                  <a:srgbClr val="024B72"/>
                </a:solidFill>
                <a:latin typeface="Arial Narrow" panose="020B0606020202030204" pitchFamily="34" charset="0"/>
              </a:rPr>
            </a:br>
            <a:endParaRPr lang="ru-RU" sz="3200" dirty="0">
              <a:cs typeface="Aharoni" pitchFamily="2" charset="-79"/>
            </a:endParaRPr>
          </a:p>
        </p:txBody>
      </p:sp>
      <p:pic>
        <p:nvPicPr>
          <p:cNvPr id="1026" name="Picture 2" descr="C:\Users\740\Desktop\гер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645732" cy="6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70394"/>
            <a:ext cx="274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Минэкономразвития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области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5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052736"/>
            <a:ext cx="8881450" cy="4018198"/>
          </a:xfrm>
        </p:spPr>
        <p:txBody>
          <a:bodyPr>
            <a:noAutofit/>
          </a:bodyPr>
          <a:lstStyle/>
          <a:p>
            <a:r>
              <a:rPr lang="ru-RU" sz="1900" dirty="0" smtClean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1900" dirty="0" smtClean="0"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1900" dirty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1900" dirty="0"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1900" dirty="0" smtClean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1900" dirty="0" smtClean="0"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1900" dirty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1900" dirty="0"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1900" dirty="0" smtClean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1900" dirty="0" smtClean="0"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1900" dirty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1900" dirty="0"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1900" dirty="0" smtClean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1900" dirty="0" smtClean="0"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1900" dirty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1900" dirty="0">
                <a:latin typeface="Arial Narrow" panose="020B0606020202030204" pitchFamily="34" charset="0"/>
                <a:cs typeface="Aharoni" pitchFamily="2" charset="-79"/>
              </a:rPr>
            </a:br>
            <a:endParaRPr lang="ru-RU" sz="1900" dirty="0">
              <a:solidFill>
                <a:srgbClr val="FF0000"/>
              </a:solidFill>
              <a:latin typeface="Arial Narrow" panose="020B0606020202030204" pitchFamily="34" charset="0"/>
              <a:cs typeface="Aharoni" pitchFamily="2" charset="-79"/>
            </a:endParaRPr>
          </a:p>
        </p:txBody>
      </p:sp>
      <p:pic>
        <p:nvPicPr>
          <p:cNvPr id="1026" name="Picture 2" descr="C:\Users\740\Desktop\гер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645732" cy="6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70394"/>
            <a:ext cx="274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Минэкономразвития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области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378" y="857208"/>
            <a:ext cx="4701244" cy="600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8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700808"/>
            <a:ext cx="8881450" cy="401819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2000" dirty="0">
                <a:latin typeface="Arial Narrow" panose="020B0606020202030204" pitchFamily="34" charset="0"/>
                <a:cs typeface="Aharoni" pitchFamily="2" charset="-79"/>
              </a:rPr>
            </a:br>
            <a:endParaRPr lang="ru-RU" sz="2000" dirty="0">
              <a:solidFill>
                <a:srgbClr val="FF0000"/>
              </a:solidFill>
              <a:latin typeface="Arial Narrow" panose="020B0606020202030204" pitchFamily="34" charset="0"/>
              <a:cs typeface="Aharoni" pitchFamily="2" charset="-79"/>
            </a:endParaRPr>
          </a:p>
        </p:txBody>
      </p:sp>
      <p:pic>
        <p:nvPicPr>
          <p:cNvPr id="1026" name="Picture 2" descr="C:\Users\740\Desktop\гер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645732" cy="6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70394"/>
            <a:ext cx="274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Минэкономразвития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области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012" y="980728"/>
            <a:ext cx="5895975" cy="565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78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268760"/>
            <a:ext cx="8881450" cy="4018198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haroni" pitchFamily="2" charset="-79"/>
              </a:rPr>
              <a:t> </a:t>
            </a:r>
            <a:r>
              <a:rPr lang="ru-RU" sz="2000" dirty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2000" dirty="0">
                <a:latin typeface="Arial Narrow" panose="020B0606020202030204" pitchFamily="34" charset="0"/>
                <a:cs typeface="Aharoni" pitchFamily="2" charset="-79"/>
              </a:rPr>
            </a:br>
            <a:endParaRPr lang="ru-RU" sz="2000" dirty="0">
              <a:solidFill>
                <a:srgbClr val="FF0000"/>
              </a:solidFill>
              <a:latin typeface="Arial Narrow" panose="020B0606020202030204" pitchFamily="34" charset="0"/>
              <a:cs typeface="Aharoni" pitchFamily="2" charset="-79"/>
            </a:endParaRPr>
          </a:p>
        </p:txBody>
      </p:sp>
      <p:pic>
        <p:nvPicPr>
          <p:cNvPr id="1026" name="Picture 2" descr="C:\Users\740\Desktop\гер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645732" cy="6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70394"/>
            <a:ext cx="274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Минэкономразвития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области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512" y="1066799"/>
            <a:ext cx="5925840" cy="507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35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44824"/>
            <a:ext cx="8496944" cy="401819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haroni" pitchFamily="2" charset="-79"/>
              </a:rPr>
              <a:t>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2800" i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haroni" pitchFamily="2" charset="-79"/>
              </a:rPr>
            </a:br>
            <a:r>
              <a:rPr lang="ru-RU" sz="2800" dirty="0">
                <a:latin typeface="Arial Narrow" panose="020B0606020202030204" pitchFamily="34" charset="0"/>
                <a:cs typeface="Aharoni" pitchFamily="2" charset="-79"/>
              </a:rPr>
              <a:t/>
            </a:r>
            <a:br>
              <a:rPr lang="ru-RU" sz="2800" dirty="0">
                <a:latin typeface="Arial Narrow" panose="020B0606020202030204" pitchFamily="34" charset="0"/>
                <a:cs typeface="Aharoni" pitchFamily="2" charset="-79"/>
              </a:rPr>
            </a:br>
            <a:endParaRPr lang="ru-RU" sz="2800" dirty="0">
              <a:solidFill>
                <a:srgbClr val="FF0000"/>
              </a:solidFill>
              <a:latin typeface="Arial Narrow" panose="020B0606020202030204" pitchFamily="34" charset="0"/>
              <a:cs typeface="Aharoni" pitchFamily="2" charset="-79"/>
            </a:endParaRPr>
          </a:p>
        </p:txBody>
      </p:sp>
      <p:pic>
        <p:nvPicPr>
          <p:cNvPr id="1026" name="Picture 2" descr="C:\Users\740\Desktop\гер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645732" cy="6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70394"/>
            <a:ext cx="274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Минэкономразвития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области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12776"/>
            <a:ext cx="6268856" cy="445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13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980728"/>
            <a:ext cx="8496944" cy="115212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haroni" pitchFamily="2" charset="-79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haroni" pitchFamily="2" charset="-79"/>
              </a:rPr>
              <a:t>Статья 112 44-ФЗ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haroni" pitchFamily="2" charset="-79"/>
              </a:rPr>
            </a:br>
            <a:endParaRPr lang="ru-RU" sz="2000" i="1" dirty="0">
              <a:solidFill>
                <a:srgbClr val="FF0000"/>
              </a:solidFill>
              <a:latin typeface="Arial Narrow" panose="020B0606020202030204" pitchFamily="34" charset="0"/>
              <a:cs typeface="Aharoni" pitchFamily="2" charset="-79"/>
            </a:endParaRPr>
          </a:p>
        </p:txBody>
      </p:sp>
      <p:pic>
        <p:nvPicPr>
          <p:cNvPr id="1026" name="Picture 2" descr="C:\Users\740\Desktop\гер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645732" cy="64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70394"/>
            <a:ext cx="274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Минэкономразвития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области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2145101"/>
            <a:ext cx="7173440" cy="420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32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4052</TotalTime>
  <Words>30</Words>
  <Application>Microsoft Office PowerPoint</Application>
  <PresentationFormat>Экран (4:3)</PresentationFormat>
  <Paragraphs>20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Aharoni</vt:lpstr>
      <vt:lpstr>Arial</vt:lpstr>
      <vt:lpstr>Arial Narrow</vt:lpstr>
      <vt:lpstr>Calibri</vt:lpstr>
      <vt:lpstr>Тема Office</vt:lpstr>
      <vt:lpstr>  Вопросы правоприменения законодательства  о контрактной системе   </vt:lpstr>
      <vt:lpstr>  </vt:lpstr>
      <vt:lpstr>Презентация PowerPoint</vt:lpstr>
      <vt:lpstr>  Направлены письма в адрес:  ГРБС - от 05.06.2020 № 17/1673 ОМСУ – от 05.06.2020 № 17/1680 </vt:lpstr>
      <vt:lpstr>        </vt:lpstr>
      <vt:lpstr> </vt:lpstr>
      <vt:lpstr>  </vt:lpstr>
      <vt:lpstr>   </vt:lpstr>
      <vt:lpstr> Статья 112 44-ФЗ </vt:lpstr>
      <vt:lpstr>  Спасибо за внимание!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 в сфере закупок. Обзор нарушений.  Административная ответственность.</dc:title>
  <dc:creator>Лера</dc:creator>
  <cp:lastModifiedBy>Паненко Валерия Евгеньевна</cp:lastModifiedBy>
  <cp:revision>321</cp:revision>
  <cp:lastPrinted>2018-05-24T06:08:37Z</cp:lastPrinted>
  <dcterms:created xsi:type="dcterms:W3CDTF">2016-10-08T18:12:36Z</dcterms:created>
  <dcterms:modified xsi:type="dcterms:W3CDTF">2020-06-23T11:43:33Z</dcterms:modified>
</cp:coreProperties>
</file>