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0" r:id="rId4"/>
    <p:sldId id="268" r:id="rId5"/>
    <p:sldId id="26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72" r:id="rId14"/>
    <p:sldId id="273" r:id="rId15"/>
    <p:sldId id="274" r:id="rId16"/>
    <p:sldId id="276" r:id="rId17"/>
    <p:sldId id="271" r:id="rId1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84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204E1-CC91-4615-8A53-707C5B39EE00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28DC7-E74A-452D-9243-2D299DB41C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78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B28DC7-E74A-452D-9243-2D299DB41CE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F5BB-DEFD-4DB4-A772-8E9B8A6429A2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EFCA-92F7-4AF9-8BB0-E5106945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12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F5BB-DEFD-4DB4-A772-8E9B8A6429A2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EFCA-92F7-4AF9-8BB0-E5106945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65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F5BB-DEFD-4DB4-A772-8E9B8A6429A2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EFCA-92F7-4AF9-8BB0-E5106945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76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F5BB-DEFD-4DB4-A772-8E9B8A6429A2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EFCA-92F7-4AF9-8BB0-E5106945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19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F5BB-DEFD-4DB4-A772-8E9B8A6429A2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EFCA-92F7-4AF9-8BB0-E5106945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312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F5BB-DEFD-4DB4-A772-8E9B8A6429A2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EFCA-92F7-4AF9-8BB0-E5106945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008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F5BB-DEFD-4DB4-A772-8E9B8A6429A2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EFCA-92F7-4AF9-8BB0-E5106945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083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F5BB-DEFD-4DB4-A772-8E9B8A6429A2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EFCA-92F7-4AF9-8BB0-E5106945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06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F5BB-DEFD-4DB4-A772-8E9B8A6429A2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EFCA-92F7-4AF9-8BB0-E5106945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544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F5BB-DEFD-4DB4-A772-8E9B8A6429A2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EFCA-92F7-4AF9-8BB0-E5106945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229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F5BB-DEFD-4DB4-A772-8E9B8A6429A2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EFCA-92F7-4AF9-8BB0-E5106945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130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EF5BB-DEFD-4DB4-A772-8E9B8A6429A2}" type="datetimeFigureOut">
              <a:rPr lang="ru-RU" smtClean="0"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AEFCA-92F7-4AF9-8BB0-E51069457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799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1470"/>
            <a:ext cx="9144000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 отчета по закупкам у СМП за 2018 год</a:t>
            </a:r>
          </a:p>
          <a:p>
            <a:pPr algn="ctr"/>
            <a:endParaRPr lang="ru-RU" sz="1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(до 1 апреля осталось … 5 дней)</a:t>
            </a:r>
          </a:p>
        </p:txBody>
      </p:sp>
      <p:pic>
        <p:nvPicPr>
          <p:cNvPr id="1026" name="Picture 2" descr="L:\230\Труфанов\2019 год\ВКС\2019-02-27\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827" y="1061923"/>
            <a:ext cx="3122314" cy="408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847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A08495C-C083-472C-806E-F19B9F4E5B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DD371950-1F46-40D8-B90A-510F9820C0EF}"/>
              </a:ext>
            </a:extLst>
          </p:cNvPr>
          <p:cNvCxnSpPr>
            <a:cxnSpLocks/>
          </p:cNvCxnSpPr>
          <p:nvPr/>
        </p:nvCxnSpPr>
        <p:spPr>
          <a:xfrm>
            <a:off x="467544" y="627534"/>
            <a:ext cx="61926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188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9AF944-3F82-4455-8C2D-9D4256D2D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9EAF13C3-2A81-4B35-8715-9E7A498B61DE}"/>
              </a:ext>
            </a:extLst>
          </p:cNvPr>
          <p:cNvSpPr/>
          <p:nvPr/>
        </p:nvSpPr>
        <p:spPr>
          <a:xfrm rot="1382039">
            <a:off x="6129681" y="1598882"/>
            <a:ext cx="621416" cy="35925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68ECEA7B-31AA-4C5D-B63B-34216610020B}"/>
              </a:ext>
            </a:extLst>
          </p:cNvPr>
          <p:cNvSpPr/>
          <p:nvPr/>
        </p:nvSpPr>
        <p:spPr>
          <a:xfrm rot="14169252">
            <a:off x="1414286" y="1207607"/>
            <a:ext cx="759696" cy="430867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E4A1ED26-2763-4591-BE0A-EFE4084614D6}"/>
              </a:ext>
            </a:extLst>
          </p:cNvPr>
          <p:cNvSpPr/>
          <p:nvPr/>
        </p:nvSpPr>
        <p:spPr>
          <a:xfrm rot="1382039">
            <a:off x="6201688" y="3096033"/>
            <a:ext cx="621416" cy="35925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531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B41A3C-50E7-4EC5-9D70-0C9ACD1471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31"/>
            <a:ext cx="9144000" cy="5126969"/>
          </a:xfrm>
          <a:prstGeom prst="rect">
            <a:avLst/>
          </a:prstGeom>
        </p:spPr>
      </p:pic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8F41C78A-98BA-41D1-BD01-49C48EE1A64C}"/>
              </a:ext>
            </a:extLst>
          </p:cNvPr>
          <p:cNvSpPr/>
          <p:nvPr/>
        </p:nvSpPr>
        <p:spPr>
          <a:xfrm rot="1382039">
            <a:off x="6129681" y="806793"/>
            <a:ext cx="621416" cy="35925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B1E920A9-6B4C-4875-BE95-CC810B786F1E}"/>
              </a:ext>
            </a:extLst>
          </p:cNvPr>
          <p:cNvSpPr/>
          <p:nvPr/>
        </p:nvSpPr>
        <p:spPr>
          <a:xfrm rot="1382039">
            <a:off x="6142376" y="3977450"/>
            <a:ext cx="621416" cy="35925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4DD76541-1680-4614-AB7F-C217CF496D62}"/>
              </a:ext>
            </a:extLst>
          </p:cNvPr>
          <p:cNvSpPr/>
          <p:nvPr/>
        </p:nvSpPr>
        <p:spPr>
          <a:xfrm rot="1382039">
            <a:off x="6345704" y="1443444"/>
            <a:ext cx="621416" cy="35925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943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5F9967-1C75-43F8-96B9-63DB128B95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0"/>
            <a:ext cx="9144000" cy="5143500"/>
          </a:xfrm>
          <a:prstGeom prst="rect">
            <a:avLst/>
          </a:prstGeom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4C807445-680B-45C5-8C4B-783D285168A9}"/>
              </a:ext>
            </a:extLst>
          </p:cNvPr>
          <p:cNvSpPr/>
          <p:nvPr/>
        </p:nvSpPr>
        <p:spPr>
          <a:xfrm rot="18273591">
            <a:off x="3869494" y="3121962"/>
            <a:ext cx="1152128" cy="64807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974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5C67F6F-AE8A-42A7-9B25-7DD93FAB27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762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713D822-9E75-48CE-A2D1-EB7F9DB53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0EF47DB7-24FE-4305-840B-C6C122B62CEA}"/>
              </a:ext>
            </a:extLst>
          </p:cNvPr>
          <p:cNvSpPr/>
          <p:nvPr/>
        </p:nvSpPr>
        <p:spPr>
          <a:xfrm rot="18273591">
            <a:off x="6677803" y="961722"/>
            <a:ext cx="1152128" cy="64807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667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4A90D60-09AA-4455-8CF9-5740B5EE83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43D0365F-7718-41F4-8563-72957855C6EE}"/>
              </a:ext>
            </a:extLst>
          </p:cNvPr>
          <p:cNvSpPr/>
          <p:nvPr/>
        </p:nvSpPr>
        <p:spPr>
          <a:xfrm rot="8098556">
            <a:off x="455863" y="3820360"/>
            <a:ext cx="1152128" cy="64807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206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913553"/>
              </p:ext>
            </p:extLst>
          </p:nvPr>
        </p:nvGraphicFramePr>
        <p:xfrm>
          <a:off x="0" y="851733"/>
          <a:ext cx="9144000" cy="397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8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56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часть 3 статьи 7.30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часть</a:t>
                      </a:r>
                      <a:r>
                        <a:rPr lang="ru-RU" sz="2000" baseline="0" dirty="0"/>
                        <a:t> </a:t>
                      </a:r>
                      <a:r>
                        <a:rPr lang="ru-RU" sz="2000" dirty="0"/>
                        <a:t>11 статьи 7.30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5689">
                <a:tc>
                  <a:txBody>
                    <a:bodyPr/>
                    <a:lstStyle/>
                    <a:p>
                      <a:r>
                        <a:rPr lang="ru-RU" sz="1900" b="1" dirty="0" err="1"/>
                        <a:t>неразмещение</a:t>
                      </a:r>
                      <a:r>
                        <a:rPr lang="ru-RU" sz="1900" dirty="0"/>
                        <a:t> должностным лицом заказчика, должностным лицом уполномоченного органа, должностным лицом уполномоченного учреждения, специализированной организацией в ЕИС </a:t>
                      </a:r>
                      <a:r>
                        <a:rPr lang="ru-RU" sz="1900" b="1" dirty="0"/>
                        <a:t>информации и документов</a:t>
                      </a:r>
                      <a:r>
                        <a:rPr lang="ru-RU" sz="1900" dirty="0"/>
                        <a:t>, размещение которых предусмотрено в соответствии с законодательством РФ о контрактной системе в сфере закупок, влечет наложение административного штрафа:</a:t>
                      </a:r>
                    </a:p>
                    <a:p>
                      <a:r>
                        <a:rPr lang="ru-RU" sz="1900" i="1" dirty="0"/>
                        <a:t>- на должностных лиц в размере </a:t>
                      </a:r>
                      <a:r>
                        <a:rPr lang="ru-RU" sz="1900" b="1" i="1" u="sng" dirty="0"/>
                        <a:t>50 000 р.</a:t>
                      </a:r>
                      <a:r>
                        <a:rPr lang="ru-RU" sz="1900" i="1" dirty="0"/>
                        <a:t>;</a:t>
                      </a:r>
                    </a:p>
                    <a:p>
                      <a:r>
                        <a:rPr lang="ru-RU" sz="1900" i="1" dirty="0"/>
                        <a:t>-</a:t>
                      </a:r>
                      <a:r>
                        <a:rPr lang="ru-RU" sz="1900" i="1" baseline="0" dirty="0"/>
                        <a:t> </a:t>
                      </a:r>
                      <a:r>
                        <a:rPr lang="ru-RU" sz="1900" i="1" dirty="0"/>
                        <a:t>на юридических лиц – </a:t>
                      </a:r>
                      <a:r>
                        <a:rPr lang="ru-RU" sz="1900" b="1" i="1" u="sng" dirty="0"/>
                        <a:t>500 000</a:t>
                      </a:r>
                      <a:r>
                        <a:rPr lang="ru-RU" sz="1900" i="1" u="sng" dirty="0"/>
                        <a:t> </a:t>
                      </a:r>
                      <a:r>
                        <a:rPr lang="ru-RU" sz="1900" b="1" i="1" u="sng" dirty="0"/>
                        <a:t>р.</a:t>
                      </a:r>
                      <a:endParaRPr lang="ru-RU" sz="190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осуществление закупок товаров, работ, услуг для обеспечения государственных и муниципальных нужд у СМП и СОНКО в размере </a:t>
                      </a:r>
                      <a:r>
                        <a:rPr lang="ru-RU" sz="2000" b="1" dirty="0"/>
                        <a:t>менее чем 15% </a:t>
                      </a:r>
                      <a:r>
                        <a:rPr lang="ru-RU" sz="2000" dirty="0"/>
                        <a:t>совокупного годового объема закупок, рассчитанного с учетом части 1.1 статьи 30 Закона 44-ФЗ, влечет наложение административного штрафа </a:t>
                      </a:r>
                      <a:r>
                        <a:rPr lang="ru-RU" sz="2000" i="1" dirty="0"/>
                        <a:t>на должностных лиц в размере </a:t>
                      </a:r>
                      <a:r>
                        <a:rPr lang="ru-RU" sz="1900" b="1" i="1" u="sng" dirty="0"/>
                        <a:t>50 000 р</a:t>
                      </a:r>
                      <a:r>
                        <a:rPr lang="ru-RU" sz="1900" i="1" u="sng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-15988" y="38963"/>
            <a:ext cx="9144000" cy="812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Arial" panose="020B0604020202020204" pitchFamily="34" charset="0"/>
                <a:cs typeface="Utsaah" panose="020B0604020202020204" pitchFamily="34" charset="0"/>
              </a:rPr>
              <a:t>КоАП</a:t>
            </a:r>
            <a:endParaRPr lang="ru-RU" sz="2800" b="1" dirty="0">
              <a:solidFill>
                <a:schemeClr val="tx1"/>
              </a:solidFill>
              <a:latin typeface="Arial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1026" name="Picture 2" descr="C:\Users\akopyan\Desktop\warning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577" y="38963"/>
            <a:ext cx="720080" cy="70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akopyan\Desktop\warning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8963"/>
            <a:ext cx="720080" cy="70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148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705759"/>
              </p:ext>
            </p:extLst>
          </p:nvPr>
        </p:nvGraphicFramePr>
        <p:xfrm>
          <a:off x="50241" y="771550"/>
          <a:ext cx="9073008" cy="3822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96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Было до 01.01.2019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Стало после 01.01.2019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6384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1800" dirty="0"/>
                        <a:t>Из СГОЗ </a:t>
                      </a:r>
                      <a:r>
                        <a:rPr lang="ru-RU" sz="1800" b="1" dirty="0"/>
                        <a:t>вычиталась</a:t>
                      </a:r>
                      <a:r>
                        <a:rPr lang="ru-RU" sz="1800" dirty="0"/>
                        <a:t> ВСЯ часть 1 ст.93 Закона</a:t>
                      </a:r>
                      <a:r>
                        <a:rPr lang="ru-RU" sz="1800" baseline="0" dirty="0"/>
                        <a:t> 44-ФЗ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1800" dirty="0"/>
                        <a:t>Закупки, которые осуществлены на основании </a:t>
                      </a:r>
                      <a:r>
                        <a:rPr lang="ru-RU" sz="1800" b="1" dirty="0"/>
                        <a:t>п.25</a:t>
                      </a:r>
                      <a:r>
                        <a:rPr lang="ru-RU" sz="1800" b="1" baseline="0" dirty="0"/>
                        <a:t> </a:t>
                      </a:r>
                      <a:r>
                        <a:rPr lang="ru-RU" sz="1800" b="1" dirty="0"/>
                        <a:t>- 25.3 ч.1 ст.93 Закона 44-ФЗ </a:t>
                      </a:r>
                      <a:r>
                        <a:rPr lang="ru-RU" sz="1800" dirty="0"/>
                        <a:t>по результатам несостоявшегося определения поставщика, проведенного в соответствии с требованиями п.1 ч.1 ст.30 Закона 44-ФЗ, </a:t>
                      </a:r>
                      <a:r>
                        <a:rPr lang="ru-RU" sz="1800" b="1" dirty="0"/>
                        <a:t>учитываются</a:t>
                      </a:r>
                      <a:r>
                        <a:rPr lang="ru-RU" sz="1800" dirty="0"/>
                        <a:t> в объеме закупок, которые заказчики осуществили у СМП.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endParaRPr lang="ru-RU" sz="1800" dirty="0"/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1800" dirty="0"/>
                        <a:t>Закупки по п.25 - 25.3 ч.1 ст.93 Закона 44-ФЗ (в соответствии с требованиями п.1 ч.1 ст.30 Закона 44-ФЗ) </a:t>
                      </a:r>
                      <a:r>
                        <a:rPr lang="ru-RU" sz="1800" b="1" dirty="0"/>
                        <a:t>не вычитаются из СГОЗ</a:t>
                      </a:r>
                      <a:r>
                        <a:rPr lang="ru-RU" sz="18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Arial" panose="020B0604020202020204" pitchFamily="34" charset="0"/>
                <a:cs typeface="Angsana New" panose="02020603050405020304" pitchFamily="18" charset="-34"/>
              </a:rPr>
              <a:t>Что изменилось?</a:t>
            </a:r>
          </a:p>
        </p:txBody>
      </p:sp>
    </p:spTree>
    <p:extLst>
      <p:ext uri="{BB962C8B-B14F-4D97-AF65-F5344CB8AC3E}">
        <p14:creationId xmlns:p14="http://schemas.microsoft.com/office/powerpoint/2010/main" val="1157845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613" y="0"/>
            <a:ext cx="54387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463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915816" y="2067694"/>
            <a:ext cx="115212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203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915816" y="4371950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811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6FD51F-1EBE-4762-9B4C-496314367F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421D9122-38E0-4D3C-90DE-0E496047A6E0}"/>
              </a:ext>
            </a:extLst>
          </p:cNvPr>
          <p:cNvSpPr/>
          <p:nvPr/>
        </p:nvSpPr>
        <p:spPr>
          <a:xfrm rot="18833295">
            <a:off x="3764728" y="2023422"/>
            <a:ext cx="1152128" cy="64807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188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198E3EB-047D-4EF8-9314-3E839E135C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9D0E8B0B-C07B-4C89-B150-3D53D2A12AFE}"/>
              </a:ext>
            </a:extLst>
          </p:cNvPr>
          <p:cNvSpPr/>
          <p:nvPr/>
        </p:nvSpPr>
        <p:spPr>
          <a:xfrm rot="18833295">
            <a:off x="6573041" y="2383463"/>
            <a:ext cx="1152128" cy="64807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188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7625D8-20EC-4517-A111-89871A192F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70B5AD12-30EB-410F-93F7-672DBF431502}"/>
              </a:ext>
            </a:extLst>
          </p:cNvPr>
          <p:cNvSpPr/>
          <p:nvPr/>
        </p:nvSpPr>
        <p:spPr>
          <a:xfrm>
            <a:off x="971600" y="4299942"/>
            <a:ext cx="1008112" cy="36004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188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BDB612-2987-4763-9D8B-03BA20A35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F8C9A8E6-94AD-4037-BC23-C1761C97C8C3}"/>
              </a:ext>
            </a:extLst>
          </p:cNvPr>
          <p:cNvSpPr/>
          <p:nvPr/>
        </p:nvSpPr>
        <p:spPr>
          <a:xfrm rot="14169252">
            <a:off x="1417554" y="962416"/>
            <a:ext cx="1152128" cy="64807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A073160D-0921-4966-9E23-5DF553CFF857}"/>
              </a:ext>
            </a:extLst>
          </p:cNvPr>
          <p:cNvSpPr/>
          <p:nvPr/>
        </p:nvSpPr>
        <p:spPr>
          <a:xfrm rot="1382039">
            <a:off x="8001890" y="1393703"/>
            <a:ext cx="621416" cy="359258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18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251</Words>
  <Application>Microsoft Office PowerPoint</Application>
  <PresentationFormat>Экран (16:9)</PresentationFormat>
  <Paragraphs>18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Акопян Александр Андреевич</dc:creator>
  <cp:lastModifiedBy>Alexander Akopyan</cp:lastModifiedBy>
  <cp:revision>13</cp:revision>
  <dcterms:created xsi:type="dcterms:W3CDTF">2019-02-26T15:22:46Z</dcterms:created>
  <dcterms:modified xsi:type="dcterms:W3CDTF">2019-03-26T19:50:21Z</dcterms:modified>
</cp:coreProperties>
</file>