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88" r:id="rId4"/>
    <p:sldId id="289" r:id="rId5"/>
    <p:sldId id="290" r:id="rId6"/>
    <p:sldId id="310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291" r:id="rId15"/>
    <p:sldId id="292" r:id="rId16"/>
    <p:sldId id="293" r:id="rId17"/>
    <p:sldId id="294" r:id="rId18"/>
    <p:sldId id="311" r:id="rId19"/>
    <p:sldId id="312" r:id="rId20"/>
    <p:sldId id="295" r:id="rId21"/>
    <p:sldId id="303" r:id="rId22"/>
    <p:sldId id="287" r:id="rId23"/>
    <p:sldId id="306" r:id="rId24"/>
    <p:sldId id="307" r:id="rId25"/>
    <p:sldId id="313" r:id="rId26"/>
    <p:sldId id="314" r:id="rId27"/>
    <p:sldId id="304" r:id="rId2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4" d="100"/>
          <a:sy n="104" d="100"/>
        </p:scale>
        <p:origin x="-96" y="-498"/>
      </p:cViewPr>
      <p:guideLst>
        <p:guide orient="horz" pos="1620"/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1B212-707A-4425-8800-37D5E66B08D4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B9A8F-6D52-4F59-958E-378122984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11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B9A8F-6D52-4F59-958E-3781229849F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693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651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0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00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33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34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97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089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64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9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E10CA-5C49-47E5-BF41-6F5C0083DEED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EBE6A-8119-44CF-834F-64CCE8702E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3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kopyan\Desktop\работа\gerb_rostovskoy_oblasti (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844" y="87543"/>
            <a:ext cx="1094311" cy="119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284515"/>
            <a:ext cx="9144000" cy="23673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b="1" dirty="0">
                <a:solidFill>
                  <a:schemeClr val="tx2"/>
                </a:solidFill>
                <a:latin typeface="Arial Black" panose="020B0A04020102020204" pitchFamily="34" charset="0"/>
              </a:rPr>
              <a:t>Изменения в законодательстве о контрактной системе </a:t>
            </a:r>
          </a:p>
          <a:p>
            <a:r>
              <a:rPr lang="ru-RU" sz="3800" b="1" dirty="0">
                <a:solidFill>
                  <a:schemeClr val="tx2"/>
                </a:solidFill>
                <a:latin typeface="Arial Black" panose="020B0A04020102020204" pitchFamily="34" charset="0"/>
              </a:rPr>
              <a:t>в августе 2020 года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43925" y="4743390"/>
            <a:ext cx="9187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27 августа 2020 г.</a:t>
            </a:r>
            <a:endParaRPr lang="ru-RU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76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0"/>
            <a:ext cx="6334124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1D52A86-ED11-4AF5-91FF-FEBE7537BDF5}"/>
              </a:ext>
            </a:extLst>
          </p:cNvPr>
          <p:cNvSpPr/>
          <p:nvPr/>
        </p:nvSpPr>
        <p:spPr>
          <a:xfrm>
            <a:off x="2051720" y="4855467"/>
            <a:ext cx="525658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015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3" y="0"/>
            <a:ext cx="5553075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015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1"/>
            <a:ext cx="53435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015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1"/>
            <a:ext cx="5267325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015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3456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0"/>
            <a:ext cx="5895975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1491630"/>
            <a:ext cx="554461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456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6B87D8A7-0EC8-4DDD-A484-0453B71DAB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86858"/>
              </p:ext>
            </p:extLst>
          </p:nvPr>
        </p:nvGraphicFramePr>
        <p:xfrm>
          <a:off x="822960" y="1106477"/>
          <a:ext cx="74980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xmlns="" val="30544565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430599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193779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2625319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6295777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3040468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664752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95081548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701307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5113694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67449064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7473416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48086588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8669659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549786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815958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6849178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04946217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2600312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155848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8589301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478138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753845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1998208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9071862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388161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9421634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81903484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31243865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63733565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6388651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676168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0908226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1128209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823826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424441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6495684"/>
                  </a:ext>
                </a:extLst>
              </a:tr>
            </a:tbl>
          </a:graphicData>
        </a:graphic>
      </p:graphicFrame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xmlns="" id="{64792F52-9BDF-4FF2-9BB4-92E3E658C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70781"/>
              </p:ext>
            </p:extLst>
          </p:nvPr>
        </p:nvGraphicFramePr>
        <p:xfrm>
          <a:off x="832338" y="3114254"/>
          <a:ext cx="74980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xmlns="" val="30544565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430599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193779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2625319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6295777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3040468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664752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95081548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701307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5113694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67449064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7473416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48086588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8669659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549786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815958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6849178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04946217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2600312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155848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8589301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478138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753845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1998208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9071862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388161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9421634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81903484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31243865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63733565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6388651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676168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0908226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1128209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823826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424441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6495684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CDB31AC-0183-4505-8E0E-0122B9C76B45}"/>
              </a:ext>
            </a:extLst>
          </p:cNvPr>
          <p:cNvSpPr/>
          <p:nvPr/>
        </p:nvSpPr>
        <p:spPr>
          <a:xfrm>
            <a:off x="1979712" y="725644"/>
            <a:ext cx="5184576" cy="245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Было до 10.08.2020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5F8A64C-4EDC-4C94-96B3-72B1CBEAD001}"/>
              </a:ext>
            </a:extLst>
          </p:cNvPr>
          <p:cNvSpPr/>
          <p:nvPr/>
        </p:nvSpPr>
        <p:spPr>
          <a:xfrm>
            <a:off x="1371486" y="2384298"/>
            <a:ext cx="6479279" cy="637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u="sng" dirty="0">
                <a:solidFill>
                  <a:srgbClr val="FF0000"/>
                </a:solidFill>
              </a:rPr>
              <a:t>Стало после 10.08.2020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0" y="0"/>
            <a:ext cx="9144000" cy="688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>
                <a:solidFill>
                  <a:schemeClr val="tx1"/>
                </a:solidFill>
              </a:rPr>
              <a:t>Заключение</a:t>
            </a:r>
            <a:r>
              <a:rPr lang="ru-RU" sz="2800" b="1" dirty="0">
                <a:solidFill>
                  <a:schemeClr val="tx1"/>
                </a:solidFill>
              </a:rPr>
              <a:t> договоров по пунктам 4 и 5 ч.1 ст.93 44-ФЗ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88EA5B36-6CCE-4F63-BEDE-AA70253FDBF9}"/>
              </a:ext>
            </a:extLst>
          </p:cNvPr>
          <p:cNvSpPr/>
          <p:nvPr/>
        </p:nvSpPr>
        <p:spPr>
          <a:xfrm>
            <a:off x="5220072" y="2109691"/>
            <a:ext cx="2932208" cy="2590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max </a:t>
            </a:r>
            <a:r>
              <a:rPr lang="ru-RU" sz="1400" dirty="0">
                <a:solidFill>
                  <a:schemeClr val="tx1"/>
                </a:solidFill>
              </a:rPr>
              <a:t>999 договоров по одной строке</a:t>
            </a:r>
          </a:p>
        </p:txBody>
      </p:sp>
      <p:pic>
        <p:nvPicPr>
          <p:cNvPr id="19" name="Рисунок 18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A72E2F9-A0E3-4988-8486-F064BB37D0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3890">
            <a:off x="6384762" y="3732266"/>
            <a:ext cx="1456920" cy="774596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428CA90C-A20B-4068-BE70-4C02486C8BDA}"/>
              </a:ext>
            </a:extLst>
          </p:cNvPr>
          <p:cNvSpPr/>
          <p:nvPr/>
        </p:nvSpPr>
        <p:spPr>
          <a:xfrm>
            <a:off x="80323" y="3633185"/>
            <a:ext cx="6516217" cy="1156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Один ИКЗ для всех договоров из строки! </a:t>
            </a:r>
            <a:r>
              <a:rPr lang="ru-RU" sz="2000" b="1" dirty="0">
                <a:solidFill>
                  <a:srgbClr val="FF0000"/>
                </a:solidFill>
              </a:rPr>
              <a:t>(учитываем пункты 4, 5 ч.1 ст.93 44-ФЗ, а также </a:t>
            </a:r>
            <a:r>
              <a:rPr lang="ru-RU" sz="2000" b="1" u="sng" dirty="0">
                <a:solidFill>
                  <a:srgbClr val="FF0000"/>
                </a:solidFill>
              </a:rPr>
              <a:t>КВР</a:t>
            </a:r>
            <a:r>
              <a:rPr lang="ru-RU" sz="2000" b="1" dirty="0">
                <a:solidFill>
                  <a:srgbClr val="FF0000"/>
                </a:solidFill>
              </a:rPr>
              <a:t>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3A19BDE6-41BA-4E85-9DA7-1B2CAF604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726971"/>
              </p:ext>
            </p:extLst>
          </p:nvPr>
        </p:nvGraphicFramePr>
        <p:xfrm>
          <a:off x="809497" y="1697933"/>
          <a:ext cx="749808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xmlns="" val="305445651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430599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193779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2625319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6295777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3040468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664752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95081548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701307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5113694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67449064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7473416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48086588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58669659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549786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815958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6849178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04946217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2600312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1558480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8589301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478138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7538452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1998208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9071862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388161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9421634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81903484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31243865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63733565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36388651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2676168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40908226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1128209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68238262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1424441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6495684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8A1CEF2E-76A1-492E-AA05-F2B06808F369}"/>
              </a:ext>
            </a:extLst>
          </p:cNvPr>
          <p:cNvSpPr/>
          <p:nvPr/>
        </p:nvSpPr>
        <p:spPr>
          <a:xfrm>
            <a:off x="836422" y="1455986"/>
            <a:ext cx="7471155" cy="169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………………………………………………………………………………………………………………………...</a:t>
            </a:r>
          </a:p>
        </p:txBody>
      </p:sp>
    </p:spTree>
    <p:extLst>
      <p:ext uri="{BB962C8B-B14F-4D97-AF65-F5344CB8AC3E}">
        <p14:creationId xmlns:p14="http://schemas.microsoft.com/office/powerpoint/2010/main" val="2843456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5EE313F-1003-46B2-AF19-DC37E36A5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3F3B936-E42B-46A4-A7FF-1D2B92A80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7A2F622-AFC8-4061-9038-EF300E33B5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23678"/>
            <a:ext cx="4572000" cy="32198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D106D17-99C8-4A43-AEE1-F43CDAAD0C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923678"/>
            <a:ext cx="4572000" cy="321982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55F7BB5-E65B-4B33-A2AE-152F02F0A256}"/>
              </a:ext>
            </a:extLst>
          </p:cNvPr>
          <p:cNvSpPr/>
          <p:nvPr/>
        </p:nvSpPr>
        <p:spPr>
          <a:xfrm>
            <a:off x="107505" y="1005576"/>
            <a:ext cx="1846659" cy="3184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8A8DDC6-41A4-4083-932A-67B1FC3C8AFA}"/>
              </a:ext>
            </a:extLst>
          </p:cNvPr>
          <p:cNvSpPr/>
          <p:nvPr/>
        </p:nvSpPr>
        <p:spPr>
          <a:xfrm>
            <a:off x="4658444" y="1005576"/>
            <a:ext cx="2001788" cy="3184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3" name="Знак умножения 12">
            <a:extLst>
              <a:ext uri="{FF2B5EF4-FFF2-40B4-BE49-F238E27FC236}">
                <a16:creationId xmlns:a16="http://schemas.microsoft.com/office/drawing/2014/main" xmlns="" id="{A01F6D36-0CC8-4610-A526-DA700B4E1B78}"/>
              </a:ext>
            </a:extLst>
          </p:cNvPr>
          <p:cNvSpPr/>
          <p:nvPr/>
        </p:nvSpPr>
        <p:spPr>
          <a:xfrm>
            <a:off x="-791435" y="-452586"/>
            <a:ext cx="6264696" cy="5916471"/>
          </a:xfrm>
          <a:prstGeom prst="mathMultiply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нак умножения 14">
            <a:extLst>
              <a:ext uri="{FF2B5EF4-FFF2-40B4-BE49-F238E27FC236}">
                <a16:creationId xmlns:a16="http://schemas.microsoft.com/office/drawing/2014/main" xmlns="" id="{826A1F40-6D38-4FCB-966B-4EA489458BE8}"/>
              </a:ext>
            </a:extLst>
          </p:cNvPr>
          <p:cNvSpPr/>
          <p:nvPr/>
        </p:nvSpPr>
        <p:spPr>
          <a:xfrm>
            <a:off x="3725652" y="-452586"/>
            <a:ext cx="6264696" cy="5916471"/>
          </a:xfrm>
          <a:prstGeom prst="mathMultiply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17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667D67-C46F-41A4-861E-E12796BA7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0"/>
            <a:ext cx="547260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0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394E14D-0F28-4893-ABE2-06277EA48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63A4187-6508-43B7-8F49-AE8751672E9E}"/>
              </a:ext>
            </a:extLst>
          </p:cNvPr>
          <p:cNvSpPr/>
          <p:nvPr/>
        </p:nvSpPr>
        <p:spPr>
          <a:xfrm>
            <a:off x="323528" y="1779662"/>
            <a:ext cx="45365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713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virtoo.ru/wp-content/uploads/2015/05/sdasdasdas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1428"/>
            <a:ext cx="7756851" cy="516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0"/>
            <a:ext cx="514806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115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C009D83-8F68-4C01-A87F-A8AB74513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0"/>
            <a:ext cx="6480720" cy="5143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2690655" y="1108453"/>
            <a:ext cx="3762689" cy="311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 31.07.2020 № 249-ФЗ</a:t>
            </a:r>
          </a:p>
        </p:txBody>
      </p:sp>
    </p:spTree>
    <p:extLst>
      <p:ext uri="{BB962C8B-B14F-4D97-AF65-F5344CB8AC3E}">
        <p14:creationId xmlns:p14="http://schemas.microsoft.com/office/powerpoint/2010/main" val="1111038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192688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1923678"/>
            <a:ext cx="583264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267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berserkon.com/images/accountant-clipart-financial-document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05199"/>
            <a:ext cx="1922803" cy="192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881319" y="0"/>
            <a:ext cx="8262679" cy="771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i="1" dirty="0">
                <a:solidFill>
                  <a:schemeClr val="tx1"/>
                </a:solidFill>
              </a:rPr>
              <a:t>30.1. Особенности осуществления закупок для целей достижения заказчиком минимальной доли закупок</a:t>
            </a:r>
          </a:p>
        </p:txBody>
      </p:sp>
      <p:pic>
        <p:nvPicPr>
          <p:cNvPr id="2052" name="Picture 4" descr="https://webstockreview.net/images/hot-clipart-sweaty-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197" y="2643188"/>
            <a:ext cx="1922803" cy="250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1032552" y="1245134"/>
            <a:ext cx="3107400" cy="1326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FF0000"/>
                </a:solidFill>
              </a:rPr>
              <a:t>Закупаем минимальную обязательную долю отечественных товаров в 2021 году и далее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923505" y="3539802"/>
            <a:ext cx="3323423" cy="1326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FF0000"/>
                </a:solidFill>
              </a:rPr>
              <a:t>Составляем и размещаем в ЕИС отчет об объеме закупок российских товаров до 1 апреля </a:t>
            </a:r>
            <a:r>
              <a:rPr lang="ru-RU" sz="2000" b="1" u="sng" dirty="0">
                <a:solidFill>
                  <a:srgbClr val="FF0000"/>
                </a:solidFill>
              </a:rPr>
              <a:t>2022 года</a:t>
            </a:r>
          </a:p>
        </p:txBody>
      </p:sp>
      <p:pic>
        <p:nvPicPr>
          <p:cNvPr id="9" name="Рисунок 8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A72E2F9-A0E3-4988-8486-F064BB37D0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298" y="1702926"/>
            <a:ext cx="802352" cy="426584"/>
          </a:xfrm>
          <a:prstGeom prst="rect">
            <a:avLst/>
          </a:prstGeom>
        </p:spPr>
      </p:pic>
      <p:pic>
        <p:nvPicPr>
          <p:cNvPr id="10" name="Рисунок 9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A72E2F9-A0E3-4988-8486-F064BB37D0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07" y="4083918"/>
            <a:ext cx="802352" cy="426584"/>
          </a:xfrm>
          <a:prstGeom prst="rect">
            <a:avLst/>
          </a:prstGeom>
        </p:spPr>
      </p:pic>
      <p:sp>
        <p:nvSpPr>
          <p:cNvPr id="4" name="Плюс 3"/>
          <p:cNvSpPr/>
          <p:nvPr/>
        </p:nvSpPr>
        <p:spPr>
          <a:xfrm>
            <a:off x="0" y="-86089"/>
            <a:ext cx="923505" cy="943727"/>
          </a:xfrm>
          <a:prstGeom prst="mathPlu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https://www.gaste24.com/images/haberler/2018/03/rusya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31590"/>
            <a:ext cx="2915297" cy="176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919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rojectservice.su/upload/iblock/83c/m170215_0ee9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0" cy="515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0" y="0"/>
            <a:ext cx="9144000" cy="699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Закупка работ по строительству, реконструкции, капремонту, сносу объектов капстроительства электронным конкурсом (</a:t>
            </a:r>
            <a:r>
              <a:rPr lang="ru-RU" sz="2400" b="1" u="sng" dirty="0">
                <a:solidFill>
                  <a:schemeClr val="bg1"/>
                </a:solidFill>
              </a:rPr>
              <a:t>с 01.09.2020</a:t>
            </a:r>
            <a:r>
              <a:rPr lang="ru-RU" sz="24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18E2077-C5F3-4016-968C-EF06F24AD156}"/>
              </a:ext>
            </a:extLst>
          </p:cNvPr>
          <p:cNvSpPr/>
          <p:nvPr/>
        </p:nvSpPr>
        <p:spPr>
          <a:xfrm>
            <a:off x="755576" y="843559"/>
            <a:ext cx="838842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chemeClr val="bg1"/>
                </a:solidFill>
              </a:rPr>
              <a:t>Часть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68 статьи 112 44-ФЗ. </a:t>
            </a:r>
            <a:r>
              <a:rPr lang="ru-RU" sz="1600" b="1" u="sng" dirty="0">
                <a:solidFill>
                  <a:schemeClr val="bg1"/>
                </a:solidFill>
              </a:rPr>
              <a:t>До 1 января 2024 года </a:t>
            </a:r>
            <a:r>
              <a:rPr lang="ru-RU" sz="1600" b="1" dirty="0">
                <a:solidFill>
                  <a:schemeClr val="bg1"/>
                </a:solidFill>
              </a:rPr>
              <a:t>в случае осуществления закупки работ по строительству, реконструкции, капитальному ремонту, сносу объектов капитального строительства путем проведения открытого конкурса в электронной форме и при включении в описание объекта закупки в соответствии с пунктом 8 части 1 статьи 33 44-ФЗ проектной документации такой конкурс проводится с учетом следующих особенностей:</a:t>
            </a:r>
          </a:p>
        </p:txBody>
      </p:sp>
      <p:sp>
        <p:nvSpPr>
          <p:cNvPr id="2" name="Плюс 3">
            <a:extLst>
              <a:ext uri="{FF2B5EF4-FFF2-40B4-BE49-F238E27FC236}">
                <a16:creationId xmlns:a16="http://schemas.microsoft.com/office/drawing/2014/main" xmlns="" id="{64AD7824-E49F-4141-A36A-EBAD33C1C6C9}"/>
              </a:ext>
            </a:extLst>
          </p:cNvPr>
          <p:cNvSpPr/>
          <p:nvPr/>
        </p:nvSpPr>
        <p:spPr>
          <a:xfrm>
            <a:off x="-108520" y="987574"/>
            <a:ext cx="923505" cy="943727"/>
          </a:xfrm>
          <a:prstGeom prst="mathPlu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BA841C7-C00C-48EA-85F3-D6CAE5C15944}"/>
              </a:ext>
            </a:extLst>
          </p:cNvPr>
          <p:cNvSpPr/>
          <p:nvPr/>
        </p:nvSpPr>
        <p:spPr>
          <a:xfrm>
            <a:off x="735530" y="2190948"/>
            <a:ext cx="8388424" cy="6475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i="1" u="sng" dirty="0">
                <a:solidFill>
                  <a:schemeClr val="bg1"/>
                </a:solidFill>
              </a:rPr>
              <a:t>Не указываются</a:t>
            </a:r>
            <a:r>
              <a:rPr lang="ru-RU" sz="1400" b="1" i="1" dirty="0">
                <a:solidFill>
                  <a:schemeClr val="bg1"/>
                </a:solidFill>
              </a:rPr>
              <a:t>: дата и время рассмотрения и оценки первых частей заявок; дата подачи участниками окончательных предложений о цене контракта; дата и время рассмотрения и оценки вторых частей заявок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72C1A4C-1385-4E78-8ADD-DA390C8DF7DB}"/>
              </a:ext>
            </a:extLst>
          </p:cNvPr>
          <p:cNvSpPr/>
          <p:nvPr/>
        </p:nvSpPr>
        <p:spPr>
          <a:xfrm>
            <a:off x="735530" y="2902836"/>
            <a:ext cx="8388424" cy="41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i="1" u="sng" dirty="0">
                <a:solidFill>
                  <a:schemeClr val="bg1"/>
                </a:solidFill>
              </a:rPr>
              <a:t>Не устанавливаются</a:t>
            </a:r>
            <a:r>
              <a:rPr lang="ru-RU" sz="1400" b="1" i="1" dirty="0">
                <a:solidFill>
                  <a:schemeClr val="bg1"/>
                </a:solidFill>
              </a:rPr>
              <a:t>: качественные, функциональные и экологические характеристики объекта закупки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FCCA84C-DCFC-412E-BCE7-EFBA659D357F}"/>
              </a:ext>
            </a:extLst>
          </p:cNvPr>
          <p:cNvSpPr/>
          <p:nvPr/>
        </p:nvSpPr>
        <p:spPr>
          <a:xfrm>
            <a:off x="727393" y="3343075"/>
            <a:ext cx="8388424" cy="668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i="1" dirty="0">
                <a:solidFill>
                  <a:schemeClr val="bg1"/>
                </a:solidFill>
              </a:rPr>
              <a:t>Первая часть заявки </a:t>
            </a:r>
            <a:r>
              <a:rPr lang="ru-RU" sz="1400" b="1" i="1" u="sng" dirty="0">
                <a:solidFill>
                  <a:schemeClr val="bg1"/>
                </a:solidFill>
              </a:rPr>
              <a:t>должна содержать исключительно согласие участника</a:t>
            </a:r>
            <a:r>
              <a:rPr lang="ru-RU" sz="1400" b="1" i="1" dirty="0">
                <a:solidFill>
                  <a:schemeClr val="bg1"/>
                </a:solidFill>
              </a:rPr>
              <a:t> закупки на выполнение работ на условиях, предусмотренных документацией о закупке (такое согласие дается с использованием программно-аппаратных средств электронной площадки)</a:t>
            </a:r>
          </a:p>
        </p:txBody>
      </p:sp>
      <p:pic>
        <p:nvPicPr>
          <p:cNvPr id="14" name="Рисунок 13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6BA4CC3A-1EF9-4062-93DA-CFCAB42AFB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28" y="2269339"/>
            <a:ext cx="648572" cy="344824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699EB619-6457-4216-9F4C-7D79D57F48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698" y="3598436"/>
            <a:ext cx="648572" cy="344824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50FFBDC2-2DA7-43A1-909D-5EE06B3815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698" y="2968311"/>
            <a:ext cx="648572" cy="34482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70F651FF-30A0-47D6-B9C3-31786B7FBB9F}"/>
              </a:ext>
            </a:extLst>
          </p:cNvPr>
          <p:cNvSpPr/>
          <p:nvPr/>
        </p:nvSpPr>
        <p:spPr>
          <a:xfrm>
            <a:off x="727393" y="4099158"/>
            <a:ext cx="8388424" cy="3448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i="1" u="sng" dirty="0">
                <a:solidFill>
                  <a:schemeClr val="bg1"/>
                </a:solidFill>
              </a:rPr>
              <a:t>Не оформляется </a:t>
            </a:r>
            <a:r>
              <a:rPr lang="ru-RU" sz="1400" b="1" i="1" dirty="0">
                <a:solidFill>
                  <a:schemeClr val="bg1"/>
                </a:solidFill>
              </a:rPr>
              <a:t>протокол рассмотрения и оценки первых частей заявок </a:t>
            </a:r>
          </a:p>
        </p:txBody>
      </p:sp>
      <p:pic>
        <p:nvPicPr>
          <p:cNvPr id="24" name="Рисунок 23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352D8EF1-66D5-4898-9D58-1BEA61B14A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89" y="4177733"/>
            <a:ext cx="648572" cy="344824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41C96BCB-675B-439C-B956-EC5CFE12C194}"/>
              </a:ext>
            </a:extLst>
          </p:cNvPr>
          <p:cNvSpPr/>
          <p:nvPr/>
        </p:nvSpPr>
        <p:spPr>
          <a:xfrm>
            <a:off x="727393" y="4661028"/>
            <a:ext cx="8388424" cy="3382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i="1" u="sng" dirty="0">
                <a:solidFill>
                  <a:schemeClr val="bg1"/>
                </a:solidFill>
              </a:rPr>
              <a:t>Не осуществляется</a:t>
            </a:r>
            <a:r>
              <a:rPr lang="ru-RU" sz="1400" b="1" i="1" dirty="0">
                <a:solidFill>
                  <a:schemeClr val="bg1"/>
                </a:solidFill>
              </a:rPr>
              <a:t> подача окончательных предложений о цене контракта</a:t>
            </a:r>
          </a:p>
        </p:txBody>
      </p:sp>
      <p:pic>
        <p:nvPicPr>
          <p:cNvPr id="28" name="Рисунок 27" descr="Изображение выглядит как руб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45D02101-8FB7-4EE5-8E26-9FB2D4426C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952" y="4709346"/>
            <a:ext cx="648572" cy="3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64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F84914D4-C801-45A8-8576-E3842CCCF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5000"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3B73EA0-B77B-4608-8FBC-4B5AC0349768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Вступление в силу новых правил проведения электронных запросов котировок, а также электронных закупок у единственного поставщика на сумму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до 3 млн рублей перенесено на </a:t>
            </a:r>
            <a:r>
              <a:rPr lang="ru-RU" sz="3600" b="1" u="sng" dirty="0">
                <a:solidFill>
                  <a:srgbClr val="FF0000"/>
                </a:solidFill>
              </a:rPr>
              <a:t>01.04.2021</a:t>
            </a:r>
          </a:p>
        </p:txBody>
      </p:sp>
    </p:spTree>
    <p:extLst>
      <p:ext uri="{BB962C8B-B14F-4D97-AF65-F5344CB8AC3E}">
        <p14:creationId xmlns:p14="http://schemas.microsoft.com/office/powerpoint/2010/main" val="1864764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61662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11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2" y="0"/>
            <a:ext cx="554461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56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997" y="1851670"/>
            <a:ext cx="9144000" cy="1440160"/>
          </a:xfrm>
        </p:spPr>
        <p:txBody>
          <a:bodyPr>
            <a:noAutofit/>
          </a:bodyPr>
          <a:lstStyle/>
          <a:p>
            <a:r>
              <a:rPr lang="ru-RU" sz="7200" b="1" i="1" dirty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74217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714"/>
            <a:ext cx="9144000" cy="51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139702"/>
            <a:ext cx="248376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4299942"/>
            <a:ext cx="248376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2483768" cy="202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635646"/>
            <a:ext cx="86409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94770" y="2381250"/>
            <a:ext cx="5148064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Обязательны к применению с 28 августа!</a:t>
            </a:r>
          </a:p>
        </p:txBody>
      </p:sp>
    </p:spTree>
    <p:extLst>
      <p:ext uri="{BB962C8B-B14F-4D97-AF65-F5344CB8AC3E}">
        <p14:creationId xmlns:p14="http://schemas.microsoft.com/office/powerpoint/2010/main" val="1082612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61662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1796058"/>
            <a:ext cx="2520280" cy="487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456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86" y="0"/>
            <a:ext cx="5848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779662"/>
            <a:ext cx="352839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456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D7BB1C2-E4DD-4717-B022-CA3E23507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4745454-1C08-4488-A077-7E45B97D3764}"/>
              </a:ext>
            </a:extLst>
          </p:cNvPr>
          <p:cNvSpPr/>
          <p:nvPr/>
        </p:nvSpPr>
        <p:spPr>
          <a:xfrm>
            <a:off x="-180528" y="627534"/>
            <a:ext cx="7969646" cy="378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Обязателен к применению с 5 сентября!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ABC6D7B-539D-4221-9031-C93F6E40154E}"/>
              </a:ext>
            </a:extLst>
          </p:cNvPr>
          <p:cNvSpPr/>
          <p:nvPr/>
        </p:nvSpPr>
        <p:spPr>
          <a:xfrm>
            <a:off x="4572000" y="4443958"/>
            <a:ext cx="1080120" cy="3780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xmlns="" id="{193CA372-5493-481A-A0DA-E2B4C85B0EAC}"/>
              </a:ext>
            </a:extLst>
          </p:cNvPr>
          <p:cNvSpPr/>
          <p:nvPr/>
        </p:nvSpPr>
        <p:spPr>
          <a:xfrm rot="8140693">
            <a:off x="2520321" y="1956407"/>
            <a:ext cx="1005423" cy="7202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609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445DD7E-016F-47FE-9B72-697A7E4639B0}"/>
              </a:ext>
            </a:extLst>
          </p:cNvPr>
          <p:cNvSpPr txBox="1"/>
          <p:nvPr/>
        </p:nvSpPr>
        <p:spPr>
          <a:xfrm>
            <a:off x="0" y="555525"/>
            <a:ext cx="7020272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</a:rPr>
              <a:t>по ОКПД2:</a:t>
            </a:r>
          </a:p>
          <a:p>
            <a:pPr algn="just"/>
            <a:r>
              <a:rPr lang="ru-RU" i="1" dirty="0"/>
              <a:t>80.10.12 - услуги охраны</a:t>
            </a:r>
          </a:p>
          <a:p>
            <a:pPr algn="just"/>
            <a:endParaRPr lang="ru-RU" dirty="0"/>
          </a:p>
          <a:p>
            <a:pPr algn="just"/>
            <a:r>
              <a:rPr lang="ru-RU" b="1" dirty="0">
                <a:solidFill>
                  <a:srgbClr val="00B050"/>
                </a:solidFill>
              </a:rPr>
              <a:t>по ОКВЭД2:</a:t>
            </a:r>
          </a:p>
          <a:p>
            <a:pPr algn="just"/>
            <a:r>
              <a:rPr lang="ru-RU" i="1" dirty="0"/>
              <a:t>80.10 - деятельность частных охранных служб</a:t>
            </a:r>
          </a:p>
          <a:p>
            <a:pPr algn="just"/>
            <a:endParaRPr lang="ru-RU" sz="1400" dirty="0"/>
          </a:p>
          <a:p>
            <a:pPr algn="just"/>
            <a:r>
              <a:rPr lang="ru-RU" b="1" dirty="0">
                <a:solidFill>
                  <a:srgbClr val="00B050"/>
                </a:solidFill>
              </a:rPr>
              <a:t>по КТРУ</a:t>
            </a:r>
          </a:p>
          <a:p>
            <a:pPr algn="just"/>
            <a:r>
              <a:rPr lang="ru-RU" sz="1300" i="1" dirty="0"/>
              <a:t>80.10.12.000-00000001 - услуги частной охраны (выставление поста охраны)</a:t>
            </a:r>
          </a:p>
          <a:p>
            <a:pPr algn="just"/>
            <a:r>
              <a:rPr lang="ru-RU" sz="1300" i="1" dirty="0"/>
              <a:t>80.10.12.000-00000002 - услуги частной охраны (выставление поста охраны)</a:t>
            </a:r>
          </a:p>
          <a:p>
            <a:pPr algn="just"/>
            <a:r>
              <a:rPr lang="ru-RU" sz="1300" i="1" dirty="0"/>
              <a:t>80.10.12.000-00000003 - услуги частной охраны (выставление поста охраны)</a:t>
            </a:r>
          </a:p>
          <a:p>
            <a:pPr algn="just"/>
            <a:r>
              <a:rPr lang="ru-RU" sz="1300" i="1" dirty="0"/>
              <a:t>80.10.12.000-00000004 -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80.10.12.000-00000005 -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80.10.12.000-00000006 -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80.10.12.000-00000007 -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80.10.12.000-00000008 -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80.10.12.000-00000009 -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80.10.12.000-00000010 - услуги частной охраны (охранный (технический) мониторинг)</a:t>
            </a:r>
          </a:p>
          <a:p>
            <a:pPr algn="just"/>
            <a:r>
              <a:rPr lang="ru-RU" sz="1300" i="1" dirty="0"/>
              <a:t>80.10.12.000-00000011 - услуги частной охраны (патрулирование)</a:t>
            </a:r>
          </a:p>
          <a:p>
            <a:pPr algn="just"/>
            <a:r>
              <a:rPr lang="ru-RU" sz="1300" i="1" dirty="0"/>
              <a:t>80.10.12.000-00000012 - услуги частной охраны (патрулирование)</a:t>
            </a:r>
          </a:p>
          <a:p>
            <a:pPr algn="just"/>
            <a:r>
              <a:rPr lang="ru-RU" sz="1300" i="1" dirty="0"/>
              <a:t>80.10.12.000-00000013 - услуги частной охраны (патрулирование)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986543A-4C70-4CC1-8281-0672856FBC89}"/>
              </a:ext>
            </a:extLst>
          </p:cNvPr>
          <p:cNvSpPr/>
          <p:nvPr/>
        </p:nvSpPr>
        <p:spPr>
          <a:xfrm>
            <a:off x="0" y="0"/>
            <a:ext cx="9144000" cy="411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0" dirty="0">
                <a:solidFill>
                  <a:srgbClr val="000000"/>
                </a:solidFill>
                <a:effectLst/>
                <a:latin typeface="PT Sans"/>
              </a:rPr>
              <a:t>Показатели для применения типового контракта</a:t>
            </a:r>
            <a:r>
              <a:rPr lang="ru-RU" sz="2000" b="1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PT Sans"/>
              </a:rPr>
              <a:t>Росгвардии</a:t>
            </a:r>
            <a:endParaRPr lang="ru-RU" sz="2000" b="1" i="0" dirty="0">
              <a:solidFill>
                <a:srgbClr val="000000"/>
              </a:solidFill>
              <a:effectLst/>
              <a:latin typeface="PT San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5DDDED53-4340-4D6B-A156-800C6ADF2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12" y="2727744"/>
            <a:ext cx="2813588" cy="187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E51DA544-52E5-4896-B560-7E76F1E36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12" y="555525"/>
            <a:ext cx="2813588" cy="187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137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624736" cy="513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733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0"/>
            <a:ext cx="62579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16015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587</Words>
  <Application>Microsoft Office PowerPoint</Application>
  <PresentationFormat>Экран (16:9)</PresentationFormat>
  <Paragraphs>155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Акопян Александр Андреевич</dc:creator>
  <cp:lastModifiedBy>Акопян Александр Андреевич</cp:lastModifiedBy>
  <cp:revision>134</cp:revision>
  <dcterms:created xsi:type="dcterms:W3CDTF">2020-04-23T07:38:04Z</dcterms:created>
  <dcterms:modified xsi:type="dcterms:W3CDTF">2020-08-27T05:57:57Z</dcterms:modified>
</cp:coreProperties>
</file>