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08788" cy="99393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1D56A-A550-47F6-A17A-A2046D85FF7D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E029D-1427-4089-A494-6375B83D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836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1D56A-A550-47F6-A17A-A2046D85FF7D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E029D-1427-4089-A494-6375B83D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621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1D56A-A550-47F6-A17A-A2046D85FF7D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E029D-1427-4089-A494-6375B83D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238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1D56A-A550-47F6-A17A-A2046D85FF7D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E029D-1427-4089-A494-6375B83D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566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1D56A-A550-47F6-A17A-A2046D85FF7D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E029D-1427-4089-A494-6375B83D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88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1D56A-A550-47F6-A17A-A2046D85FF7D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E029D-1427-4089-A494-6375B83D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046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1D56A-A550-47F6-A17A-A2046D85FF7D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E029D-1427-4089-A494-6375B83D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432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1D56A-A550-47F6-A17A-A2046D85FF7D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E029D-1427-4089-A494-6375B83D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255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1D56A-A550-47F6-A17A-A2046D85FF7D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E029D-1427-4089-A494-6375B83D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214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1D56A-A550-47F6-A17A-A2046D85FF7D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E029D-1427-4089-A494-6375B83D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290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1D56A-A550-47F6-A17A-A2046D85FF7D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E029D-1427-4089-A494-6375B83D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41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1D56A-A550-47F6-A17A-A2046D85FF7D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E029D-1427-4089-A494-6375B83D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741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0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3688" y="5301208"/>
            <a:ext cx="6390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70C0"/>
                </a:solidFill>
              </a:rPr>
              <a:t>Об установлении порядка формирования, утверждения и размещения в единой информационной системе планов-графиков закупок и признании утратившими силу отдельных актов Правительства Российской Федерации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07704" y="3645024"/>
            <a:ext cx="91440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574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20688"/>
            <a:ext cx="9143999" cy="5658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8166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2524"/>
            <a:ext cx="9144000" cy="486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8166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104775"/>
            <a:ext cx="7724775" cy="5484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134841" y="1254204"/>
            <a:ext cx="36004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60004" y="1739017"/>
            <a:ext cx="36004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5902230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Постановление </a:t>
            </a:r>
            <a:r>
              <a:rPr lang="ru-RU" b="1" dirty="0">
                <a:solidFill>
                  <a:srgbClr val="0070C0"/>
                </a:solidFill>
              </a:rPr>
              <a:t>вступает в силу с 1 октября 2019 г., </a:t>
            </a:r>
            <a:r>
              <a:rPr lang="ru-RU" b="1" dirty="0" smtClean="0">
                <a:solidFill>
                  <a:srgbClr val="0070C0"/>
                </a:solidFill>
              </a:rPr>
              <a:t>за </a:t>
            </a:r>
            <a:r>
              <a:rPr lang="ru-RU" b="1" dirty="0">
                <a:solidFill>
                  <a:srgbClr val="0070C0"/>
                </a:solidFill>
              </a:rPr>
              <a:t>исключением пункта 2, который вступает в силу с 1 января 2020 г.</a:t>
            </a:r>
          </a:p>
        </p:txBody>
      </p:sp>
    </p:spTree>
    <p:extLst>
      <p:ext uri="{BB962C8B-B14F-4D97-AF65-F5344CB8AC3E}">
        <p14:creationId xmlns:p14="http://schemas.microsoft.com/office/powerpoint/2010/main" val="3528166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27584" y="645949"/>
            <a:ext cx="727280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План-график формируется в форме электронного документа (за исключением закрытых способов закупок) и утверждается посредством подписания усиленной квалифицированной ЭЦП.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49280" y="1700808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План-график формируется на срок, соответствующий сроку действия федерального закона о федеральном бюджете на очередной финансовый год и плановый период.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49280" y="2708919"/>
            <a:ext cx="75105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600" b="1" dirty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План-график на очередной финансовый год и плановый период разрабатывается путем изменения параметров очередного года и первого года планового периода утвержденного плана-графика и дополнения к ним параметров второго года планового периода</a:t>
            </a:r>
            <a:r>
              <a:rPr lang="ru-RU" sz="16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(берем старый ПГ из него плановый первый год становятся очередным </a:t>
            </a:r>
            <a:r>
              <a:rPr lang="ru-RU" sz="1600" b="1" dirty="0" err="1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фин</a:t>
            </a:r>
            <a:r>
              <a:rPr lang="ru-RU" sz="16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годом в новом ПГ, а второй плановый в старом ПГ первым плановым  новом ПГ.</a:t>
            </a:r>
            <a:endParaRPr lang="ru-RU" sz="1600" b="1" dirty="0">
              <a:solidFill>
                <a:srgbClr val="0070C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49280" y="4797152"/>
            <a:ext cx="734481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srgbClr val="0070C0"/>
                </a:solidFill>
              </a:rPr>
              <a:t>Планы-графики формируются:</a:t>
            </a:r>
            <a:endParaRPr lang="ru-RU" b="1" dirty="0">
              <a:solidFill>
                <a:srgbClr val="0070C0"/>
              </a:solidFill>
            </a:endParaRPr>
          </a:p>
          <a:p>
            <a:pPr lvl="1"/>
            <a:r>
              <a:rPr lang="ru-RU" sz="2000" b="1" dirty="0" smtClean="0">
                <a:solidFill>
                  <a:srgbClr val="0070C0"/>
                </a:solidFill>
              </a:rPr>
              <a:t>- в </a:t>
            </a:r>
            <a:r>
              <a:rPr lang="ru-RU" sz="2000" b="1" dirty="0">
                <a:solidFill>
                  <a:srgbClr val="0070C0"/>
                </a:solidFill>
              </a:rPr>
              <a:t>процессе составления и рассмотрения проектов законов (решений) о соответствующих бюджетах;</a:t>
            </a:r>
            <a:endParaRPr lang="ru-RU" b="1" dirty="0">
              <a:solidFill>
                <a:srgbClr val="0070C0"/>
              </a:solidFill>
            </a:endParaRPr>
          </a:p>
          <a:p>
            <a:pPr lvl="1"/>
            <a:r>
              <a:rPr lang="ru-RU" sz="2000" b="1" dirty="0" smtClean="0">
                <a:solidFill>
                  <a:srgbClr val="0070C0"/>
                </a:solidFill>
              </a:rPr>
              <a:t>- заказчиками, </a:t>
            </a:r>
            <a:r>
              <a:rPr lang="ru-RU" sz="2000" b="1" dirty="0">
                <a:solidFill>
                  <a:srgbClr val="0070C0"/>
                </a:solidFill>
              </a:rPr>
              <a:t>при планировании финансово-хозяйственной деятельности таких заказчиков.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166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806489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rgbClr val="0070C0"/>
                </a:solidFill>
              </a:rPr>
              <a:t>План-график утверждается в течение 10 </a:t>
            </a:r>
            <a:r>
              <a:rPr lang="ru-RU" sz="2400" b="1" u="sng" dirty="0">
                <a:solidFill>
                  <a:srgbClr val="0070C0"/>
                </a:solidFill>
              </a:rPr>
              <a:t>рабочих</a:t>
            </a:r>
            <a:r>
              <a:rPr lang="ru-RU" sz="2400" b="1" dirty="0">
                <a:solidFill>
                  <a:srgbClr val="0070C0"/>
                </a:solidFill>
              </a:rPr>
              <a:t> дней:</a:t>
            </a:r>
            <a:endParaRPr lang="ru-RU" sz="2000" b="1" dirty="0">
              <a:solidFill>
                <a:srgbClr val="0070C0"/>
              </a:solidFill>
            </a:endParaRPr>
          </a:p>
          <a:p>
            <a:pPr lvl="1"/>
            <a:r>
              <a:rPr lang="ru-RU" sz="2400" dirty="0" smtClean="0"/>
              <a:t>– </a:t>
            </a:r>
            <a:r>
              <a:rPr lang="ru-RU" sz="2400" b="1" dirty="0">
                <a:solidFill>
                  <a:srgbClr val="00B050"/>
                </a:solidFill>
              </a:rPr>
              <a:t>со дня, следующего за днем доведения до соответствующего заказчика объема прав в денежном выражении</a:t>
            </a:r>
            <a:r>
              <a:rPr lang="ru-RU" sz="2400" dirty="0"/>
              <a:t> на принятие и (или) исполнение обязательств в соответствии с бюджетным законодательством Российской Федерации;</a:t>
            </a:r>
            <a:endParaRPr lang="ru-RU" sz="2000" dirty="0"/>
          </a:p>
          <a:p>
            <a:pPr lvl="1"/>
            <a:r>
              <a:rPr lang="ru-RU" sz="2400" b="1" dirty="0" smtClean="0">
                <a:solidFill>
                  <a:srgbClr val="FF0000"/>
                </a:solidFill>
              </a:rPr>
              <a:t>– </a:t>
            </a:r>
            <a:r>
              <a:rPr lang="ru-RU" sz="2400" b="1" dirty="0">
                <a:solidFill>
                  <a:srgbClr val="FF0000"/>
                </a:solidFill>
              </a:rPr>
              <a:t>со дня, следующего за днем утверждения плана финансово-хозяйственной деятельности учреждения </a:t>
            </a:r>
            <a:r>
              <a:rPr lang="ru-RU" sz="2400" dirty="0"/>
              <a:t>или плана (программы) финансово-хозяйственной деятельности предприятия;</a:t>
            </a:r>
            <a:endParaRPr lang="ru-RU" sz="2000" dirty="0"/>
          </a:p>
          <a:p>
            <a:pPr lvl="1"/>
            <a:r>
              <a:rPr lang="ru-RU" sz="2400" dirty="0" smtClean="0"/>
              <a:t>– </a:t>
            </a:r>
            <a:r>
              <a:rPr lang="ru-RU" sz="2400" dirty="0"/>
              <a:t>со дня, следующего за днем доведения объема прав в денежном выражении на принятие и (или) исполнение обязательств в соответствии с бюджетным законодательством Российской Федерации на соответствующий лицевой счет, предназначенный для учета операций по переданным полномочиям получателя бюджетных средств.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28166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08720"/>
            <a:ext cx="80648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Информация о закупках, которые планируется осуществлять в соответствии с пунктом 7 части 2 статьи </a:t>
            </a:r>
            <a:r>
              <a:rPr lang="ru-RU" b="1" dirty="0" smtClean="0"/>
              <a:t>83, пунктом 3 части 2 статьи 83.1 (</a:t>
            </a:r>
            <a:r>
              <a:rPr lang="ru-RU" b="1" dirty="0" smtClean="0">
                <a:solidFill>
                  <a:srgbClr val="FF0000"/>
                </a:solidFill>
              </a:rPr>
              <a:t>запрос предложений на лекарства</a:t>
            </a:r>
            <a:r>
              <a:rPr lang="ru-RU" b="1" dirty="0" smtClean="0"/>
              <a:t>) и </a:t>
            </a:r>
            <a:r>
              <a:rPr lang="ru-RU" b="1" dirty="0"/>
              <a:t>пунктами </a:t>
            </a:r>
            <a:r>
              <a:rPr lang="ru-RU" b="1" dirty="0">
                <a:solidFill>
                  <a:srgbClr val="FF0000"/>
                </a:solidFill>
              </a:rPr>
              <a:t>4, 5</a:t>
            </a:r>
            <a:r>
              <a:rPr lang="ru-RU" b="1" dirty="0"/>
              <a:t>, </a:t>
            </a:r>
            <a:r>
              <a:rPr lang="ru-RU" b="1" dirty="0" smtClean="0"/>
              <a:t>23 (</a:t>
            </a:r>
            <a:r>
              <a:rPr lang="ru-RU" b="1" dirty="0">
                <a:solidFill>
                  <a:srgbClr val="FF0000"/>
                </a:solidFill>
              </a:rPr>
              <a:t>услуг по водо-, тепло-, газо- и энергоснабжению, услуг по охране, услуг по вывозу бытовых отходов в случае, если данные услуги оказываются другому лицу или другим лицам, пользующимся нежилыми </a:t>
            </a:r>
            <a:r>
              <a:rPr lang="ru-RU" b="1" dirty="0" smtClean="0">
                <a:solidFill>
                  <a:srgbClr val="FF0000"/>
                </a:solidFill>
              </a:rPr>
              <a:t>помещениями</a:t>
            </a:r>
            <a:r>
              <a:rPr lang="ru-RU" dirty="0" smtClean="0"/>
              <a:t>)</a:t>
            </a:r>
            <a:r>
              <a:rPr lang="ru-RU" b="1" dirty="0" smtClean="0"/>
              <a:t>, 26 (</a:t>
            </a:r>
            <a:r>
              <a:rPr lang="ru-RU" b="1" dirty="0" smtClean="0">
                <a:solidFill>
                  <a:srgbClr val="FF0000"/>
                </a:solidFill>
              </a:rPr>
              <a:t>услуг, связанных с направлением работника в служебную командировку</a:t>
            </a:r>
            <a:r>
              <a:rPr lang="ru-RU" b="1" dirty="0" smtClean="0"/>
              <a:t>), 33 (</a:t>
            </a:r>
            <a:r>
              <a:rPr lang="ru-RU" b="1" dirty="0" smtClean="0">
                <a:solidFill>
                  <a:srgbClr val="FF0000"/>
                </a:solidFill>
              </a:rPr>
              <a:t>заключение контракта на оказание преподавательских услуг, а также услуг экскурсовода (гида) физическими лицами</a:t>
            </a:r>
            <a:r>
              <a:rPr lang="ru-RU" b="1" dirty="0" smtClean="0"/>
              <a:t>), 42 (</a:t>
            </a:r>
            <a:r>
              <a:rPr lang="ru-RU" b="1" dirty="0" smtClean="0">
                <a:solidFill>
                  <a:srgbClr val="FF0000"/>
                </a:solidFill>
              </a:rPr>
              <a:t>обработкой первичных статистических данных</a:t>
            </a:r>
            <a:r>
              <a:rPr lang="ru-RU" b="1" dirty="0" smtClean="0"/>
              <a:t>) </a:t>
            </a:r>
            <a:r>
              <a:rPr lang="ru-RU" b="1" dirty="0"/>
              <a:t>и 44 </a:t>
            </a:r>
            <a:r>
              <a:rPr lang="ru-RU" b="1" dirty="0" smtClean="0"/>
              <a:t>(</a:t>
            </a:r>
            <a:r>
              <a:rPr lang="ru-RU" b="1" dirty="0" smtClean="0">
                <a:solidFill>
                  <a:srgbClr val="FF0000"/>
                </a:solidFill>
              </a:rPr>
              <a:t>закупка услуг по предоставлению права на доступ к информации, содержащейся в документальных, </a:t>
            </a:r>
            <a:r>
              <a:rPr lang="ru-RU" b="1" dirty="0" err="1" smtClean="0">
                <a:solidFill>
                  <a:srgbClr val="FF0000"/>
                </a:solidFill>
              </a:rPr>
              <a:t>документографических</a:t>
            </a:r>
            <a:r>
              <a:rPr lang="ru-RU" b="1" dirty="0" smtClean="0">
                <a:solidFill>
                  <a:srgbClr val="FF0000"/>
                </a:solidFill>
              </a:rPr>
              <a:t>, реферативных, полнотекстовых зарубежных базах данных</a:t>
            </a:r>
            <a:r>
              <a:rPr lang="ru-RU" b="1" dirty="0" smtClean="0"/>
              <a:t>) части </a:t>
            </a:r>
            <a:r>
              <a:rPr lang="ru-RU" b="1" dirty="0"/>
              <a:t>1 статьи 93 Федерального закона, указывается в плане-графике одной строкой в размере годового объема финансового обеспечения соответствующих закупок. </a:t>
            </a:r>
            <a:r>
              <a:rPr lang="ru-RU" b="1" dirty="0" smtClean="0"/>
              <a:t>Часть граф формы ПГ не заполняются. В </a:t>
            </a:r>
            <a:r>
              <a:rPr lang="ru-RU" b="1" dirty="0"/>
              <a:t>качестве наименования объекта закупки указывается положение Федерального закона, являющееся основанием для осуществления закупок.</a:t>
            </a:r>
          </a:p>
        </p:txBody>
      </p:sp>
    </p:spTree>
    <p:extLst>
      <p:ext uri="{BB962C8B-B14F-4D97-AF65-F5344CB8AC3E}">
        <p14:creationId xmlns:p14="http://schemas.microsoft.com/office/powerpoint/2010/main" val="3528166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Информация о закупке работ по строительству, реконструкции, капитальному ремонту, сносу объекта капитального строительства включается в план-график в отдельную строку по каждому такому объекту.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 rot="10800000" flipV="1">
            <a:off x="323528" y="2328895"/>
            <a:ext cx="871195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b="1" dirty="0">
                <a:solidFill>
                  <a:srgbClr val="0070C0"/>
                </a:solidFill>
              </a:rPr>
              <a:t>Заказчики формируют, утверждают и размещают планы-графики в единой информационной системе путем заполнения экранных форм веб-интерфейса ЕИС или посредством информационного взаимодействия ЕИС с региональными и муниципальными информационными системами в сфере закупок </a:t>
            </a:r>
          </a:p>
        </p:txBody>
      </p:sp>
    </p:spTree>
    <p:extLst>
      <p:ext uri="{BB962C8B-B14F-4D97-AF65-F5344CB8AC3E}">
        <p14:creationId xmlns:p14="http://schemas.microsoft.com/office/powerpoint/2010/main" val="3528166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12845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FF0000"/>
                </a:solidFill>
              </a:rPr>
              <a:t>Планы-графики подлежат изменению при необходимости в следующих случаях:</a:t>
            </a:r>
            <a:endParaRPr lang="ru-RU" sz="1600" b="1" dirty="0">
              <a:solidFill>
                <a:srgbClr val="FF0000"/>
              </a:solidFill>
            </a:endParaRPr>
          </a:p>
          <a:p>
            <a:r>
              <a:rPr lang="ru-RU" dirty="0"/>
              <a:t>1) приведения их в соответствие в связи с изменением </a:t>
            </a:r>
            <a:r>
              <a:rPr lang="ru-RU" dirty="0" smtClean="0"/>
              <a:t>требований </a:t>
            </a:r>
            <a:r>
              <a:rPr lang="ru-RU" dirty="0"/>
              <a:t>к закупаемым заказчиками </a:t>
            </a:r>
            <a:r>
              <a:rPr lang="ru-RU" dirty="0" smtClean="0"/>
              <a:t>ТРУ и </a:t>
            </a:r>
            <a:r>
              <a:rPr lang="ru-RU" dirty="0"/>
              <a:t>(или) нормативных </a:t>
            </a:r>
            <a:r>
              <a:rPr lang="ru-RU" dirty="0" smtClean="0"/>
              <a:t>затрат;</a:t>
            </a:r>
            <a:endParaRPr lang="ru-RU" sz="1400" dirty="0"/>
          </a:p>
          <a:p>
            <a:r>
              <a:rPr lang="ru-RU" dirty="0"/>
              <a:t>2) приведения их в соответствие в связи с изменением доведенного до заказчика объема прав в денежном </a:t>
            </a:r>
            <a:r>
              <a:rPr lang="ru-RU" dirty="0" smtClean="0"/>
              <a:t>выражении;</a:t>
            </a:r>
            <a:endParaRPr lang="ru-RU" sz="1400" dirty="0"/>
          </a:p>
          <a:p>
            <a:r>
              <a:rPr lang="ru-RU" dirty="0"/>
              <a:t>3) реализации решения, принятого заказчиком по итогам обязательного общественного обсуждения </a:t>
            </a:r>
            <a:r>
              <a:rPr lang="ru-RU" dirty="0" smtClean="0"/>
              <a:t>закупки;</a:t>
            </a:r>
            <a:endParaRPr lang="ru-RU" sz="1400" dirty="0"/>
          </a:p>
          <a:p>
            <a:r>
              <a:rPr lang="ru-RU" dirty="0"/>
              <a:t>4) использования </a:t>
            </a:r>
            <a:r>
              <a:rPr lang="ru-RU" dirty="0" smtClean="0"/>
              <a:t>экономии</a:t>
            </a:r>
            <a:r>
              <a:rPr lang="ru-RU" dirty="0"/>
              <a:t>, полученной при осуществлении </a:t>
            </a:r>
            <a:r>
              <a:rPr lang="ru-RU" dirty="0" smtClean="0"/>
              <a:t>закупки;</a:t>
            </a:r>
            <a:endParaRPr lang="ru-RU" sz="1600" dirty="0" smtClean="0"/>
          </a:p>
          <a:p>
            <a:r>
              <a:rPr lang="ru-RU" sz="1600" dirty="0" smtClean="0"/>
              <a:t>5) </a:t>
            </a:r>
            <a:r>
              <a:rPr lang="ru-RU" dirty="0" smtClean="0"/>
              <a:t>исполнения </a:t>
            </a:r>
            <a:r>
              <a:rPr lang="ru-RU" dirty="0"/>
              <a:t>предписания органов контроля, указанных в части 1 </a:t>
            </a:r>
            <a:br>
              <a:rPr lang="ru-RU" dirty="0"/>
            </a:br>
            <a:r>
              <a:rPr lang="ru-RU" dirty="0"/>
              <a:t>статьи 99 Федерального </a:t>
            </a:r>
            <a:r>
              <a:rPr lang="ru-RU" dirty="0" smtClean="0"/>
              <a:t>закона;</a:t>
            </a:r>
            <a:endParaRPr lang="ru-RU" sz="1600" dirty="0" smtClean="0"/>
          </a:p>
          <a:p>
            <a:r>
              <a:rPr lang="ru-RU" sz="1600" dirty="0" smtClean="0"/>
              <a:t>6) </a:t>
            </a:r>
            <a:r>
              <a:rPr lang="ru-RU" dirty="0" smtClean="0"/>
              <a:t>признание </a:t>
            </a:r>
            <a:r>
              <a:rPr lang="ru-RU" dirty="0"/>
              <a:t>определения поставщика (подрядчика, исполнителя) </a:t>
            </a:r>
            <a:r>
              <a:rPr lang="ru-RU" dirty="0" smtClean="0"/>
              <a:t>несостоявшимся;</a:t>
            </a:r>
            <a:endParaRPr lang="ru-RU" sz="1600" dirty="0" smtClean="0"/>
          </a:p>
          <a:p>
            <a:r>
              <a:rPr lang="ru-RU" sz="1600" dirty="0" smtClean="0"/>
              <a:t>6) </a:t>
            </a:r>
            <a:r>
              <a:rPr lang="ru-RU" dirty="0" smtClean="0"/>
              <a:t>расторжение контракта;</a:t>
            </a:r>
            <a:endParaRPr lang="ru-RU" sz="1600" dirty="0" smtClean="0"/>
          </a:p>
          <a:p>
            <a:r>
              <a:rPr lang="ru-RU" sz="1600" dirty="0" smtClean="0"/>
              <a:t>7) </a:t>
            </a:r>
            <a:r>
              <a:rPr lang="ru-RU" dirty="0" smtClean="0"/>
              <a:t>возникновения </a:t>
            </a:r>
            <a:r>
              <a:rPr lang="ru-RU" dirty="0"/>
              <a:t>иных обстоятельств, предвидеть которые при утверждении плана-графика было невозможно.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528166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36712"/>
            <a:ext cx="763284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70C0"/>
                </a:solidFill>
              </a:rPr>
              <a:t>При внесении изменений в план-график в </a:t>
            </a:r>
            <a:r>
              <a:rPr lang="ru-RU" sz="2400" b="1" dirty="0" smtClean="0">
                <a:solidFill>
                  <a:srgbClr val="0070C0"/>
                </a:solidFill>
              </a:rPr>
              <a:t>ЕИС </a:t>
            </a:r>
            <a:r>
              <a:rPr lang="ru-RU" sz="2400" b="1" dirty="0">
                <a:solidFill>
                  <a:srgbClr val="0070C0"/>
                </a:solidFill>
              </a:rPr>
              <a:t>в соответствии с настоящими Правилами размещается новая редакция плана-графика с указанием даты внесения таких изменений. </a:t>
            </a:r>
            <a:endParaRPr lang="ru-RU" sz="2400" b="1" dirty="0" smtClean="0">
              <a:solidFill>
                <a:srgbClr val="0070C0"/>
              </a:solidFill>
            </a:endParaRPr>
          </a:p>
          <a:p>
            <a:pPr algn="just"/>
            <a:endParaRPr lang="ru-RU" sz="2400" b="1" dirty="0" smtClean="0">
              <a:solidFill>
                <a:srgbClr val="0070C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Датой </a:t>
            </a:r>
            <a:r>
              <a:rPr lang="ru-RU" sz="2400" b="1" dirty="0">
                <a:solidFill>
                  <a:srgbClr val="0070C0"/>
                </a:solidFill>
              </a:rPr>
              <a:t>внесения </a:t>
            </a:r>
            <a:r>
              <a:rPr lang="ru-RU" sz="2400" b="1" dirty="0" smtClean="0">
                <a:solidFill>
                  <a:srgbClr val="0070C0"/>
                </a:solidFill>
              </a:rPr>
              <a:t>изменений </a:t>
            </a:r>
            <a:r>
              <a:rPr lang="ru-RU" sz="2400" b="1" dirty="0">
                <a:solidFill>
                  <a:srgbClr val="0070C0"/>
                </a:solidFill>
              </a:rPr>
              <a:t>считается дата утверждения таких изменений, осуществляемого путем подписания усиленной квалифицированной </a:t>
            </a:r>
            <a:r>
              <a:rPr lang="ru-RU" sz="2400" b="1" dirty="0" smtClean="0">
                <a:solidFill>
                  <a:srgbClr val="0070C0"/>
                </a:solidFill>
              </a:rPr>
              <a:t>ЭЦП. </a:t>
            </a:r>
          </a:p>
          <a:p>
            <a:pPr algn="just"/>
            <a:endParaRPr lang="ru-RU" sz="2400" b="1" dirty="0">
              <a:solidFill>
                <a:srgbClr val="0070C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При </a:t>
            </a:r>
            <a:r>
              <a:rPr lang="ru-RU" sz="2400" b="1" dirty="0">
                <a:solidFill>
                  <a:srgbClr val="0070C0"/>
                </a:solidFill>
              </a:rPr>
              <a:t>этом сохраняются и остаются доступными для ознакомления предыдущие редакции с возможностью отображения внесенных в них изменений.</a:t>
            </a:r>
          </a:p>
        </p:txBody>
      </p:sp>
    </p:spTree>
    <p:extLst>
      <p:ext uri="{BB962C8B-B14F-4D97-AF65-F5344CB8AC3E}">
        <p14:creationId xmlns:p14="http://schemas.microsoft.com/office/powerpoint/2010/main" val="3528166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95300"/>
            <a:ext cx="9143999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81665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663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МЭ, упр. госзакупок</dc:creator>
  <cp:lastModifiedBy>МЭ, упр. госзакупок</cp:lastModifiedBy>
  <cp:revision>13</cp:revision>
  <cp:lastPrinted>2019-08-30T08:39:01Z</cp:lastPrinted>
  <dcterms:created xsi:type="dcterms:W3CDTF">2019-08-30T07:15:48Z</dcterms:created>
  <dcterms:modified xsi:type="dcterms:W3CDTF">2019-08-30T08:40:11Z</dcterms:modified>
</cp:coreProperties>
</file>