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4">
  <p:sldMasterIdLst>
    <p:sldMasterId id="2147493455" r:id="rId4"/>
  </p:sldMasterIdLst>
  <p:notesMasterIdLst>
    <p:notesMasterId r:id="rId49"/>
  </p:notesMasterIdLst>
  <p:handoutMasterIdLst>
    <p:handoutMasterId r:id="rId50"/>
  </p:handoutMasterIdLst>
  <p:sldIdLst>
    <p:sldId id="256" r:id="rId5"/>
    <p:sldId id="669" r:id="rId6"/>
    <p:sldId id="740" r:id="rId7"/>
    <p:sldId id="715" r:id="rId8"/>
    <p:sldId id="716" r:id="rId9"/>
    <p:sldId id="717" r:id="rId10"/>
    <p:sldId id="732" r:id="rId11"/>
    <p:sldId id="718" r:id="rId12"/>
    <p:sldId id="733" r:id="rId13"/>
    <p:sldId id="734" r:id="rId14"/>
    <p:sldId id="741" r:id="rId15"/>
    <p:sldId id="742" r:id="rId16"/>
    <p:sldId id="743" r:id="rId17"/>
    <p:sldId id="735" r:id="rId18"/>
    <p:sldId id="736" r:id="rId19"/>
    <p:sldId id="737" r:id="rId20"/>
    <p:sldId id="738" r:id="rId21"/>
    <p:sldId id="739" r:id="rId22"/>
    <p:sldId id="744" r:id="rId23"/>
    <p:sldId id="745" r:id="rId24"/>
    <p:sldId id="746" r:id="rId25"/>
    <p:sldId id="724" r:id="rId26"/>
    <p:sldId id="725" r:id="rId27"/>
    <p:sldId id="726" r:id="rId28"/>
    <p:sldId id="727" r:id="rId29"/>
    <p:sldId id="728" r:id="rId30"/>
    <p:sldId id="729" r:id="rId31"/>
    <p:sldId id="730" r:id="rId32"/>
    <p:sldId id="650" r:id="rId33"/>
    <p:sldId id="747" r:id="rId34"/>
    <p:sldId id="750" r:id="rId35"/>
    <p:sldId id="748" r:id="rId36"/>
    <p:sldId id="749" r:id="rId37"/>
    <p:sldId id="751" r:id="rId38"/>
    <p:sldId id="707" r:id="rId39"/>
    <p:sldId id="709" r:id="rId40"/>
    <p:sldId id="708" r:id="rId41"/>
    <p:sldId id="710" r:id="rId42"/>
    <p:sldId id="711" r:id="rId43"/>
    <p:sldId id="777" r:id="rId44"/>
    <p:sldId id="778" r:id="rId45"/>
    <p:sldId id="780" r:id="rId46"/>
    <p:sldId id="781" r:id="rId47"/>
    <p:sldId id="367" r:id="rId48"/>
  </p:sldIdLst>
  <p:sldSz cx="9144000" cy="5143500" type="screen16x9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09" userDrawn="1">
          <p15:clr>
            <a:srgbClr val="A4A3A4"/>
          </p15:clr>
        </p15:guide>
        <p15:guide id="2" pos="5443" userDrawn="1">
          <p15:clr>
            <a:srgbClr val="A4A3A4"/>
          </p15:clr>
        </p15:guide>
        <p15:guide id="3" pos="431" userDrawn="1">
          <p15:clr>
            <a:srgbClr val="A4A3A4"/>
          </p15:clr>
        </p15:guide>
        <p15:guide id="4" orient="horz" pos="758" userDrawn="1">
          <p15:clr>
            <a:srgbClr val="A4A3A4"/>
          </p15:clr>
        </p15:guide>
        <p15:guide id="5" pos="1610" userDrawn="1">
          <p15:clr>
            <a:srgbClr val="A4A3A4"/>
          </p15:clr>
        </p15:guide>
        <p15:guide id="6" pos="1791" userDrawn="1">
          <p15:clr>
            <a:srgbClr val="A4A3A4"/>
          </p15:clr>
        </p15:guide>
        <p15:guide id="7" pos="2993" userDrawn="1">
          <p15:clr>
            <a:srgbClr val="A4A3A4"/>
          </p15:clr>
        </p15:guide>
        <p15:guide id="8" pos="3175" userDrawn="1">
          <p15:clr>
            <a:srgbClr val="A4A3A4"/>
          </p15:clr>
        </p15:guide>
        <p15:guide id="9" pos="435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Тарасов Евгений Олегович" initials="ТЕО" lastIdx="3" clrIdx="0">
    <p:extLst>
      <p:ext uri="{19B8F6BF-5375-455C-9EA6-DF929625EA0E}">
        <p15:presenceInfo xmlns:p15="http://schemas.microsoft.com/office/powerpoint/2012/main" userId="S-1-5-21-1808683317-34634761-3914636862-2859" providerId="AD"/>
      </p:ext>
    </p:extLst>
  </p:cmAuthor>
  <p:cmAuthor id="2" name="Иванкина Оксана Александровна" initials="ИОА" lastIdx="4" clrIdx="1">
    <p:extLst>
      <p:ext uri="{19B8F6BF-5375-455C-9EA6-DF929625EA0E}">
        <p15:presenceInfo xmlns:p15="http://schemas.microsoft.com/office/powerpoint/2012/main" userId="S-1-5-21-1808683317-34634761-3914636862-37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779D"/>
    <a:srgbClr val="2182A5"/>
    <a:srgbClr val="338CAC"/>
    <a:srgbClr val="B6D6E1"/>
    <a:srgbClr val="A3CBD9"/>
    <a:srgbClr val="59A1BB"/>
    <a:srgbClr val="6BACC3"/>
    <a:srgbClr val="91C1D2"/>
    <a:srgbClr val="7EB6CA"/>
    <a:srgbClr val="4697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16" autoAdjust="0"/>
    <p:restoredTop sz="90780" autoAdjust="0"/>
  </p:normalViewPr>
  <p:slideViewPr>
    <p:cSldViewPr snapToGrid="0" snapToObjects="1">
      <p:cViewPr varScale="1">
        <p:scale>
          <a:sx n="158" d="100"/>
          <a:sy n="158" d="100"/>
        </p:scale>
        <p:origin x="138" y="150"/>
      </p:cViewPr>
      <p:guideLst>
        <p:guide orient="horz" pos="2709"/>
        <p:guide pos="5443"/>
        <p:guide pos="431"/>
        <p:guide orient="horz" pos="758"/>
        <p:guide pos="1610"/>
        <p:guide pos="1791"/>
        <p:guide pos="2993"/>
        <p:guide pos="3175"/>
        <p:guide pos="435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92" d="100"/>
          <a:sy n="92" d="100"/>
        </p:scale>
        <p:origin x="3750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handoutMaster" Target="handoutMasters/handoutMaster1.xml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B2EA0081-9C18-4B68-8967-B5CEA6F6DB9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B19283A-78B1-446C-A7ED-C3E5CC04EB2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8AB2DB-D736-454A-8D5F-7B7E69DEE7D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455EADE-F9C1-4848-9E2B-CA36AF35E6C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1D135DE-EF85-44B3-8C32-6C82598EA6B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39F4BB-6A0A-47C5-AD66-49A9BBC10E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58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908B6B-4F33-48BF-8AD0-200A6C2A1239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DDD61C-9FD8-42CB-BB79-AED4210F61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248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BE405CA-9A1A-4684-A504-4C78A0A59989}"/>
              </a:ext>
            </a:extLst>
          </p:cNvPr>
          <p:cNvSpPr/>
          <p:nvPr userDrawn="1"/>
        </p:nvSpPr>
        <p:spPr>
          <a:xfrm>
            <a:off x="1" y="0"/>
            <a:ext cx="358763" cy="5143500"/>
          </a:xfrm>
          <a:prstGeom prst="rect">
            <a:avLst/>
          </a:prstGeom>
          <a:solidFill>
            <a:srgbClr val="0E779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751D73-5A1D-4AC3-BFCE-6A8A43FC7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4793069"/>
            <a:ext cx="361284" cy="273844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Рисунок 8" descr="Изображение выглядит как рисунок&#10;&#10;Автоматически созданное описание">
            <a:extLst>
              <a:ext uri="{FF2B5EF4-FFF2-40B4-BE49-F238E27FC236}">
                <a16:creationId xmlns:a16="http://schemas.microsoft.com/office/drawing/2014/main" id="{96C8515D-DFE7-488C-A461-EF6846AE22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79674" y="111386"/>
            <a:ext cx="1967344" cy="528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ен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8316644-B8F5-4A9C-9010-E9F1D60CA1D1}"/>
              </a:ext>
            </a:extLst>
          </p:cNvPr>
          <p:cNvSpPr/>
          <p:nvPr userDrawn="1"/>
        </p:nvSpPr>
        <p:spPr>
          <a:xfrm>
            <a:off x="1" y="0"/>
            <a:ext cx="358763" cy="5143500"/>
          </a:xfrm>
          <a:prstGeom prst="rect">
            <a:avLst/>
          </a:prstGeom>
          <a:solidFill>
            <a:srgbClr val="0E779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CD635FF-37F7-4C94-A1D4-A39345C9D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4793069"/>
            <a:ext cx="358836" cy="273844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A3C392A-24ED-4AAD-A452-2C8ED6CFF3E2}"/>
              </a:ext>
            </a:extLst>
          </p:cNvPr>
          <p:cNvSpPr/>
          <p:nvPr userDrawn="1"/>
        </p:nvSpPr>
        <p:spPr>
          <a:xfrm>
            <a:off x="358837" y="1"/>
            <a:ext cx="6595080" cy="751190"/>
          </a:xfrm>
          <a:prstGeom prst="rect">
            <a:avLst/>
          </a:prstGeom>
          <a:solidFill>
            <a:srgbClr val="B6D6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 descr="Изображение выглядит как рисунок&#10;&#10;Автоматически созданное описание">
            <a:extLst>
              <a:ext uri="{FF2B5EF4-FFF2-40B4-BE49-F238E27FC236}">
                <a16:creationId xmlns:a16="http://schemas.microsoft.com/office/drawing/2014/main" id="{E8DD20E9-F318-4375-BCEB-DAEC80584D0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79674" y="111386"/>
            <a:ext cx="1967344" cy="528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3F9326E-A8A5-441B-8205-132986742B83}"/>
              </a:ext>
            </a:extLst>
          </p:cNvPr>
          <p:cNvSpPr/>
          <p:nvPr userDrawn="1"/>
        </p:nvSpPr>
        <p:spPr>
          <a:xfrm>
            <a:off x="1" y="0"/>
            <a:ext cx="358763" cy="5143500"/>
          </a:xfrm>
          <a:prstGeom prst="rect">
            <a:avLst/>
          </a:prstGeom>
          <a:solidFill>
            <a:srgbClr val="0E779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66B8721-796F-4556-8C71-DD901213F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4793069"/>
            <a:ext cx="361284" cy="273844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B08991A-A42D-421A-9727-1EB958E93288}"/>
              </a:ext>
            </a:extLst>
          </p:cNvPr>
          <p:cNvSpPr/>
          <p:nvPr userDrawn="1"/>
        </p:nvSpPr>
        <p:spPr>
          <a:xfrm>
            <a:off x="358837" y="1"/>
            <a:ext cx="6595080" cy="751190"/>
          </a:xfrm>
          <a:prstGeom prst="rect">
            <a:avLst/>
          </a:prstGeom>
          <a:solidFill>
            <a:srgbClr val="B6D6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 descr="Изображение выглядит как рисунок&#10;&#10;Автоматически созданное описание">
            <a:extLst>
              <a:ext uri="{FF2B5EF4-FFF2-40B4-BE49-F238E27FC236}">
                <a16:creationId xmlns:a16="http://schemas.microsoft.com/office/drawing/2014/main" id="{8F61E16B-B140-49E9-8914-968A2E0261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79674" y="111386"/>
            <a:ext cx="1967344" cy="528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2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A45C0CF-4837-4BD0-9911-34BB64F58A34}"/>
              </a:ext>
            </a:extLst>
          </p:cNvPr>
          <p:cNvSpPr/>
          <p:nvPr userDrawn="1"/>
        </p:nvSpPr>
        <p:spPr>
          <a:xfrm>
            <a:off x="1" y="0"/>
            <a:ext cx="358763" cy="5143500"/>
          </a:xfrm>
          <a:prstGeom prst="rect">
            <a:avLst/>
          </a:prstGeom>
          <a:solidFill>
            <a:srgbClr val="0E779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EAE60FC-3796-45F8-A042-74F6D1F32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4793069"/>
            <a:ext cx="361284" cy="273844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714F785-ADF9-4E04-A84E-D3F6E09178A2}"/>
              </a:ext>
            </a:extLst>
          </p:cNvPr>
          <p:cNvSpPr/>
          <p:nvPr userDrawn="1"/>
        </p:nvSpPr>
        <p:spPr>
          <a:xfrm>
            <a:off x="358837" y="1"/>
            <a:ext cx="6595080" cy="751190"/>
          </a:xfrm>
          <a:prstGeom prst="rect">
            <a:avLst/>
          </a:prstGeom>
          <a:solidFill>
            <a:srgbClr val="B6D6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" name="Рисунок 7" descr="Изображение выглядит как рисунок&#10;&#10;Автоматически созданное описание">
            <a:extLst>
              <a:ext uri="{FF2B5EF4-FFF2-40B4-BE49-F238E27FC236}">
                <a16:creationId xmlns:a16="http://schemas.microsoft.com/office/drawing/2014/main" id="{BEFF7512-4903-4377-B3FF-A498B55ADA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79674" y="111386"/>
            <a:ext cx="1967344" cy="528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935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6.sv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sv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sp.gov.ru/gisplk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A22D856-B1DB-4701-8E3A-B01172117B3A}"/>
              </a:ext>
            </a:extLst>
          </p:cNvPr>
          <p:cNvSpPr/>
          <p:nvPr/>
        </p:nvSpPr>
        <p:spPr>
          <a:xfrm>
            <a:off x="1" y="0"/>
            <a:ext cx="4008814" cy="5143500"/>
          </a:xfrm>
          <a:prstGeom prst="rect">
            <a:avLst/>
          </a:prstGeom>
          <a:solidFill>
            <a:srgbClr val="0E779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BAF20B-54C9-4523-BC3C-52DD464CF4B1}"/>
              </a:ext>
            </a:extLst>
          </p:cNvPr>
          <p:cNvSpPr txBox="1"/>
          <p:nvPr/>
        </p:nvSpPr>
        <p:spPr>
          <a:xfrm>
            <a:off x="126609" y="1567730"/>
            <a:ext cx="37842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Особенности осуществления </a:t>
            </a:r>
            <a:r>
              <a:rPr lang="ru-RU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закупок промышленных товаров, в соответствии с постановлениями Правительства РФ №616 и №617</a:t>
            </a:r>
            <a:endParaRPr lang="ru-RU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532BB7-82B6-4404-934D-0EAB164838BB}"/>
              </a:ext>
            </a:extLst>
          </p:cNvPr>
          <p:cNvSpPr txBox="1"/>
          <p:nvPr/>
        </p:nvSpPr>
        <p:spPr>
          <a:xfrm>
            <a:off x="719138" y="480688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solidFill>
                  <a:schemeClr val="bg1"/>
                </a:solidFill>
              </a:rPr>
              <a:t>20</a:t>
            </a:r>
            <a:r>
              <a:rPr lang="en-US" sz="1000" dirty="0">
                <a:solidFill>
                  <a:schemeClr val="bg1"/>
                </a:solidFill>
              </a:rPr>
              <a:t>20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5933" y="3252604"/>
            <a:ext cx="29766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</a:rPr>
              <a:t>Некрасов Василий Александрович</a:t>
            </a:r>
          </a:p>
          <a:p>
            <a:endParaRPr lang="ru-RU" sz="1600" b="1" dirty="0">
              <a:solidFill>
                <a:schemeClr val="bg1"/>
              </a:solidFill>
            </a:endParaRPr>
          </a:p>
          <a:p>
            <a:r>
              <a:rPr lang="ru-RU" sz="1600" i="1" dirty="0">
                <a:solidFill>
                  <a:schemeClr val="bg1"/>
                </a:solidFill>
              </a:rPr>
              <a:t>Руководитель отдела методологии АО «ТЭК-Торг»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5C307D8-E546-488C-8BE8-BC2832AFF6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0897" y="90398"/>
            <a:ext cx="5053102" cy="505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406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EDE0CD8D-F60D-480A-96DC-D4B46211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5383D1-EFA0-4FF2-A9B1-CDD9A081798A}"/>
              </a:ext>
            </a:extLst>
          </p:cNvPr>
          <p:cNvSpPr txBox="1"/>
          <p:nvPr/>
        </p:nvSpPr>
        <p:spPr>
          <a:xfrm>
            <a:off x="725765" y="911077"/>
            <a:ext cx="769247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338CAC"/>
                </a:solidFill>
                <a:latin typeface="Trebuchet MS" panose="020B0603020202020204" pitchFamily="34" charset="0"/>
              </a:rPr>
              <a:t>Приказ Министерства промышленности к торговли РФ от 29 мая 2020 г. № 1755 </a:t>
            </a:r>
            <a:endParaRPr lang="en-US" b="1" dirty="0">
              <a:solidFill>
                <a:srgbClr val="338CAC"/>
              </a:solidFill>
              <a:latin typeface="Trebuchet MS" panose="020B0603020202020204" pitchFamily="34" charset="0"/>
            </a:endParaRPr>
          </a:p>
          <a:p>
            <a:pPr algn="ctr"/>
            <a:r>
              <a:rPr lang="ru-RU" dirty="0">
                <a:solidFill>
                  <a:srgbClr val="338CAC"/>
                </a:solidFill>
                <a:latin typeface="Trebuchet MS" panose="020B0603020202020204" pitchFamily="34" charset="0"/>
              </a:rPr>
              <a:t>"Об утверждении порядка выдачи Министерством промышленности и торговли Российской Федерации разрешения на закупку происходящего из иностранного государства промышленного товара, положения об отраслевых экспертных советах при Министерстве промышленности и торговли Российской Федерации, порядка формирования и ведения реестра российской промышленной продукции, включая порядок предоставления выписки из него и ее форму, порядка формирования и ведения реестра евразийской промышленной продукции, включая порядок предоставления выписки из него и ее форму"</a:t>
            </a:r>
            <a:endParaRPr lang="ru-RU" sz="1800" dirty="0">
              <a:solidFill>
                <a:srgbClr val="338CAC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2367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11399F4E-481D-431C-B759-99BC007B4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17251A-41A2-4C79-B996-1D91F56BC7F4}"/>
              </a:ext>
            </a:extLst>
          </p:cNvPr>
          <p:cNvSpPr txBox="1"/>
          <p:nvPr/>
        </p:nvSpPr>
        <p:spPr>
          <a:xfrm>
            <a:off x="684213" y="1203325"/>
            <a:ext cx="693537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E779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Минфина России от 10 сентября 2020 г. N 24-03-07/79622</a:t>
            </a:r>
          </a:p>
          <a:p>
            <a:r>
              <a:rPr lang="ru-RU" sz="1600" b="1" dirty="0">
                <a:solidFill>
                  <a:srgbClr val="0E779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если в соответствии с пунктом 8 части 1 статьи 33 Закона N 44-ФЗ проектная документация включена в документацию о закупке, то первая часть заявки на участие в электронном аукционе должна содержать исключительно согласие участника закупки на выполнение работ на условиях, предусмотренных документацией об электронном аукционе.</a:t>
            </a:r>
          </a:p>
          <a:p>
            <a:r>
              <a:rPr lang="ru-RU" sz="1600" b="1" dirty="0">
                <a:solidFill>
                  <a:srgbClr val="0E779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установлен запрет по ПП РФ №616, то согласно п. 10 постановления – то участник предоставляет выписку и реестра российской или евразийской промышленной продукции. </a:t>
            </a:r>
          </a:p>
        </p:txBody>
      </p:sp>
    </p:spTree>
    <p:extLst>
      <p:ext uri="{BB962C8B-B14F-4D97-AF65-F5344CB8AC3E}">
        <p14:creationId xmlns:p14="http://schemas.microsoft.com/office/powerpoint/2010/main" val="15266763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EE9E3A72-50B4-443A-8FD6-266CFC212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04313" y="2279362"/>
            <a:ext cx="69353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E779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Обзор административной практики</a:t>
            </a:r>
          </a:p>
        </p:txBody>
      </p:sp>
    </p:spTree>
    <p:extLst>
      <p:ext uri="{BB962C8B-B14F-4D97-AF65-F5344CB8AC3E}">
        <p14:creationId xmlns:p14="http://schemas.microsoft.com/office/powerpoint/2010/main" val="1834056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4256" y="896112"/>
            <a:ext cx="8479536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r>
              <a:rPr lang="ru-RU" dirty="0"/>
              <a:t>Решение УФАС России по Брянской области от 17 августа 2020 г. по делу N 032/06/33-999/2020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dirty="0"/>
              <a:t>Объект закупки: </a:t>
            </a:r>
            <a:r>
              <a:rPr lang="ru-RU" sz="1800" dirty="0">
                <a:effectLst/>
              </a:rPr>
              <a:t>Система рентгеновская скрининговая для органов грудной клетки (является медицинским изделием) по КТРУ 26.60.11.113-00000014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dirty="0"/>
              <a:t>Жалоба: в состав системы включены «Рабочий стол» и «Кресло», входящих в перечень ПП РФ №616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800" dirty="0">
                <a:effectLst/>
              </a:rPr>
              <a:t>Решение</a:t>
            </a:r>
            <a:r>
              <a:rPr lang="ru-RU" dirty="0"/>
              <a:t>: Жалоба не обоснована по причине - </a:t>
            </a:r>
            <a:r>
              <a:rPr lang="ru-RU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Предметом осуществляемой закупки является поставка медицинского оборудования (Система рентгеновская скрининговая для органов грудной клетки). Заказчиком при описании объекта закупки определено, что поставляемое оборудование должно соответствовать </a:t>
            </a:r>
            <a:r>
              <a:rPr lang="ru-RU" sz="1400" u="none" strike="noStrike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ГОСТ Р 56312-2014</a:t>
            </a:r>
            <a:r>
              <a:rPr lang="ru-RU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Пунктом 6.7.1. ГОСТ Р 56312-2014 установлено, что состав АРМ1 входит "рабочий стол (наличие)", "кресло (наличие)". Кроме того, Приложением Б ГОСТ Р 56312-2014 "Пример технического задания цифрового флюорографа без рентгенозащитной кабины на основе вертикального(</a:t>
            </a:r>
            <a:r>
              <a:rPr lang="ru-RU" sz="140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ых</a:t>
            </a:r>
            <a:r>
              <a:rPr lang="ru-RU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штатива(</a:t>
            </a:r>
            <a:r>
              <a:rPr lang="ru-RU" sz="140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ов</a:t>
            </a:r>
            <a:r>
              <a:rPr lang="ru-RU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открытого типа и цифрового флюорографа с рентгенозащитной кабиной" также установлено, что и в состав АРМ1 и в состав АРМ2 входят "рабочий стол (наличие)", "кресло (наличие)".</a:t>
            </a:r>
            <a:endParaRPr lang="ru-RU" sz="1400" dirty="0">
              <a:solidFill>
                <a:srgbClr val="FF0000"/>
              </a:solidFill>
              <a:effectLst/>
            </a:endParaRPr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sz="1800" dirty="0">
              <a:effectLst/>
            </a:endParaRPr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dirty="0"/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dirty="0"/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40175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4256" y="896112"/>
            <a:ext cx="8479536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r>
              <a:rPr lang="ru-RU" dirty="0"/>
              <a:t>Решение УФАС России по Астраханской области от 27 октября 2020 г. N 030/06/69-1348/2020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dirty="0"/>
              <a:t>Объект закупки: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Поставка трех единиц несамоходных паромов </a:t>
            </a:r>
            <a:endParaRPr lang="ru-RU" sz="1800" dirty="0">
              <a:effectLst/>
            </a:endParaRP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dirty="0"/>
              <a:t>Жалоба: все участники соответствуют по 2м частям заявок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800" dirty="0">
                <a:effectLst/>
              </a:rPr>
              <a:t>Решение</a:t>
            </a:r>
            <a:r>
              <a:rPr lang="ru-RU" dirty="0"/>
              <a:t>: 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400" dirty="0">
                <a:solidFill>
                  <a:srgbClr val="FF0000"/>
                </a:solidFill>
              </a:rPr>
              <a:t>Из извещения о проведении электронного аукциона следует, что Заказчик присвоил объекту закупки код по КТРУ 30.11.99 «Операции процесса производства судов и плавучих конструкций отдельные, выполняемые субподрядчиком»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400" dirty="0">
                <a:solidFill>
                  <a:srgbClr val="FF0000"/>
                </a:solidFill>
                <a:effectLst/>
              </a:rPr>
              <a:t>Комиссия критически оценивает присвоение объекту закупки такого кода, поскольку предметом аукциона является поставка трех единиц несамоходных паромов, который отнесен к коду 30.11.21 ОКПД2 «Суда круизные, суда экскурсионные и аналогичные плавучие средства для перевозки пассажиров; паромы всех типов», а также к коду по КТРУ 30.11.21.114-000002 «Паром»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400" dirty="0">
                <a:solidFill>
                  <a:srgbClr val="FF0000"/>
                </a:solidFill>
              </a:rPr>
              <a:t>Код 30.11.21 – входит в ПП РФ №616,  которое не было применено</a:t>
            </a:r>
            <a:endParaRPr lang="ru-RU" sz="1400" dirty="0">
              <a:solidFill>
                <a:srgbClr val="FF0000"/>
              </a:solidFill>
              <a:effectLst/>
            </a:endParaRP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400" dirty="0">
                <a:solidFill>
                  <a:srgbClr val="FF0000"/>
                </a:solidFill>
              </a:rPr>
              <a:t>Жалоба обоснована</a:t>
            </a:r>
            <a:endParaRPr lang="ru-RU" sz="1400" dirty="0">
              <a:solidFill>
                <a:srgbClr val="FF0000"/>
              </a:solidFill>
              <a:effectLst/>
            </a:endParaRPr>
          </a:p>
          <a:p>
            <a:pPr>
              <a:spcAft>
                <a:spcPts val="600"/>
              </a:spcAft>
              <a:buClr>
                <a:srgbClr val="0E779D"/>
              </a:buClr>
            </a:pPr>
            <a:endParaRPr lang="ru-RU" sz="1400" dirty="0">
              <a:effectLst/>
            </a:endParaRPr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sz="1800" dirty="0">
              <a:effectLst/>
            </a:endParaRPr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dirty="0"/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dirty="0"/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5179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4256" y="896112"/>
            <a:ext cx="8479536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r>
              <a:rPr lang="ru-RU" dirty="0"/>
              <a:t>Решение УФАС России по Челябинской области от 14 сентября 2020 г. по делу N 074/06/99-1999/2020(130-ВП/2020)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dirty="0"/>
              <a:t>Объект закупки: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Квадрокоптер код по КТРУ 26.51.20.110 «Аппаратура радиолокационная»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dirty="0">
                <a:latin typeface="Times New Roman" panose="02020603050405020304" pitchFamily="18" charset="0"/>
              </a:rPr>
              <a:t>Установлены условия допуска по приказу Минфина №126н и запреты по ПП РФ №616</a:t>
            </a:r>
            <a:endParaRPr lang="ru-RU" sz="1800" dirty="0">
              <a:effectLst/>
            </a:endParaRP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800" dirty="0">
                <a:effectLst/>
              </a:rPr>
              <a:t>Решение</a:t>
            </a:r>
            <a:r>
              <a:rPr lang="ru-RU" dirty="0"/>
              <a:t>: 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400" dirty="0">
                <a:solidFill>
                  <a:srgbClr val="FF0000"/>
                </a:solidFill>
                <a:effectLst/>
              </a:rPr>
              <a:t>Нельзя устанавливать ПП РФ №</a:t>
            </a:r>
            <a:r>
              <a:rPr lang="ru-RU" sz="1400" dirty="0">
                <a:solidFill>
                  <a:srgbClr val="FF0000"/>
                </a:solidFill>
              </a:rPr>
              <a:t>616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400" dirty="0">
                <a:solidFill>
                  <a:srgbClr val="FF0000"/>
                </a:solidFill>
              </a:rPr>
              <a:t>Нужно установить ПП РФ 878</a:t>
            </a:r>
            <a:endParaRPr lang="ru-RU" sz="1400" dirty="0">
              <a:solidFill>
                <a:srgbClr val="FF0000"/>
              </a:solidFill>
              <a:effectLst/>
            </a:endParaRPr>
          </a:p>
          <a:p>
            <a:pPr>
              <a:spcAft>
                <a:spcPts val="600"/>
              </a:spcAft>
              <a:buClr>
                <a:srgbClr val="0E779D"/>
              </a:buClr>
            </a:pPr>
            <a:endParaRPr lang="ru-RU" sz="1400" dirty="0">
              <a:effectLst/>
            </a:endParaRPr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sz="1800" dirty="0">
              <a:effectLst/>
            </a:endParaRPr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dirty="0"/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dirty="0"/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59963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4256" y="896112"/>
            <a:ext cx="8479536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r>
              <a:rPr lang="ru-RU" dirty="0"/>
              <a:t>Решение УФАС России по Брянской области от 23 июля 2020 г. по делу N 032/06/69-910/2020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dirty="0"/>
              <a:t>Объект закупки: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Экскаватор-погрузчик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dirty="0">
                <a:latin typeface="Times New Roman" panose="02020603050405020304" pitchFamily="18" charset="0"/>
              </a:rPr>
              <a:t>Жалоба – отклонение по 2 части</a:t>
            </a:r>
            <a:endParaRPr lang="ru-RU" sz="1800" dirty="0">
              <a:effectLst/>
            </a:endParaRP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800" dirty="0">
                <a:effectLst/>
              </a:rPr>
              <a:t>Решение – жалоба не обоснована</a:t>
            </a:r>
            <a:endParaRPr lang="ru-RU" dirty="0"/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400" dirty="0">
                <a:solidFill>
                  <a:srgbClr val="FF0000"/>
                </a:solidFill>
                <a:effectLst/>
              </a:rPr>
              <a:t>Участник не предоставил выписку из реестров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endParaRPr lang="ru-RU" sz="1400" dirty="0">
              <a:effectLst/>
            </a:endParaRPr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sz="1800" dirty="0">
              <a:effectLst/>
            </a:endParaRPr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dirty="0"/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dirty="0"/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80961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4256" y="896112"/>
            <a:ext cx="8479536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r>
              <a:rPr lang="ru-RU" dirty="0"/>
              <a:t>Решение УФАС России по Воронежской области от 28 июля 2020 г. по делу N 036/06/14-843/2020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dirty="0"/>
              <a:t>Объект закупки: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Поставка средств индивидуальной защиты (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самоспасатель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фильтрующий) ОКПД2 32.99.11.199 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Установлен запрет по ПП РФ №616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800" dirty="0">
                <a:effectLst/>
              </a:rPr>
              <a:t>Решение – жалоба обоснована</a:t>
            </a:r>
            <a:endParaRPr lang="ru-RU" dirty="0"/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400" dirty="0">
                <a:solidFill>
                  <a:srgbClr val="FF0000"/>
                </a:solidFill>
                <a:effectLst/>
              </a:rPr>
              <a:t>В перечне ПП РФ №616 – нет кода 32.99.11.199, но есть код 32.99.11.190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400" dirty="0">
                <a:solidFill>
                  <a:srgbClr val="FF0000"/>
                </a:solidFill>
              </a:rPr>
              <a:t>Код 32.99.11.199 содержится в перечне ПП РФ №617</a:t>
            </a:r>
            <a:endParaRPr lang="ru-RU" sz="1400" dirty="0">
              <a:solidFill>
                <a:srgbClr val="FF0000"/>
              </a:solidFill>
              <a:effectLst/>
            </a:endParaRPr>
          </a:p>
          <a:p>
            <a:pPr>
              <a:spcAft>
                <a:spcPts val="600"/>
              </a:spcAft>
              <a:buClr>
                <a:srgbClr val="0E779D"/>
              </a:buClr>
            </a:pPr>
            <a:endParaRPr lang="ru-RU" sz="1400" dirty="0">
              <a:effectLst/>
            </a:endParaRPr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sz="1800" dirty="0">
              <a:effectLst/>
            </a:endParaRPr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dirty="0"/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dirty="0"/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63172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4256" y="896112"/>
            <a:ext cx="8479536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r>
              <a:rPr lang="ru-RU" dirty="0"/>
              <a:t>Решение Крымского УФАС России от 27 июля 2020 г. по делу N 082/06/106-1467/2020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dirty="0"/>
              <a:t>Объект закупки: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Кресла театральные дом культуры с.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Вилино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ОКПД2 31.09.13.190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НМЦК 843 850,00 р.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Цена за ед. 3 375,40 р.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Установлен запрет по ПП РФ №616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800" dirty="0">
                <a:effectLst/>
              </a:rPr>
              <a:t>Решение – жалоба обоснована</a:t>
            </a:r>
            <a:endParaRPr lang="ru-RU" dirty="0"/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400" dirty="0">
                <a:solidFill>
                  <a:srgbClr val="FF0000"/>
                </a:solidFill>
                <a:effectLst/>
              </a:rPr>
              <a:t>Постановления N 616 устанавливает одно из оснований для неприменения запрета на допуск иностранных товаров к закупкам. Им необходимо руководствоваться, если соблюдено одно из условий: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400" dirty="0">
                <a:solidFill>
                  <a:srgbClr val="FF0000"/>
                </a:solidFill>
                <a:effectLst/>
              </a:rPr>
              <a:t>- в закупку входит одна единица товара, стоимость которой не превышает 100 тыс. рублей;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400" dirty="0">
                <a:solidFill>
                  <a:srgbClr val="FF0000"/>
                </a:solidFill>
                <a:effectLst/>
              </a:rPr>
              <a:t>- в закупку входит совокупность таких товаров, суммарная стоимость которых составляет менее 1 млн рублей (за исключением закупок товаров, указанных в пунктах 1 - 7, 124 и 125 перечня).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endParaRPr lang="ru-RU" sz="1400" dirty="0">
              <a:effectLst/>
            </a:endParaRPr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sz="1800" dirty="0">
              <a:effectLst/>
            </a:endParaRPr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dirty="0"/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dirty="0"/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97661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4256" y="896112"/>
            <a:ext cx="8479536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r>
              <a:rPr lang="ru-RU" dirty="0"/>
              <a:t>Решение Московского УФАС России от 7 августа 2020 г. по делу N 077/06/57-12873/2020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dirty="0"/>
              <a:t>Объект закупки: Поставка штор рулонных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dirty="0"/>
              <a:t>Суть жалобы: Установлен запрет по ПП РФ №616, а подходящие по ТЗ товары производятся из иностранного сырья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800" dirty="0">
                <a:effectLst/>
              </a:rPr>
              <a:t>Решение – жалоба не обоснована</a:t>
            </a:r>
            <a:endParaRPr lang="ru-RU" dirty="0"/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400" dirty="0">
                <a:solidFill>
                  <a:srgbClr val="FF0000"/>
                </a:solidFill>
                <a:effectLst/>
              </a:rPr>
              <a:t>Постановления N  616 не подразумевают неприменение запрета на допуск промышленных товаров, произведенных на территории Российской Федерации и (или) территориях государств - членов Евразийского экономического союза, при производстве которых использованы материалы или полуфабрикаты, происходящие из иностранных государств.</a:t>
            </a:r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dirty="0"/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0805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770AF7B7-C55F-4173-BF2B-B250819DE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281A537-74DB-4245-B6B6-7DFA7951A977}"/>
              </a:ext>
            </a:extLst>
          </p:cNvPr>
          <p:cNvSpPr/>
          <p:nvPr/>
        </p:nvSpPr>
        <p:spPr>
          <a:xfrm>
            <a:off x="4907783" y="1673463"/>
            <a:ext cx="3698712" cy="2437588"/>
          </a:xfrm>
          <a:prstGeom prst="rect">
            <a:avLst/>
          </a:prstGeom>
          <a:solidFill>
            <a:schemeClr val="bg1"/>
          </a:solidFill>
          <a:ln>
            <a:solidFill>
              <a:srgbClr val="B6D6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/>
          </a:p>
        </p:txBody>
      </p:sp>
      <p:pic>
        <p:nvPicPr>
          <p:cNvPr id="6" name="Рисунок 5" descr="Молоток судьи">
            <a:extLst>
              <a:ext uri="{FF2B5EF4-FFF2-40B4-BE49-F238E27FC236}">
                <a16:creationId xmlns:a16="http://schemas.microsoft.com/office/drawing/2014/main" id="{603E9EED-68C7-462F-AC60-4F959FE2F3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667318" y="2487846"/>
            <a:ext cx="2437588" cy="2437588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E26AC05-08D9-44E4-9DE9-FA96554CBF13}"/>
              </a:ext>
            </a:extLst>
          </p:cNvPr>
          <p:cNvSpPr/>
          <p:nvPr/>
        </p:nvSpPr>
        <p:spPr>
          <a:xfrm>
            <a:off x="600592" y="1687937"/>
            <a:ext cx="3910565" cy="3105132"/>
          </a:xfrm>
          <a:prstGeom prst="rect">
            <a:avLst/>
          </a:prstGeom>
          <a:solidFill>
            <a:schemeClr val="bg1"/>
          </a:solidFill>
          <a:ln>
            <a:solidFill>
              <a:srgbClr val="B6D6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D6E5D5-1548-428F-A383-415D3391243E}"/>
              </a:ext>
            </a:extLst>
          </p:cNvPr>
          <p:cNvSpPr txBox="1"/>
          <p:nvPr/>
        </p:nvSpPr>
        <p:spPr>
          <a:xfrm>
            <a:off x="738690" y="1794987"/>
            <a:ext cx="28828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2182A5"/>
                </a:solidFill>
              </a:rPr>
              <a:t>Ограничения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1D620D-F9CC-43CE-8CA3-8AB159335E04}"/>
              </a:ext>
            </a:extLst>
          </p:cNvPr>
          <p:cNvSpPr txBox="1"/>
          <p:nvPr/>
        </p:nvSpPr>
        <p:spPr>
          <a:xfrm>
            <a:off x="5102938" y="1763780"/>
            <a:ext cx="35035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2182A5"/>
                </a:solidFill>
              </a:rPr>
              <a:t>Запреты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1EC665E2-3326-4CD5-A666-022A6D05EC47}"/>
              </a:ext>
            </a:extLst>
          </p:cNvPr>
          <p:cNvSpPr/>
          <p:nvPr/>
        </p:nvSpPr>
        <p:spPr>
          <a:xfrm>
            <a:off x="682564" y="2238523"/>
            <a:ext cx="381735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ru-RU" sz="1600" b="1" dirty="0">
                <a:latin typeface="Trebuchet MS" panose="020B0603020202020204" pitchFamily="34" charset="0"/>
              </a:rPr>
              <a:t>102</a:t>
            </a:r>
            <a:r>
              <a:rPr lang="ru-RU" sz="1600" dirty="0">
                <a:latin typeface="Trebuchet MS" panose="020B0603020202020204" pitchFamily="34" charset="0"/>
              </a:rPr>
              <a:t>    Медицинские изделия 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ru-RU" sz="1600" b="1" dirty="0">
                <a:latin typeface="Trebuchet MS" panose="020B0603020202020204" pitchFamily="34" charset="0"/>
              </a:rPr>
              <a:t>1289  </a:t>
            </a:r>
            <a:r>
              <a:rPr lang="ru-RU" sz="1600" dirty="0">
                <a:latin typeface="Trebuchet MS" panose="020B0603020202020204" pitchFamily="34" charset="0"/>
              </a:rPr>
              <a:t>Жизненно необходимые лекарственные препараты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ru-RU" sz="1600" b="1" dirty="0">
                <a:latin typeface="Trebuchet MS" panose="020B0603020202020204" pitchFamily="34" charset="0"/>
              </a:rPr>
              <a:t>832</a:t>
            </a:r>
            <a:r>
              <a:rPr lang="ru-RU" sz="1600" dirty="0">
                <a:latin typeface="Trebuchet MS" panose="020B0603020202020204" pitchFamily="34" charset="0"/>
              </a:rPr>
              <a:t>    Пищевые продукты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ru-RU" sz="1600" b="1" dirty="0">
                <a:latin typeface="Trebuchet MS" panose="020B0603020202020204" pitchFamily="34" charset="0"/>
              </a:rPr>
              <a:t>878 </a:t>
            </a:r>
            <a:r>
              <a:rPr lang="ru-RU" sz="1600" dirty="0">
                <a:latin typeface="Trebuchet MS" panose="020B0603020202020204" pitchFamily="34" charset="0"/>
              </a:rPr>
              <a:t>   Радиоэлектронная продукция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ru-RU" sz="1600" b="1" dirty="0">
                <a:latin typeface="Trebuchet MS" panose="020B0603020202020204" pitchFamily="34" charset="0"/>
              </a:rPr>
              <a:t>967</a:t>
            </a:r>
            <a:r>
              <a:rPr lang="ru-RU" sz="1600" dirty="0">
                <a:latin typeface="Trebuchet MS" panose="020B0603020202020204" pitchFamily="34" charset="0"/>
              </a:rPr>
              <a:t>  </a:t>
            </a:r>
            <a:r>
              <a:rPr lang="ru-RU" sz="1600" dirty="0" err="1">
                <a:latin typeface="Trebuchet MS" panose="020B0603020202020204" pitchFamily="34" charset="0"/>
              </a:rPr>
              <a:t>Медизделия</a:t>
            </a:r>
            <a:r>
              <a:rPr lang="ru-RU" sz="1600" dirty="0">
                <a:latin typeface="Trebuchet MS" panose="020B0603020202020204" pitchFamily="34" charset="0"/>
              </a:rPr>
              <a:t> из </a:t>
            </a:r>
            <a:r>
              <a:rPr lang="ru-RU" sz="1600" dirty="0" err="1">
                <a:latin typeface="Trebuchet MS" panose="020B0603020202020204" pitchFamily="34" charset="0"/>
              </a:rPr>
              <a:t>поливинилхлоридых</a:t>
            </a:r>
            <a:r>
              <a:rPr lang="ru-RU" sz="1600" dirty="0">
                <a:latin typeface="Trebuchet MS" panose="020B0603020202020204" pitchFamily="34" charset="0"/>
              </a:rPr>
              <a:t> пластиков</a:t>
            </a:r>
            <a:endParaRPr lang="en-US" sz="1600" dirty="0">
              <a:latin typeface="Trebuchet MS" panose="020B0603020202020204" pitchFamily="34" charset="0"/>
            </a:endParaRP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617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Отдельные виды промышленных товаров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C762C80-8BF3-488D-8127-9F45CA4002B4}"/>
              </a:ext>
            </a:extLst>
          </p:cNvPr>
          <p:cNvSpPr/>
          <p:nvPr/>
        </p:nvSpPr>
        <p:spPr>
          <a:xfrm>
            <a:off x="4989101" y="2238523"/>
            <a:ext cx="35665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ru-RU" sz="1600" b="1" dirty="0">
                <a:latin typeface="Trebuchet MS" panose="020B0603020202020204" pitchFamily="34" charset="0"/>
              </a:rPr>
              <a:t>1236</a:t>
            </a:r>
            <a:r>
              <a:rPr lang="ru-RU" sz="1600" dirty="0">
                <a:latin typeface="Trebuchet MS" panose="020B0603020202020204" pitchFamily="34" charset="0"/>
              </a:rPr>
              <a:t>   Программное обеспечение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1600" b="1" dirty="0" smtClean="0">
                <a:latin typeface="Trebuchet MS" panose="020B0603020202020204" pitchFamily="34" charset="0"/>
              </a:rPr>
              <a:t>1</a:t>
            </a:r>
            <a:r>
              <a:rPr lang="ru-RU" sz="1600" b="1" dirty="0">
                <a:latin typeface="Trebuchet MS" panose="020B0603020202020204" pitchFamily="34" charset="0"/>
              </a:rPr>
              <a:t>746 </a:t>
            </a:r>
            <a:r>
              <a:rPr lang="ru-RU" sz="1600" dirty="0">
                <a:latin typeface="Trebuchet MS" panose="020B0603020202020204" pitchFamily="34" charset="0"/>
              </a:rPr>
              <a:t>Устройства </a:t>
            </a:r>
            <a:r>
              <a:rPr lang="ru-RU" sz="1600" dirty="0" smtClean="0">
                <a:latin typeface="Trebuchet MS" panose="020B0603020202020204" pitchFamily="34" charset="0"/>
              </a:rPr>
              <a:t>запоминающие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616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 Промышленные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товары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24ECB1CE-2F29-4526-958C-18E80F5ECA3C}"/>
              </a:ext>
            </a:extLst>
          </p:cNvPr>
          <p:cNvSpPr/>
          <p:nvPr/>
        </p:nvSpPr>
        <p:spPr>
          <a:xfrm>
            <a:off x="600592" y="717321"/>
            <a:ext cx="8152980" cy="7109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1600" b="1" dirty="0">
                <a:solidFill>
                  <a:srgbClr val="0E779D"/>
                </a:solidFill>
                <a:cs typeface="Arial" panose="020B0604020202020204" pitchFamily="34" charset="0"/>
              </a:rPr>
              <a:t>Условия</a:t>
            </a:r>
          </a:p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1600" b="1" dirty="0">
                <a:solidFill>
                  <a:srgbClr val="0E779D"/>
                </a:solidFill>
                <a:cs typeface="Arial" panose="020B0604020202020204" pitchFamily="34" charset="0"/>
              </a:rPr>
              <a:t>126н – Приказ Минфина от 04.06.2018</a:t>
            </a:r>
          </a:p>
        </p:txBody>
      </p:sp>
      <p:sp>
        <p:nvSpPr>
          <p:cNvPr id="20" name="Стрелка: шеврон 19">
            <a:extLst>
              <a:ext uri="{FF2B5EF4-FFF2-40B4-BE49-F238E27FC236}">
                <a16:creationId xmlns:a16="http://schemas.microsoft.com/office/drawing/2014/main" id="{0A97DB75-5683-4A93-A4A3-EF99191CF201}"/>
              </a:ext>
            </a:extLst>
          </p:cNvPr>
          <p:cNvSpPr/>
          <p:nvPr/>
        </p:nvSpPr>
        <p:spPr>
          <a:xfrm rot="5400000">
            <a:off x="2265056" y="1413937"/>
            <a:ext cx="414009" cy="559122"/>
          </a:xfrm>
          <a:prstGeom prst="chevron">
            <a:avLst/>
          </a:prstGeom>
          <a:solidFill>
            <a:srgbClr val="B6D6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solidFill>
                <a:srgbClr val="B6D6E1"/>
              </a:solidFill>
            </a:endParaRPr>
          </a:p>
        </p:txBody>
      </p:sp>
      <p:sp>
        <p:nvSpPr>
          <p:cNvPr id="22" name="Стрелка: шеврон 21">
            <a:extLst>
              <a:ext uri="{FF2B5EF4-FFF2-40B4-BE49-F238E27FC236}">
                <a16:creationId xmlns:a16="http://schemas.microsoft.com/office/drawing/2014/main" id="{5D3EF4CC-A3D8-4116-90EF-CB05FF879C12}"/>
              </a:ext>
            </a:extLst>
          </p:cNvPr>
          <p:cNvSpPr/>
          <p:nvPr/>
        </p:nvSpPr>
        <p:spPr>
          <a:xfrm rot="5400000">
            <a:off x="6620167" y="1382765"/>
            <a:ext cx="414009" cy="559122"/>
          </a:xfrm>
          <a:prstGeom prst="chevron">
            <a:avLst/>
          </a:prstGeom>
          <a:solidFill>
            <a:srgbClr val="B6D6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solidFill>
                <a:srgbClr val="B6D6E1"/>
              </a:solidFill>
            </a:endParaRPr>
          </a:p>
        </p:txBody>
      </p:sp>
      <p:pic>
        <p:nvPicPr>
          <p:cNvPr id="24" name="Рисунок 23" descr="Знак запрета">
            <a:extLst>
              <a:ext uri="{FF2B5EF4-FFF2-40B4-BE49-F238E27FC236}">
                <a16:creationId xmlns:a16="http://schemas.microsoft.com/office/drawing/2014/main" id="{BAD0E5C7-E571-4E1D-9CE2-8A5FAB1384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8118310" y="1856933"/>
            <a:ext cx="377669" cy="377669"/>
          </a:xfrm>
          <a:prstGeom prst="rect">
            <a:avLst/>
          </a:prstGeom>
        </p:spPr>
      </p:pic>
      <p:pic>
        <p:nvPicPr>
          <p:cNvPr id="26" name="Рисунок 25" descr="Восклицательный знак">
            <a:extLst>
              <a:ext uri="{FF2B5EF4-FFF2-40B4-BE49-F238E27FC236}">
                <a16:creationId xmlns:a16="http://schemas.microsoft.com/office/drawing/2014/main" id="{48EC6869-C69B-4B5A-B05F-545C9579CB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 rot="10800000" flipV="1">
            <a:off x="4074511" y="1856933"/>
            <a:ext cx="461665" cy="4616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BF54E17-256C-4682-AF0D-BB2872A8333C}"/>
              </a:ext>
            </a:extLst>
          </p:cNvPr>
          <p:cNvSpPr txBox="1"/>
          <p:nvPr/>
        </p:nvSpPr>
        <p:spPr>
          <a:xfrm>
            <a:off x="682564" y="76587"/>
            <a:ext cx="5763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Национальный режим в закупках</a:t>
            </a:r>
          </a:p>
        </p:txBody>
      </p:sp>
    </p:spTree>
    <p:extLst>
      <p:ext uri="{BB962C8B-B14F-4D97-AF65-F5344CB8AC3E}">
        <p14:creationId xmlns:p14="http://schemas.microsoft.com/office/powerpoint/2010/main" val="35050595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4256" y="896112"/>
            <a:ext cx="8479536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r>
              <a:rPr lang="ru-RU" dirty="0"/>
              <a:t>Решение УФАС России по Республике Саха (Якутия) от 27 августа 2020 г. по делу N 014/06/59-2392/2020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dirty="0"/>
              <a:t>Объект закупки: Поставка жалюзи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dirty="0"/>
              <a:t>Суть жалобы: Заказчик обязан обратится в Минпромторг с целью получения разрешения на приобретение товара иностранного происхождения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800" dirty="0">
                <a:effectLst/>
              </a:rPr>
              <a:t>Решение – жалоба не обоснована</a:t>
            </a:r>
            <a:endParaRPr lang="ru-RU" dirty="0"/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400" dirty="0">
                <a:solidFill>
                  <a:srgbClr val="FF0000"/>
                </a:solidFill>
                <a:effectLst/>
              </a:rPr>
              <a:t>Порядок выдачи Министерством промышленности и торговли Российской Федерации разрешения на закупку происходящего из иностранного государства промышленного товара, утвержденный приказом Минпромторга России от 29.05.2020 N 1755 не устанавливает такой обязанности государственным, муниципальным заказчикам или иным юридическим лицам и </a:t>
            </a:r>
            <a:r>
              <a:rPr lang="ru-RU" sz="1400" b="1" dirty="0">
                <a:solidFill>
                  <a:srgbClr val="FF0000"/>
                </a:solidFill>
                <a:effectLst/>
              </a:rPr>
              <a:t>носит заявительный характер.</a:t>
            </a:r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69977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4256" y="896112"/>
            <a:ext cx="847953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r>
              <a:rPr lang="ru-RU" dirty="0"/>
              <a:t>Решение УФАС России по Свердловской области от 21 сентября 2020 г. N 066/06/99-3912/2020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dirty="0"/>
              <a:t>Объект закупки: Поставка пояса кожаного для военнослужащих женского пола из кожи шорно-седельной черного цвета, ремня брючного кожаный черного цвета, ремня поясного для офицеров, снаряжения кожаного белого цвета со светоотражающей полосой для сотрудников ДПС ГИБДД МВД России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dirty="0"/>
              <a:t>Суть жалобы: Заказчик  отклонил заявку предоставившую выписки из реестров, но не являющуюся производителем 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800" dirty="0">
                <a:effectLst/>
              </a:rPr>
              <a:t>Решение – жалоба обоснована</a:t>
            </a:r>
            <a:endParaRPr lang="ru-RU" dirty="0"/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400" dirty="0">
                <a:solidFill>
                  <a:srgbClr val="FF0000"/>
                </a:solidFill>
                <a:effectLst/>
              </a:rPr>
              <a:t>Выписка из реестра российской промышленной продукции должна содержать в том числе наименование производителя, и </a:t>
            </a:r>
            <a:r>
              <a:rPr lang="ru-RU" sz="1400" b="1" dirty="0">
                <a:solidFill>
                  <a:srgbClr val="FF0000"/>
                </a:solidFill>
                <a:effectLst/>
              </a:rPr>
              <a:t>может быть выдана любому заинтересованному лицу</a:t>
            </a:r>
            <a:r>
              <a:rPr lang="ru-RU" sz="1400" dirty="0">
                <a:solidFill>
                  <a:srgbClr val="FF0000"/>
                </a:solidFill>
                <a:effectLst/>
              </a:rPr>
              <a:t>, в том числе участнику закупки, желающему поставить определенный товар, на который распространяются требования Постановления N 616</a:t>
            </a:r>
            <a:r>
              <a:rPr lang="ru-RU" sz="1400" b="1" dirty="0">
                <a:solidFill>
                  <a:srgbClr val="FF0000"/>
                </a:solidFill>
                <a:effectLst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32024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57AB99E-B050-44E5-BDFD-BC1B2F57AAEC}"/>
              </a:ext>
            </a:extLst>
          </p:cNvPr>
          <p:cNvSpPr/>
          <p:nvPr/>
        </p:nvSpPr>
        <p:spPr>
          <a:xfrm>
            <a:off x="703562" y="2033141"/>
            <a:ext cx="80956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spcAft>
                <a:spcPts val="600"/>
              </a:spcAft>
            </a:pPr>
            <a:r>
              <a:rPr lang="ru-RU" sz="3200" b="1" dirty="0">
                <a:solidFill>
                  <a:srgbClr val="0E779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Российской Федерации№617 от 30.04.2020</a:t>
            </a:r>
          </a:p>
        </p:txBody>
      </p:sp>
    </p:spTree>
    <p:extLst>
      <p:ext uri="{BB962C8B-B14F-4D97-AF65-F5344CB8AC3E}">
        <p14:creationId xmlns:p14="http://schemas.microsoft.com/office/powerpoint/2010/main" val="39065369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A887A3F-B9B3-417B-9EAF-893E9039C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A2EEA7C-8BEB-4207-AB5F-24BDAC7FFEAE}"/>
              </a:ext>
            </a:extLst>
          </p:cNvPr>
          <p:cNvSpPr/>
          <p:nvPr/>
        </p:nvSpPr>
        <p:spPr>
          <a:xfrm>
            <a:off x="358837" y="730256"/>
            <a:ext cx="19210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1400" b="1" dirty="0">
                <a:solidFill>
                  <a:srgbClr val="0E779D"/>
                </a:solidFill>
                <a:cs typeface="Arial" panose="020B0604020202020204" pitchFamily="34" charset="0"/>
              </a:rPr>
              <a:t>Краткая справка:</a:t>
            </a:r>
          </a:p>
        </p:txBody>
      </p:sp>
      <p:pic>
        <p:nvPicPr>
          <p:cNvPr id="7" name="Рисунок 6" descr="Молоток судьи">
            <a:extLst>
              <a:ext uri="{FF2B5EF4-FFF2-40B4-BE49-F238E27FC236}">
                <a16:creationId xmlns:a16="http://schemas.microsoft.com/office/drawing/2014/main" id="{AE6FCB53-F33F-4659-BD79-A06DF75087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774824" y="2782986"/>
            <a:ext cx="2437588" cy="2437588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22B2C21-8397-437D-9D1F-483EAEBF2FFA}"/>
              </a:ext>
            </a:extLst>
          </p:cNvPr>
          <p:cNvSpPr/>
          <p:nvPr/>
        </p:nvSpPr>
        <p:spPr>
          <a:xfrm>
            <a:off x="358837" y="959673"/>
            <a:ext cx="819793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dirty="0"/>
              <a:t>Устанавливается </a:t>
            </a:r>
            <a:r>
              <a:rPr lang="ru-RU" b="1" dirty="0"/>
              <a:t>ПЕРЕЧЕНЬ</a:t>
            </a:r>
            <a:r>
              <a:rPr lang="ru-RU" dirty="0"/>
              <a:t> </a:t>
            </a:r>
            <a:r>
              <a:rPr lang="ru-RU" b="1" dirty="0"/>
              <a:t>отдельных видов промышленных товаров</a:t>
            </a:r>
            <a:br>
              <a:rPr lang="ru-RU" b="1" dirty="0"/>
            </a:br>
            <a:endParaRPr lang="ru-RU" dirty="0"/>
          </a:p>
          <a:p>
            <a:pPr marL="342900" lvl="0" indent="-342900">
              <a:buFont typeface="+mj-lt"/>
              <a:buAutoNum type="arabicPeriod"/>
            </a:pPr>
            <a:r>
              <a:rPr lang="ru-RU" dirty="0"/>
              <a:t>Предметом одного контракта не могут быть товары из перечня и не из перечня.</a:t>
            </a:r>
            <a:br>
              <a:rPr lang="ru-RU" dirty="0"/>
            </a:br>
            <a:endParaRPr lang="ru-RU" dirty="0"/>
          </a:p>
          <a:p>
            <a:pPr marL="342900" lvl="0" indent="-342900">
              <a:buFont typeface="+mj-lt"/>
              <a:buAutoNum type="arabicPeriod"/>
            </a:pPr>
            <a:r>
              <a:rPr lang="ru-RU" u="sng" dirty="0"/>
              <a:t>Музыкальные инструменты</a:t>
            </a:r>
            <a:r>
              <a:rPr lang="ru-RU" dirty="0"/>
              <a:t> и </a:t>
            </a:r>
            <a:r>
              <a:rPr lang="ru-RU" u="sng" dirty="0"/>
              <a:t>звуковое оборудование</a:t>
            </a:r>
            <a:r>
              <a:rPr lang="ru-RU" dirty="0"/>
              <a:t>, </a:t>
            </a:r>
            <a:r>
              <a:rPr lang="ru-RU" b="1" dirty="0"/>
              <a:t>входящие в различные производственные группы</a:t>
            </a:r>
            <a:r>
              <a:rPr lang="ru-RU" dirty="0"/>
              <a:t>, </a:t>
            </a:r>
            <a:r>
              <a:rPr lang="ru-RU" u="sng" dirty="0"/>
              <a:t>а также другие отдельные виды промышленных</a:t>
            </a:r>
            <a:r>
              <a:rPr lang="ru-RU" dirty="0"/>
              <a:t> товаров не могут быть предметом одного контракта.</a:t>
            </a:r>
            <a:br>
              <a:rPr lang="ru-RU" dirty="0"/>
            </a:br>
            <a:endParaRPr lang="ru-RU" dirty="0"/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Ограничения действуют на товары в том числе поставляемые в результате выполнения работ или оказании услуг.</a:t>
            </a:r>
            <a:endParaRPr lang="ru-RU" sz="1400" dirty="0"/>
          </a:p>
        </p:txBody>
      </p:sp>
      <p:sp>
        <p:nvSpPr>
          <p:cNvPr id="10" name="Название 1">
            <a:extLst>
              <a:ext uri="{FF2B5EF4-FFF2-40B4-BE49-F238E27FC236}">
                <a16:creationId xmlns:a16="http://schemas.microsoft.com/office/drawing/2014/main" id="{B2A9502C-D915-4EA7-84A4-3212D46CE781}"/>
              </a:ext>
            </a:extLst>
          </p:cNvPr>
          <p:cNvSpPr txBox="1">
            <a:spLocks/>
          </p:cNvSpPr>
          <p:nvPr/>
        </p:nvSpPr>
        <p:spPr>
          <a:xfrm>
            <a:off x="358836" y="-67056"/>
            <a:ext cx="6596700" cy="981978"/>
          </a:xfrm>
          <a:prstGeom prst="rect">
            <a:avLst/>
          </a:prstGeom>
        </p:spPr>
        <p:txBody>
          <a:bodyPr anchor="ctr">
            <a:normAutofit fontScale="3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b="1" dirty="0"/>
              <a:t>Постановление Правительства РФ от 30 апреля 2020 г. № 617 “Об ограничениях допуска отдельных видов промышленных товаров, происходящих из иностранных государств, для целей осуществления закупок для обеспечения государственных и муниципальных нужд”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9720522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A887A3F-B9B3-417B-9EAF-893E9039C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A2EEA7C-8BEB-4207-AB5F-24BDAC7FFEAE}"/>
              </a:ext>
            </a:extLst>
          </p:cNvPr>
          <p:cNvSpPr/>
          <p:nvPr/>
        </p:nvSpPr>
        <p:spPr>
          <a:xfrm>
            <a:off x="358837" y="730256"/>
            <a:ext cx="19210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1400" b="1" dirty="0">
                <a:solidFill>
                  <a:srgbClr val="0E779D"/>
                </a:solidFill>
                <a:cs typeface="Arial" panose="020B0604020202020204" pitchFamily="34" charset="0"/>
              </a:rPr>
              <a:t>Краткая справка:</a:t>
            </a:r>
          </a:p>
        </p:txBody>
      </p:sp>
      <p:pic>
        <p:nvPicPr>
          <p:cNvPr id="7" name="Рисунок 6" descr="Молоток судьи">
            <a:extLst>
              <a:ext uri="{FF2B5EF4-FFF2-40B4-BE49-F238E27FC236}">
                <a16:creationId xmlns:a16="http://schemas.microsoft.com/office/drawing/2014/main" id="{AE6FCB53-F33F-4659-BD79-A06DF75087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774824" y="2782986"/>
            <a:ext cx="2437588" cy="2437588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22B2C21-8397-437D-9D1F-483EAEBF2FFA}"/>
              </a:ext>
            </a:extLst>
          </p:cNvPr>
          <p:cNvSpPr/>
          <p:nvPr/>
        </p:nvSpPr>
        <p:spPr>
          <a:xfrm>
            <a:off x="358837" y="959673"/>
            <a:ext cx="819793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 startAt="5"/>
            </a:pPr>
            <a:r>
              <a:rPr lang="ru-RU" sz="1600" dirty="0"/>
              <a:t>При рассмотрении заявок применяется </a:t>
            </a:r>
            <a:r>
              <a:rPr lang="ru-RU" sz="1600" b="1" dirty="0"/>
              <a:t>правило 3-й лишний. (Отклоняются все заявки, содержащие иностранный товар или приравненные к таким если не подтверждена страна происхождения хотя бы одного товара из заявки если среди всех заявок присутствуют не менее 2х, которые предлагают товары из ЕАЭС и производители ВСЕХ товаров у каждой заявки разные)</a:t>
            </a:r>
            <a:br>
              <a:rPr lang="ru-RU" sz="1600" b="1" dirty="0"/>
            </a:br>
            <a:endParaRPr lang="ru-RU" sz="1600" dirty="0"/>
          </a:p>
          <a:p>
            <a:pPr marL="342900" lvl="0" indent="-342900">
              <a:buFont typeface="+mj-lt"/>
              <a:buAutoNum type="arabicPeriod" startAt="5"/>
            </a:pPr>
            <a:r>
              <a:rPr lang="ru-RU" sz="1600" b="1" dirty="0"/>
              <a:t>Если применено правило «третий лишний» (отклонены заявки) – замена товаров по контракту не допустимо кроме товаров из стран ЕАЭС.</a:t>
            </a:r>
            <a:br>
              <a:rPr lang="ru-RU" sz="1600" b="1" dirty="0"/>
            </a:br>
            <a:endParaRPr lang="ru-RU" sz="1600" dirty="0"/>
          </a:p>
          <a:p>
            <a:pPr marL="342900" indent="-342900">
              <a:buFont typeface="+mj-lt"/>
              <a:buAutoNum type="arabicPeriod" startAt="5"/>
            </a:pPr>
            <a:r>
              <a:rPr lang="ru-RU" sz="1600" dirty="0"/>
              <a:t>Если невозможно применить правило 3-й лишний, то применяется 126н (при этом возникает вопрос – как быть если закупаемые товары не содержаться в перечне 126н? письмо Минфина России от 05.08.2019 N 24-01-08/58632 – говорит о том, что 126н применяется ИСКЛЮЧИТЕЛЬНО к товарам из перечня. Соответственно можно делать вывод, о том, что 126н применяется только при совпадении ОКПД2 из приказа Минфина и постановления №617)</a:t>
            </a:r>
          </a:p>
        </p:txBody>
      </p:sp>
      <p:sp>
        <p:nvSpPr>
          <p:cNvPr id="10" name="Название 1">
            <a:extLst>
              <a:ext uri="{FF2B5EF4-FFF2-40B4-BE49-F238E27FC236}">
                <a16:creationId xmlns:a16="http://schemas.microsoft.com/office/drawing/2014/main" id="{B2A9502C-D915-4EA7-84A4-3212D46CE781}"/>
              </a:ext>
            </a:extLst>
          </p:cNvPr>
          <p:cNvSpPr txBox="1">
            <a:spLocks/>
          </p:cNvSpPr>
          <p:nvPr/>
        </p:nvSpPr>
        <p:spPr>
          <a:xfrm>
            <a:off x="358836" y="-67056"/>
            <a:ext cx="6596700" cy="981978"/>
          </a:xfrm>
          <a:prstGeom prst="rect">
            <a:avLst/>
          </a:prstGeom>
        </p:spPr>
        <p:txBody>
          <a:bodyPr anchor="ctr">
            <a:normAutofit fontScale="3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b="1" dirty="0"/>
              <a:t>Постановление Правительства РФ от 30 апреля 2020 г. № 617 “Об ограничениях допуска отдельных видов промышленных товаров, происходящих из иностранных государств, для целей осуществления закупок для обеспечения государственных и муниципальных нужд”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9221229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A887A3F-B9B3-417B-9EAF-893E9039C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A2EEA7C-8BEB-4207-AB5F-24BDAC7FFEAE}"/>
              </a:ext>
            </a:extLst>
          </p:cNvPr>
          <p:cNvSpPr/>
          <p:nvPr/>
        </p:nvSpPr>
        <p:spPr>
          <a:xfrm>
            <a:off x="358837" y="730256"/>
            <a:ext cx="19210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1400" b="1" dirty="0">
                <a:solidFill>
                  <a:srgbClr val="0E779D"/>
                </a:solidFill>
                <a:cs typeface="Arial" panose="020B0604020202020204" pitchFamily="34" charset="0"/>
              </a:rPr>
              <a:t>Краткая справка:</a:t>
            </a:r>
          </a:p>
        </p:txBody>
      </p:sp>
      <p:pic>
        <p:nvPicPr>
          <p:cNvPr id="7" name="Рисунок 6" descr="Молоток судьи">
            <a:extLst>
              <a:ext uri="{FF2B5EF4-FFF2-40B4-BE49-F238E27FC236}">
                <a16:creationId xmlns:a16="http://schemas.microsoft.com/office/drawing/2014/main" id="{AE6FCB53-F33F-4659-BD79-A06DF75087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774824" y="2782986"/>
            <a:ext cx="2437588" cy="2437588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22B2C21-8397-437D-9D1F-483EAEBF2FFA}"/>
              </a:ext>
            </a:extLst>
          </p:cNvPr>
          <p:cNvSpPr/>
          <p:nvPr/>
        </p:nvSpPr>
        <p:spPr>
          <a:xfrm>
            <a:off x="358837" y="959673"/>
            <a:ext cx="819793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/>
              <a:t>8. Подтверждением страны происхождения товаров является одно из следующих условий:</a:t>
            </a:r>
          </a:p>
          <a:p>
            <a:r>
              <a:rPr lang="ru-RU" dirty="0"/>
              <a:t>А) наличие сведений об отдельных видах промышленных товаров </a:t>
            </a:r>
            <a:r>
              <a:rPr lang="ru-RU" b="1" dirty="0"/>
              <a:t>в реестре </a:t>
            </a:r>
            <a:r>
              <a:rPr lang="ru-RU" b="1" u="sng" dirty="0"/>
              <a:t>российской</a:t>
            </a:r>
            <a:r>
              <a:rPr lang="ru-RU" b="1" dirty="0"/>
              <a:t> промышленной продукции</a:t>
            </a:r>
            <a:endParaRPr lang="ru-RU" dirty="0"/>
          </a:p>
          <a:p>
            <a:r>
              <a:rPr lang="ru-RU" dirty="0"/>
              <a:t>Б) наличие сертификата о происхождении отдельного вида промышленного товара, выдаваемого уполномоченным органом (организацией) государства - члена Евразийского экономического союза (за исключением Российской Федерации) по форме, установленной Правилами определения страны происхождения товаров, являющимися неотъемлемой частью Соглашения о Правилах определения страны происхождения товаров в Содружестве Независимых Государств от 20 ноября 2009 г., и в соответствии с критериями определения страны происхождения товаров, предусмотренными указанными Правилами.</a:t>
            </a:r>
            <a:endParaRPr lang="ru-RU" sz="1600" dirty="0"/>
          </a:p>
        </p:txBody>
      </p:sp>
      <p:sp>
        <p:nvSpPr>
          <p:cNvPr id="10" name="Название 1">
            <a:extLst>
              <a:ext uri="{FF2B5EF4-FFF2-40B4-BE49-F238E27FC236}">
                <a16:creationId xmlns:a16="http://schemas.microsoft.com/office/drawing/2014/main" id="{B2A9502C-D915-4EA7-84A4-3212D46CE781}"/>
              </a:ext>
            </a:extLst>
          </p:cNvPr>
          <p:cNvSpPr txBox="1">
            <a:spLocks/>
          </p:cNvSpPr>
          <p:nvPr/>
        </p:nvSpPr>
        <p:spPr>
          <a:xfrm>
            <a:off x="358836" y="-67056"/>
            <a:ext cx="6596700" cy="981978"/>
          </a:xfrm>
          <a:prstGeom prst="rect">
            <a:avLst/>
          </a:prstGeom>
        </p:spPr>
        <p:txBody>
          <a:bodyPr anchor="ctr">
            <a:normAutofit fontScale="3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b="1" dirty="0"/>
              <a:t>Постановление Правительства РФ от 30 апреля 2020 г. № 617 “Об ограничениях допуска отдельных видов промышленных товаров, происходящих из иностранных государств, для целей осуществления закупок для обеспечения государственных и муниципальных нужд”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7806612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A887A3F-B9B3-417B-9EAF-893E9039C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A2EEA7C-8BEB-4207-AB5F-24BDAC7FFEAE}"/>
              </a:ext>
            </a:extLst>
          </p:cNvPr>
          <p:cNvSpPr/>
          <p:nvPr/>
        </p:nvSpPr>
        <p:spPr>
          <a:xfrm>
            <a:off x="358837" y="730256"/>
            <a:ext cx="19210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1400" b="1" dirty="0">
                <a:solidFill>
                  <a:srgbClr val="0E779D"/>
                </a:solidFill>
                <a:cs typeface="Arial" panose="020B0604020202020204" pitchFamily="34" charset="0"/>
              </a:rPr>
              <a:t>Краткая справка:</a:t>
            </a:r>
          </a:p>
        </p:txBody>
      </p:sp>
      <p:pic>
        <p:nvPicPr>
          <p:cNvPr id="7" name="Рисунок 6" descr="Молоток судьи">
            <a:extLst>
              <a:ext uri="{FF2B5EF4-FFF2-40B4-BE49-F238E27FC236}">
                <a16:creationId xmlns:a16="http://schemas.microsoft.com/office/drawing/2014/main" id="{AE6FCB53-F33F-4659-BD79-A06DF75087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774824" y="2782986"/>
            <a:ext cx="2437588" cy="2437588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22B2C21-8397-437D-9D1F-483EAEBF2FFA}"/>
              </a:ext>
            </a:extLst>
          </p:cNvPr>
          <p:cNvSpPr/>
          <p:nvPr/>
        </p:nvSpPr>
        <p:spPr>
          <a:xfrm>
            <a:off x="358837" y="959673"/>
            <a:ext cx="819793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 startAt="9"/>
            </a:pPr>
            <a:r>
              <a:rPr lang="ru-RU" dirty="0"/>
              <a:t>В составе (2ой части) заявки </a:t>
            </a:r>
            <a:r>
              <a:rPr lang="ru-RU" b="1" dirty="0"/>
              <a:t>участник предоставляет информацию (номер) из реестра российской промышленной продукции</a:t>
            </a:r>
            <a:r>
              <a:rPr lang="ru-RU" dirty="0"/>
              <a:t>, а также о совокупном количестве баллов за выполнение технологических операций (условий) на территории Российской Федерации, </a:t>
            </a:r>
            <a:r>
              <a:rPr lang="ru-RU" u="sng" dirty="0"/>
              <a:t>если это предусмотрено постановлением Правительства Российской Федерации от 17 июля 2015 г. N 719</a:t>
            </a:r>
            <a:r>
              <a:rPr lang="ru-RU" dirty="0"/>
              <a:t> "О подтверждении производства промышленной продукции на территории Российской Федерации" для подтверждения происхождения товара из России.</a:t>
            </a:r>
            <a:br>
              <a:rPr lang="ru-RU" dirty="0"/>
            </a:br>
            <a:r>
              <a:rPr lang="ru-RU" b="1" dirty="0"/>
              <a:t>Информация о реестровой записи об отдельном виде промышленного товара включается в контракт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  <a:p>
            <a:pPr marL="342900" lvl="0" indent="-342900">
              <a:buFont typeface="+mj-lt"/>
              <a:buAutoNum type="arabicPeriod" startAt="9"/>
            </a:pPr>
            <a:r>
              <a:rPr lang="ru-RU" b="1" dirty="0"/>
              <a:t>Если в составе заявки предлагается товар, производства страны ЕАЭС</a:t>
            </a:r>
            <a:r>
              <a:rPr lang="ru-RU" dirty="0"/>
              <a:t> (кроме России), то подтверждение страны происхождения является СТ-1, который предоставляется при исполнении контракта. (не в составе заявки)</a:t>
            </a:r>
            <a:br>
              <a:rPr lang="ru-RU" dirty="0"/>
            </a:br>
            <a:endParaRPr lang="ru-RU" dirty="0"/>
          </a:p>
        </p:txBody>
      </p:sp>
      <p:sp>
        <p:nvSpPr>
          <p:cNvPr id="10" name="Название 1">
            <a:extLst>
              <a:ext uri="{FF2B5EF4-FFF2-40B4-BE49-F238E27FC236}">
                <a16:creationId xmlns:a16="http://schemas.microsoft.com/office/drawing/2014/main" id="{B2A9502C-D915-4EA7-84A4-3212D46CE781}"/>
              </a:ext>
            </a:extLst>
          </p:cNvPr>
          <p:cNvSpPr txBox="1">
            <a:spLocks/>
          </p:cNvSpPr>
          <p:nvPr/>
        </p:nvSpPr>
        <p:spPr>
          <a:xfrm>
            <a:off x="358836" y="-67056"/>
            <a:ext cx="6596700" cy="981978"/>
          </a:xfrm>
          <a:prstGeom prst="rect">
            <a:avLst/>
          </a:prstGeom>
        </p:spPr>
        <p:txBody>
          <a:bodyPr anchor="ctr">
            <a:normAutofit fontScale="3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b="1" dirty="0"/>
              <a:t>Постановление Правительства РФ от 30 апреля 2020 г. № 617 “Об ограничениях допуска отдельных видов промышленных товаров, происходящих из иностранных государств, для целей осуществления закупок для обеспечения государственных и муниципальных нужд”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2064155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A887A3F-B9B3-417B-9EAF-893E9039C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A2EEA7C-8BEB-4207-AB5F-24BDAC7FFEAE}"/>
              </a:ext>
            </a:extLst>
          </p:cNvPr>
          <p:cNvSpPr/>
          <p:nvPr/>
        </p:nvSpPr>
        <p:spPr>
          <a:xfrm>
            <a:off x="358837" y="730256"/>
            <a:ext cx="19210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1400" b="1" dirty="0">
                <a:solidFill>
                  <a:srgbClr val="0E779D"/>
                </a:solidFill>
                <a:cs typeface="Arial" panose="020B0604020202020204" pitchFamily="34" charset="0"/>
              </a:rPr>
              <a:t>Краткая справка:</a:t>
            </a:r>
          </a:p>
        </p:txBody>
      </p:sp>
      <p:pic>
        <p:nvPicPr>
          <p:cNvPr id="7" name="Рисунок 6" descr="Молоток судьи">
            <a:extLst>
              <a:ext uri="{FF2B5EF4-FFF2-40B4-BE49-F238E27FC236}">
                <a16:creationId xmlns:a16="http://schemas.microsoft.com/office/drawing/2014/main" id="{AE6FCB53-F33F-4659-BD79-A06DF75087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774824" y="2782986"/>
            <a:ext cx="2437588" cy="2437588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22B2C21-8397-437D-9D1F-483EAEBF2FFA}"/>
              </a:ext>
            </a:extLst>
          </p:cNvPr>
          <p:cNvSpPr/>
          <p:nvPr/>
        </p:nvSpPr>
        <p:spPr>
          <a:xfrm>
            <a:off x="358837" y="959673"/>
            <a:ext cx="819793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 startAt="11"/>
            </a:pPr>
            <a:r>
              <a:rPr lang="ru-RU" dirty="0"/>
              <a:t>На этапе исполнения контракта участник закупки представляет </a:t>
            </a:r>
            <a:r>
              <a:rPr lang="ru-RU" b="1" dirty="0">
                <a:solidFill>
                  <a:srgbClr val="FF0000"/>
                </a:solidFill>
              </a:rPr>
              <a:t>выписку из реестра российской промышленной продукции</a:t>
            </a:r>
            <a:r>
              <a:rPr lang="ru-RU" dirty="0"/>
              <a:t>, формируемую посредством государственной информационной системы промышленности, или </a:t>
            </a:r>
            <a:r>
              <a:rPr lang="ru-RU" b="1" dirty="0"/>
              <a:t>копию сертификата</a:t>
            </a:r>
            <a:r>
              <a:rPr lang="ru-RU" dirty="0"/>
              <a:t> о происхождении отдельного вида промышленного товара, выдаваемого уполномоченным органом (организацией) государства - члена Евразийского экономического союза (за исключением Российской Федерации) по форме, установленной Правилами определения страны происхождения товаров, являющимися неотъемлемой частью Соглашения о Правилах определения страны происхождения товаров в Содружестве Независимых Государств от 20 ноября 2009 г., и в соответствии с критериями определения страны происхождения товаров, предусмотренными указанными Правилами.</a:t>
            </a:r>
            <a:br>
              <a:rPr lang="ru-RU" dirty="0"/>
            </a:br>
            <a:endParaRPr lang="ru-RU" dirty="0"/>
          </a:p>
        </p:txBody>
      </p:sp>
      <p:sp>
        <p:nvSpPr>
          <p:cNvPr id="10" name="Название 1">
            <a:extLst>
              <a:ext uri="{FF2B5EF4-FFF2-40B4-BE49-F238E27FC236}">
                <a16:creationId xmlns:a16="http://schemas.microsoft.com/office/drawing/2014/main" id="{B2A9502C-D915-4EA7-84A4-3212D46CE781}"/>
              </a:ext>
            </a:extLst>
          </p:cNvPr>
          <p:cNvSpPr txBox="1">
            <a:spLocks/>
          </p:cNvSpPr>
          <p:nvPr/>
        </p:nvSpPr>
        <p:spPr>
          <a:xfrm>
            <a:off x="358836" y="-67056"/>
            <a:ext cx="6596700" cy="981978"/>
          </a:xfrm>
          <a:prstGeom prst="rect">
            <a:avLst/>
          </a:prstGeom>
        </p:spPr>
        <p:txBody>
          <a:bodyPr anchor="ctr">
            <a:normAutofit fontScale="3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b="1" dirty="0"/>
              <a:t>Постановление Правительства РФ от 30 апреля 2020 г. № 617 “Об ограничениях допуска отдельных видов промышленных товаров, происходящих из иностранных государств, для целей осуществления закупок для обеспечения государственных и муниципальных нужд”</a:t>
            </a:r>
            <a:endParaRPr lang="ru-RU" sz="18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DA37A02-6E49-4CF6-9251-1F5B2E70D680}"/>
              </a:ext>
            </a:extLst>
          </p:cNvPr>
          <p:cNvSpPr/>
          <p:nvPr/>
        </p:nvSpPr>
        <p:spPr>
          <a:xfrm>
            <a:off x="678118" y="4468326"/>
            <a:ext cx="6096706" cy="369332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dirty="0"/>
              <a:t>Письмо Минпромторга России от 5 июня 2020 г. N 39247/12</a:t>
            </a:r>
          </a:p>
        </p:txBody>
      </p:sp>
    </p:spTree>
    <p:extLst>
      <p:ext uri="{BB962C8B-B14F-4D97-AF65-F5344CB8AC3E}">
        <p14:creationId xmlns:p14="http://schemas.microsoft.com/office/powerpoint/2010/main" val="27018771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A887A3F-B9B3-417B-9EAF-893E9039C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A2EEA7C-8BEB-4207-AB5F-24BDAC7FFEAE}"/>
              </a:ext>
            </a:extLst>
          </p:cNvPr>
          <p:cNvSpPr/>
          <p:nvPr/>
        </p:nvSpPr>
        <p:spPr>
          <a:xfrm>
            <a:off x="358837" y="730256"/>
            <a:ext cx="19210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1400" b="1" dirty="0">
                <a:solidFill>
                  <a:srgbClr val="0E779D"/>
                </a:solidFill>
                <a:cs typeface="Arial" panose="020B0604020202020204" pitchFamily="34" charset="0"/>
              </a:rPr>
              <a:t>Краткая справка:</a:t>
            </a:r>
          </a:p>
        </p:txBody>
      </p:sp>
      <p:pic>
        <p:nvPicPr>
          <p:cNvPr id="7" name="Рисунок 6" descr="Молоток судьи">
            <a:extLst>
              <a:ext uri="{FF2B5EF4-FFF2-40B4-BE49-F238E27FC236}">
                <a16:creationId xmlns:a16="http://schemas.microsoft.com/office/drawing/2014/main" id="{AE6FCB53-F33F-4659-BD79-A06DF75087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774824" y="2782986"/>
            <a:ext cx="2437588" cy="2437588"/>
          </a:xfrm>
          <a:prstGeom prst="rect">
            <a:avLst/>
          </a:prstGeom>
        </p:spPr>
      </p:pic>
      <p:sp>
        <p:nvSpPr>
          <p:cNvPr id="10" name="Название 1">
            <a:extLst>
              <a:ext uri="{FF2B5EF4-FFF2-40B4-BE49-F238E27FC236}">
                <a16:creationId xmlns:a16="http://schemas.microsoft.com/office/drawing/2014/main" id="{B2A9502C-D915-4EA7-84A4-3212D46CE781}"/>
              </a:ext>
            </a:extLst>
          </p:cNvPr>
          <p:cNvSpPr txBox="1">
            <a:spLocks/>
          </p:cNvSpPr>
          <p:nvPr/>
        </p:nvSpPr>
        <p:spPr>
          <a:xfrm>
            <a:off x="358836" y="-67056"/>
            <a:ext cx="6596700" cy="981978"/>
          </a:xfrm>
          <a:prstGeom prst="rect">
            <a:avLst/>
          </a:prstGeom>
        </p:spPr>
        <p:txBody>
          <a:bodyPr anchor="ctr">
            <a:normAutofit fontScale="3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b="1" dirty="0"/>
              <a:t>Постановление Правительства РФ от 30 апреля 2020 г. № 617 “Об ограничениях допуска отдельных видов промышленных товаров, происходящих из иностранных государств, для целей осуществления закупок для обеспечения государственных и муниципальных нужд”</a:t>
            </a:r>
            <a:endParaRPr lang="ru-RU" sz="18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804E7BC-61EB-496B-A14E-9392D999A228}"/>
              </a:ext>
            </a:extLst>
          </p:cNvPr>
          <p:cNvSpPr/>
          <p:nvPr/>
        </p:nvSpPr>
        <p:spPr>
          <a:xfrm>
            <a:off x="652419" y="1404661"/>
            <a:ext cx="81979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/>
              <a:t>12. Ограничения </a:t>
            </a:r>
            <a:r>
              <a:rPr lang="ru-RU" b="1" dirty="0"/>
              <a:t>не применяются </a:t>
            </a:r>
            <a:r>
              <a:rPr lang="ru-RU" dirty="0"/>
              <a:t>к спортивному оружию и патронам в следующих случаях:</a:t>
            </a:r>
          </a:p>
          <a:p>
            <a:r>
              <a:rPr lang="ru-RU" dirty="0"/>
              <a:t>А) закупка спортивного оружия, патронов, боеприпасов и их деталей для обеспечения нужд спорта высших достижений;</a:t>
            </a:r>
            <a:br>
              <a:rPr lang="ru-RU" dirty="0"/>
            </a:br>
            <a:r>
              <a:rPr lang="ru-RU" dirty="0"/>
              <a:t>Б) закупка запасных частей и деталей к используемому заказчиком спортивному оружию иностранного производства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5068557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A887A3F-B9B3-417B-9EAF-893E9039C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A2EEA7C-8BEB-4207-AB5F-24BDAC7FFEAE}"/>
              </a:ext>
            </a:extLst>
          </p:cNvPr>
          <p:cNvSpPr/>
          <p:nvPr/>
        </p:nvSpPr>
        <p:spPr>
          <a:xfrm>
            <a:off x="358837" y="730256"/>
            <a:ext cx="19210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1400" b="1" dirty="0">
                <a:solidFill>
                  <a:srgbClr val="0E779D"/>
                </a:solidFill>
                <a:cs typeface="Arial" panose="020B0604020202020204" pitchFamily="34" charset="0"/>
              </a:rPr>
              <a:t>Краткая справка:</a:t>
            </a:r>
          </a:p>
        </p:txBody>
      </p:sp>
      <p:pic>
        <p:nvPicPr>
          <p:cNvPr id="7" name="Рисунок 6" descr="Молоток судьи">
            <a:extLst>
              <a:ext uri="{FF2B5EF4-FFF2-40B4-BE49-F238E27FC236}">
                <a16:creationId xmlns:a16="http://schemas.microsoft.com/office/drawing/2014/main" id="{AE6FCB53-F33F-4659-BD79-A06DF75087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774824" y="2782986"/>
            <a:ext cx="2437588" cy="2437588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22B2C21-8397-437D-9D1F-483EAEBF2FFA}"/>
              </a:ext>
            </a:extLst>
          </p:cNvPr>
          <p:cNvSpPr/>
          <p:nvPr/>
        </p:nvSpPr>
        <p:spPr>
          <a:xfrm>
            <a:off x="358837" y="959673"/>
            <a:ext cx="819793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/>
              <a:t>Письмо Минпромторга России от 5 июня 2020 г. № 39247/12</a:t>
            </a:r>
          </a:p>
          <a:p>
            <a:pPr lvl="0"/>
            <a:endParaRPr lang="ru-RU" sz="1600" dirty="0"/>
          </a:p>
          <a:p>
            <a:pPr lvl="0"/>
            <a:r>
              <a:rPr lang="ru-RU" sz="1600" dirty="0"/>
              <a:t>При закупке отдельных видов медицинских изделий, утвержденном постановлением Правительства РФ от 5 февраля 2015 г. № 102 в целях определения нормативного правового акта, в соответствии с которым необходимо применять соответствующие ограничения, необходимо руководствоваться более "уточненным" кодом.</a:t>
            </a:r>
          </a:p>
          <a:p>
            <a:pPr lvl="0"/>
            <a:endParaRPr lang="ru-RU" sz="1600" dirty="0"/>
          </a:p>
          <a:p>
            <a:pPr lvl="0"/>
            <a:r>
              <a:rPr lang="ru-RU" sz="1600" dirty="0"/>
              <a:t>К примеру, к продукции с кодом </a:t>
            </a:r>
            <a:r>
              <a:rPr lang="ru-RU" sz="1600" b="1" dirty="0"/>
              <a:t>ОКПД2 28.25.14.110 </a:t>
            </a:r>
            <a:r>
              <a:rPr lang="ru-RU" sz="1600" dirty="0"/>
              <a:t>необходимо применять ограничение, предусмотренное Постановлением № 102, поскольку в перечне указанного постановления, предусмотрен идентичный код </a:t>
            </a:r>
            <a:r>
              <a:rPr lang="ru-RU" sz="1600" b="1" dirty="0"/>
              <a:t>ОКПД2 28.25.14.110</a:t>
            </a:r>
            <a:r>
              <a:rPr lang="ru-RU" sz="1600" dirty="0"/>
              <a:t>, а в перечне Постановления № 617 содержится более "укрупненный" код </a:t>
            </a:r>
            <a:r>
              <a:rPr lang="ru-RU" sz="1600" b="1" dirty="0"/>
              <a:t>ОКПД2 28.25.14</a:t>
            </a:r>
            <a:r>
              <a:rPr lang="ru-RU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76158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11399F4E-481D-431C-B759-99BC007B4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17251A-41A2-4C79-B996-1D91F56BC7F4}"/>
              </a:ext>
            </a:extLst>
          </p:cNvPr>
          <p:cNvSpPr txBox="1"/>
          <p:nvPr/>
        </p:nvSpPr>
        <p:spPr>
          <a:xfrm>
            <a:off x="684213" y="1203325"/>
            <a:ext cx="693537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E779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ФАС России от 29.09.2020 №ИА/84079/20</a:t>
            </a:r>
          </a:p>
          <a:p>
            <a:r>
              <a:rPr lang="ru-RU" sz="1600" b="1" dirty="0">
                <a:solidFill>
                  <a:srgbClr val="0E779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ФАС России предоставила разъяснение по вопросам направления (рассмотрения) заявок на участие в аукционах в случае установления заказчиками ограничений доступа иностранной продукции.</a:t>
            </a:r>
          </a:p>
          <a:p>
            <a:endParaRPr lang="ru-RU" sz="1600" b="1" dirty="0">
              <a:solidFill>
                <a:srgbClr val="0E779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solidFill>
                  <a:srgbClr val="0E779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ФАС России пояснила, что в случае, если при проведении закупок заказчиком установлены ограничения на допуск иностранной продукции, предусмотренные ст. 14 44-ФЗ, оператор ЭТП должен направить заказчику заявки всех участников закупки, которые принимали участие в аукционе, и аукционная комиссия должна рассмотреть заявки всех участников закупки, которые принимали участие в аукционе. </a:t>
            </a:r>
          </a:p>
        </p:txBody>
      </p:sp>
    </p:spTree>
    <p:extLst>
      <p:ext uri="{BB962C8B-B14F-4D97-AF65-F5344CB8AC3E}">
        <p14:creationId xmlns:p14="http://schemas.microsoft.com/office/powerpoint/2010/main" val="4736959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EE9E3A72-50B4-443A-8FD6-266CFC212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04313" y="2279362"/>
            <a:ext cx="69353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E779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Обзор административной практики</a:t>
            </a:r>
          </a:p>
        </p:txBody>
      </p:sp>
    </p:spTree>
    <p:extLst>
      <p:ext uri="{BB962C8B-B14F-4D97-AF65-F5344CB8AC3E}">
        <p14:creationId xmlns:p14="http://schemas.microsoft.com/office/powerpoint/2010/main" val="13596927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4256" y="896112"/>
            <a:ext cx="8479536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r>
              <a:rPr lang="ru-RU" dirty="0"/>
              <a:t>Решение УФАС России по Свердловской области от 28 октября 2020 г. N 066/06/99-4497/2020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endParaRPr lang="ru-RU" dirty="0"/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800" dirty="0">
                <a:effectLst/>
              </a:rPr>
              <a:t>Нарушение:</a:t>
            </a:r>
            <a:endParaRPr lang="ru-RU" dirty="0"/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400" dirty="0">
                <a:solidFill>
                  <a:srgbClr val="FF0000"/>
                </a:solidFill>
                <a:effectLst/>
              </a:rPr>
              <a:t>В извещении – установлено ограничение по ПП РФ №617, а в документации нет.</a:t>
            </a:r>
          </a:p>
        </p:txBody>
      </p:sp>
    </p:spTree>
    <p:extLst>
      <p:ext uri="{BB962C8B-B14F-4D97-AF65-F5344CB8AC3E}">
        <p14:creationId xmlns:p14="http://schemas.microsoft.com/office/powerpoint/2010/main" val="32785756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4256" y="896112"/>
            <a:ext cx="847953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r>
              <a:rPr lang="ru-RU" dirty="0"/>
              <a:t>Решение УФАС России по Челябинской области от 2 ноября 2020 г. по делу N 074/06/99-2467/2020(152-ВП/2020)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800" dirty="0">
                <a:effectLst/>
              </a:rPr>
              <a:t>Объект закупки: Утеплитель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endParaRPr lang="ru-RU" dirty="0"/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800" dirty="0">
                <a:effectLst/>
              </a:rPr>
              <a:t>Решение:</a:t>
            </a:r>
            <a:endParaRPr lang="ru-RU" dirty="0"/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400" dirty="0">
                <a:solidFill>
                  <a:srgbClr val="FF0000"/>
                </a:solidFill>
                <a:effectLst/>
              </a:rPr>
              <a:t>В требованиях к составу второй части заявки на участие в закупке не установлен перечень документов и сведений, которые необходимо представить участникам закупки.</a:t>
            </a:r>
          </a:p>
        </p:txBody>
      </p:sp>
    </p:spTree>
    <p:extLst>
      <p:ext uri="{BB962C8B-B14F-4D97-AF65-F5344CB8AC3E}">
        <p14:creationId xmlns:p14="http://schemas.microsoft.com/office/powerpoint/2010/main" val="14405868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4256" y="896112"/>
            <a:ext cx="847953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r>
              <a:rPr lang="ru-RU" dirty="0"/>
              <a:t>Решение УФАС России по Свердловской области от 28 октября 2020 г. по жалобе N 066/06/69-4503/2020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800" dirty="0">
                <a:effectLst/>
              </a:rPr>
              <a:t>Суть жалобы: Заказчик допустил все заявки</a:t>
            </a:r>
          </a:p>
          <a:p>
            <a:pPr>
              <a:spcAft>
                <a:spcPts val="600"/>
              </a:spcAft>
              <a:buClr>
                <a:srgbClr val="0E779D"/>
              </a:buClr>
            </a:pPr>
            <a:endParaRPr lang="ru-RU" dirty="0"/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800" dirty="0">
                <a:effectLst/>
              </a:rPr>
              <a:t>Решение:</a:t>
            </a:r>
            <a:endParaRPr lang="ru-RU" dirty="0"/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400" dirty="0">
                <a:solidFill>
                  <a:srgbClr val="FF0000"/>
                </a:solidFill>
                <a:effectLst/>
              </a:rPr>
              <a:t>Среди участников были 2 заявки, которые предлагали товары из ЕАЭС или России, подтвердили страну происхождения и предлагали товары от разных производителей. Заказчик обязан был отклонить заявки с иностранными товарами.</a:t>
            </a:r>
          </a:p>
        </p:txBody>
      </p:sp>
    </p:spTree>
    <p:extLst>
      <p:ext uri="{BB962C8B-B14F-4D97-AF65-F5344CB8AC3E}">
        <p14:creationId xmlns:p14="http://schemas.microsoft.com/office/powerpoint/2010/main" val="35780177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4256" y="896112"/>
            <a:ext cx="847953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r>
              <a:rPr lang="ru-RU" dirty="0"/>
              <a:t>Решение Московского УФАС России от 26 октября 2020 г. по делу N 077/06/57-18075/2020</a:t>
            </a:r>
          </a:p>
          <a:p>
            <a:pPr marL="285750" indent="-285750">
              <a:spcAft>
                <a:spcPts val="600"/>
              </a:spcAft>
              <a:buClr>
                <a:srgbClr val="0E779D"/>
              </a:buClr>
              <a:buFont typeface="Wingdings" panose="05000000000000000000" pitchFamily="2" charset="2"/>
              <a:buChar char="Ø"/>
            </a:pPr>
            <a:endParaRPr lang="ru-RU" dirty="0"/>
          </a:p>
          <a:p>
            <a:pPr>
              <a:spcAft>
                <a:spcPts val="600"/>
              </a:spcAft>
              <a:buClr>
                <a:srgbClr val="0E779D"/>
              </a:buClr>
            </a:pPr>
            <a:endParaRPr lang="ru-RU" dirty="0"/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800" dirty="0">
                <a:effectLst/>
              </a:rPr>
              <a:t>Нарушение:</a:t>
            </a:r>
            <a:endParaRPr lang="ru-RU" dirty="0"/>
          </a:p>
          <a:p>
            <a:pPr>
              <a:spcAft>
                <a:spcPts val="600"/>
              </a:spcAft>
              <a:buClr>
                <a:srgbClr val="0E779D"/>
              </a:buClr>
            </a:pPr>
            <a:r>
              <a:rPr lang="ru-RU" sz="1400" dirty="0">
                <a:solidFill>
                  <a:srgbClr val="FF0000"/>
                </a:solidFill>
                <a:effectLst/>
              </a:rPr>
              <a:t>Заказчик не отклонил все заявки содержащие предложение о поставке иностранного товара кроме двух, подтвердивших страну происхождения. Однако эти две заявках занимали 11 и 13 позиции. </a:t>
            </a:r>
            <a:r>
              <a:rPr lang="ru-RU" sz="1400" dirty="0">
                <a:solidFill>
                  <a:srgbClr val="FF0000"/>
                </a:solidFill>
              </a:rPr>
              <a:t>УФАС считает, что необходимо рассматривать ВСЕ заявки в случае установления ограничений, а такие указание на реестровый номер в первой части заявки достаточно для подтверждения страны происхождения.</a:t>
            </a:r>
            <a:endParaRPr lang="ru-RU" sz="1400" dirty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617099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2390D08A-9006-422F-A13D-5E651BC9A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5D6D77-8F93-4A8B-BE42-7767F0BD2141}"/>
              </a:ext>
            </a:extLst>
          </p:cNvPr>
          <p:cNvSpPr txBox="1"/>
          <p:nvPr/>
        </p:nvSpPr>
        <p:spPr>
          <a:xfrm>
            <a:off x="684213" y="1849656"/>
            <a:ext cx="7956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Помочь соблюсти все требования к объекту закупки помогут новые сервисы Федеральной электронной площадки </a:t>
            </a:r>
            <a:r>
              <a:rPr lang="ru-RU" b="1" dirty="0">
                <a:solidFill>
                  <a:srgbClr val="0E779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ТЭК-Торг</a:t>
            </a:r>
          </a:p>
        </p:txBody>
      </p:sp>
    </p:spTree>
    <p:extLst>
      <p:ext uri="{BB962C8B-B14F-4D97-AF65-F5344CB8AC3E}">
        <p14:creationId xmlns:p14="http://schemas.microsoft.com/office/powerpoint/2010/main" val="22427345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F406B5FF-D701-4E93-ABF4-25FC43B17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06C5769-282F-4502-9DA3-AD8B2F2711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4685"/>
            <a:ext cx="9144000" cy="387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907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E0862F7E-363C-4FA4-BDF2-149F94D08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32ECD3B-0040-430A-949C-33033295ED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2873"/>
            <a:ext cx="9144000" cy="427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6292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D350D341-0F80-4734-98C4-D4F984E0C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1116354-EE57-467E-AE1A-26A2342EE7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68"/>
            <a:ext cx="9144000" cy="450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5991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20276945-F584-4FB2-AC10-446D500FD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942BCCB-B9D8-4EEA-ACE8-154B47DA48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0160"/>
            <a:ext cx="9144000" cy="413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076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565CBA5-4008-48F0-A993-774C8062FAB7}"/>
              </a:ext>
            </a:extLst>
          </p:cNvPr>
          <p:cNvSpPr/>
          <p:nvPr/>
        </p:nvSpPr>
        <p:spPr>
          <a:xfrm>
            <a:off x="703562" y="2033141"/>
            <a:ext cx="80956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spcAft>
                <a:spcPts val="600"/>
              </a:spcAft>
            </a:pPr>
            <a:r>
              <a:rPr lang="ru-RU" sz="3200" b="1" dirty="0">
                <a:solidFill>
                  <a:srgbClr val="0E779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Российской Федерации№616 от 30.04.2020</a:t>
            </a:r>
          </a:p>
        </p:txBody>
      </p:sp>
    </p:spTree>
    <p:extLst>
      <p:ext uri="{BB962C8B-B14F-4D97-AF65-F5344CB8AC3E}">
        <p14:creationId xmlns:p14="http://schemas.microsoft.com/office/powerpoint/2010/main" val="1226848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75B7A96F-69B0-4B79-A644-C983ED87E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F4CEEE7-890B-45F4-AF1A-8961595E7B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5936"/>
            <a:ext cx="9144000" cy="293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09620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2481AF35-8C7F-4AC4-9913-2D274B0AC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93215C8-7D3D-41E7-85A3-118C14760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3031"/>
            <a:ext cx="9144000" cy="4540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33290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E7F647CB-2BA5-42FB-B1B8-A6D5A0CA7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F0F7DD-47F6-4A0C-9B15-26EEB01B63AA}"/>
              </a:ext>
            </a:extLst>
          </p:cNvPr>
          <p:cNvSpPr txBox="1"/>
          <p:nvPr/>
        </p:nvSpPr>
        <p:spPr>
          <a:xfrm>
            <a:off x="527648" y="0"/>
            <a:ext cx="59012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Дополнительные функциональные сервисы площадки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772577-938F-4FD6-8A43-CCF8C4E0A775}"/>
              </a:ext>
            </a:extLst>
          </p:cNvPr>
          <p:cNvSpPr txBox="1"/>
          <p:nvPr/>
        </p:nvSpPr>
        <p:spPr>
          <a:xfrm>
            <a:off x="684213" y="1203325"/>
            <a:ext cx="7956550" cy="3373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0E779D"/>
              </a:buClr>
              <a:buFont typeface="Wingdings" panose="05000000000000000000" pitchFamily="2" charset="2"/>
              <a:buChar char="ü"/>
            </a:pPr>
            <a:r>
              <a:rPr lang="ru-RU" dirty="0"/>
              <a:t>Автоматическое формирование протоколов</a:t>
            </a:r>
          </a:p>
          <a:p>
            <a:pPr marL="285750" indent="-285750">
              <a:lnSpc>
                <a:spcPct val="150000"/>
              </a:lnSpc>
              <a:buClr>
                <a:srgbClr val="0E779D"/>
              </a:buClr>
              <a:buFont typeface="Wingdings" panose="05000000000000000000" pitchFamily="2" charset="2"/>
              <a:buChar char="ü"/>
            </a:pPr>
            <a:r>
              <a:rPr lang="ru-RU" dirty="0"/>
              <a:t>Расчет баллов при оценке заявок</a:t>
            </a:r>
          </a:p>
          <a:p>
            <a:pPr marL="285750" indent="-285750">
              <a:lnSpc>
                <a:spcPct val="150000"/>
              </a:lnSpc>
              <a:buClr>
                <a:srgbClr val="0E779D"/>
              </a:buClr>
              <a:buFont typeface="Wingdings" panose="05000000000000000000" pitchFamily="2" charset="2"/>
              <a:buChar char="ü"/>
            </a:pPr>
            <a:r>
              <a:rPr lang="ru-RU" dirty="0"/>
              <a:t>Настройка уведомлений</a:t>
            </a:r>
          </a:p>
          <a:p>
            <a:pPr marL="285750" indent="-285750">
              <a:lnSpc>
                <a:spcPct val="150000"/>
              </a:lnSpc>
              <a:buClr>
                <a:srgbClr val="0E779D"/>
              </a:buClr>
              <a:buFont typeface="Wingdings" panose="05000000000000000000" pitchFamily="2" charset="2"/>
              <a:buChar char="ü"/>
            </a:pPr>
            <a:r>
              <a:rPr lang="ru-RU" dirty="0"/>
              <a:t>Подсказки по процедурам</a:t>
            </a:r>
          </a:p>
          <a:p>
            <a:pPr marL="285750" indent="-285750">
              <a:lnSpc>
                <a:spcPct val="150000"/>
              </a:lnSpc>
              <a:buClr>
                <a:srgbClr val="0E779D"/>
              </a:buClr>
              <a:buFont typeface="Wingdings" panose="05000000000000000000" pitchFamily="2" charset="2"/>
              <a:buChar char="ü"/>
            </a:pPr>
            <a:r>
              <a:rPr lang="ru-RU" dirty="0"/>
              <a:t>Чат с победителем закупки</a:t>
            </a:r>
          </a:p>
          <a:p>
            <a:pPr marL="285750" indent="-285750">
              <a:lnSpc>
                <a:spcPct val="150000"/>
              </a:lnSpc>
              <a:buClr>
                <a:srgbClr val="0E779D"/>
              </a:buClr>
              <a:buFont typeface="Wingdings" panose="05000000000000000000" pitchFamily="2" charset="2"/>
              <a:buChar char="ü"/>
            </a:pPr>
            <a:r>
              <a:rPr lang="ru-RU" dirty="0"/>
              <a:t>Подписание дополнительного соглашения на площадке</a:t>
            </a:r>
          </a:p>
          <a:p>
            <a:pPr marL="285750" indent="-285750">
              <a:lnSpc>
                <a:spcPct val="150000"/>
              </a:lnSpc>
              <a:buClr>
                <a:srgbClr val="0E779D"/>
              </a:buClr>
              <a:buFont typeface="Wingdings" panose="05000000000000000000" pitchFamily="2" charset="2"/>
              <a:buChar char="ü"/>
            </a:pPr>
            <a:r>
              <a:rPr lang="ru-RU" dirty="0"/>
              <a:t>Заключение контракта в соответствии с </a:t>
            </a:r>
            <a:r>
              <a:rPr lang="ru-RU" dirty="0" err="1"/>
              <a:t>пп</a:t>
            </a:r>
            <a:r>
              <a:rPr lang="ru-RU" dirty="0"/>
              <a:t>. 1.4 приказа Минфина №126н</a:t>
            </a:r>
          </a:p>
          <a:p>
            <a:pPr marL="285750" indent="-285750">
              <a:lnSpc>
                <a:spcPct val="150000"/>
              </a:lnSpc>
              <a:buClr>
                <a:srgbClr val="0E779D"/>
              </a:buClr>
              <a:buFont typeface="Wingdings" panose="05000000000000000000" pitchFamily="2" charset="2"/>
              <a:buChar char="ü"/>
            </a:pPr>
            <a:r>
              <a:rPr lang="ru-RU" dirty="0"/>
              <a:t>Отложенная публикация протоколов</a:t>
            </a:r>
          </a:p>
        </p:txBody>
      </p:sp>
    </p:spTree>
    <p:extLst>
      <p:ext uri="{BB962C8B-B14F-4D97-AF65-F5344CB8AC3E}">
        <p14:creationId xmlns:p14="http://schemas.microsoft.com/office/powerpoint/2010/main" val="6782854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" y="0"/>
            <a:ext cx="4008814" cy="5143500"/>
          </a:xfrm>
          <a:prstGeom prst="rect">
            <a:avLst/>
          </a:prstGeom>
          <a:solidFill>
            <a:srgbClr val="0E779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89735" y="1577374"/>
            <a:ext cx="2531794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Луданный</a:t>
            </a:r>
            <a:endParaRPr lang="en-US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 </a:t>
            </a:r>
            <a:r>
              <a:rPr lang="ru-RU" sz="1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Карпович</a:t>
            </a:r>
            <a:endPara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100" dirty="0">
                <a:solidFill>
                  <a:schemeClr val="bg1"/>
                </a:solidFill>
              </a:rPr>
              <a:t>Руководитель направления по работе с заказчиками южного региона АО «ТЭК-Торг»</a:t>
            </a:r>
            <a:endParaRPr lang="ru-RU" sz="1100" dirty="0">
              <a:solidFill>
                <a:schemeClr val="bg1"/>
              </a:solidFill>
            </a:endParaRPr>
          </a:p>
          <a:p>
            <a:endParaRPr lang="ru-RU" sz="1100" dirty="0">
              <a:solidFill>
                <a:schemeClr val="bg1"/>
              </a:solidFill>
            </a:endParaRPr>
          </a:p>
          <a:p>
            <a:r>
              <a:rPr lang="en-US" sz="1100" dirty="0">
                <a:solidFill>
                  <a:schemeClr val="bg1"/>
                </a:solidFill>
              </a:rPr>
              <a:t>e</a:t>
            </a:r>
            <a:r>
              <a:rPr lang="ru-RU" sz="1100" dirty="0">
                <a:solidFill>
                  <a:schemeClr val="bg1"/>
                </a:solidFill>
              </a:rPr>
              <a:t>-</a:t>
            </a:r>
            <a:r>
              <a:rPr lang="ru-RU" sz="1100" dirty="0" err="1">
                <a:solidFill>
                  <a:schemeClr val="bg1"/>
                </a:solidFill>
              </a:rPr>
              <a:t>mail</a:t>
            </a:r>
            <a:r>
              <a:rPr lang="ru-RU" sz="1100" dirty="0">
                <a:solidFill>
                  <a:schemeClr val="bg1"/>
                </a:solidFill>
              </a:rPr>
              <a:t>: </a:t>
            </a:r>
            <a:r>
              <a:rPr lang="en-US" sz="1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a.ludanniy@tektorg.ru</a:t>
            </a:r>
          </a:p>
          <a:p>
            <a:r>
              <a:rPr lang="ru-RU" sz="1100" dirty="0">
                <a:solidFill>
                  <a:schemeClr val="bg1"/>
                </a:solidFill>
              </a:rPr>
              <a:t/>
            </a:r>
            <a:br>
              <a:rPr lang="ru-RU" sz="1100" dirty="0">
                <a:solidFill>
                  <a:schemeClr val="bg1"/>
                </a:solidFill>
              </a:rPr>
            </a:br>
            <a:r>
              <a:rPr lang="ru-RU" sz="1100" dirty="0">
                <a:solidFill>
                  <a:schemeClr val="bg1"/>
                </a:solidFill>
              </a:rPr>
              <a:t>моб.: </a:t>
            </a:r>
            <a:r>
              <a:rPr lang="ru-RU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+7 (988) 895 55 85</a:t>
            </a:r>
            <a:endParaRPr lang="ru-RU" sz="1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200" dirty="0">
              <a:solidFill>
                <a:schemeClr val="bg1"/>
              </a:solidFill>
            </a:endParaRPr>
          </a:p>
          <a:p>
            <a:r>
              <a:rPr lang="en-US" sz="1200" b="1" dirty="0">
                <a:solidFill>
                  <a:schemeClr val="bg1"/>
                </a:solidFill>
              </a:rPr>
              <a:t>www.tektorg.ru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9735" y="480688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solidFill>
                  <a:schemeClr val="bg1"/>
                </a:solidFill>
              </a:rPr>
              <a:t>2019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097DB72-9E72-4588-B16B-D1535E31EA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6079" y="1613710"/>
            <a:ext cx="2650140" cy="1770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66241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звание 1">
            <a:extLst>
              <a:ext uri="{FF2B5EF4-FFF2-40B4-BE49-F238E27FC236}">
                <a16:creationId xmlns:a16="http://schemas.microsoft.com/office/drawing/2014/main" id="{E315950A-DE4F-44D4-9DD2-66767B109FF6}"/>
              </a:ext>
            </a:extLst>
          </p:cNvPr>
          <p:cNvSpPr txBox="1">
            <a:spLocks/>
          </p:cNvSpPr>
          <p:nvPr/>
        </p:nvSpPr>
        <p:spPr>
          <a:xfrm>
            <a:off x="629070" y="0"/>
            <a:ext cx="6390497" cy="752399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600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A887A3F-B9B3-417B-9EAF-893E9039C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93C2583B-FD23-4F5A-A267-1CB840D36232}"/>
              </a:ext>
            </a:extLst>
          </p:cNvPr>
          <p:cNvSpPr/>
          <p:nvPr/>
        </p:nvSpPr>
        <p:spPr>
          <a:xfrm>
            <a:off x="1536454" y="2084969"/>
            <a:ext cx="64571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spcAft>
                <a:spcPts val="600"/>
              </a:spcAft>
            </a:pPr>
            <a:r>
              <a:rPr lang="ru-RU" sz="3200" b="1" dirty="0">
                <a:solidFill>
                  <a:srgbClr val="0E779D"/>
                </a:solidFill>
                <a:cs typeface="Arial" panose="020B0604020202020204" pitchFamily="34" charset="0"/>
              </a:rPr>
              <a:t>Спасибо за внимание</a:t>
            </a:r>
          </a:p>
        </p:txBody>
      </p:sp>
      <p:pic>
        <p:nvPicPr>
          <p:cNvPr id="10" name="Рисунок 9" descr="Молоток судьи">
            <a:extLst>
              <a:ext uri="{FF2B5EF4-FFF2-40B4-BE49-F238E27FC236}">
                <a16:creationId xmlns:a16="http://schemas.microsoft.com/office/drawing/2014/main" id="{BA575B93-970E-4A88-8785-6DC4709D72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774824" y="2782986"/>
            <a:ext cx="2437588" cy="2437588"/>
          </a:xfrm>
          <a:prstGeom prst="rect">
            <a:avLst/>
          </a:prstGeom>
        </p:spPr>
      </p:pic>
      <p:pic>
        <p:nvPicPr>
          <p:cNvPr id="6" name="Рисунок 5" descr="Лектор">
            <a:extLst>
              <a:ext uri="{FF2B5EF4-FFF2-40B4-BE49-F238E27FC236}">
                <a16:creationId xmlns:a16="http://schemas.microsoft.com/office/drawing/2014/main" id="{A724AB96-5FDB-4111-ACB5-15C7E0AC8B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211977" y="1137373"/>
            <a:ext cx="914400" cy="91440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5F744F6-BBAF-42C8-834A-4DC5FC1B342E}"/>
              </a:ext>
            </a:extLst>
          </p:cNvPr>
          <p:cNvSpPr/>
          <p:nvPr/>
        </p:nvSpPr>
        <p:spPr>
          <a:xfrm>
            <a:off x="358836" y="0"/>
            <a:ext cx="6734114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22BCDBA-0328-4CD7-9C4F-6DA470ED65AD}"/>
              </a:ext>
            </a:extLst>
          </p:cNvPr>
          <p:cNvSpPr/>
          <p:nvPr/>
        </p:nvSpPr>
        <p:spPr>
          <a:xfrm>
            <a:off x="2409886" y="0"/>
            <a:ext cx="6734114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572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A887A3F-B9B3-417B-9EAF-893E9039C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A2EEA7C-8BEB-4207-AB5F-24BDAC7FFEAE}"/>
              </a:ext>
            </a:extLst>
          </p:cNvPr>
          <p:cNvSpPr/>
          <p:nvPr/>
        </p:nvSpPr>
        <p:spPr>
          <a:xfrm>
            <a:off x="358837" y="730256"/>
            <a:ext cx="19210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1400" b="1" dirty="0">
                <a:solidFill>
                  <a:srgbClr val="0E779D"/>
                </a:solidFill>
                <a:cs typeface="Arial" panose="020B0604020202020204" pitchFamily="34" charset="0"/>
              </a:rPr>
              <a:t>Краткая справка:</a:t>
            </a:r>
          </a:p>
        </p:txBody>
      </p:sp>
      <p:pic>
        <p:nvPicPr>
          <p:cNvPr id="7" name="Рисунок 6" descr="Молоток судьи">
            <a:extLst>
              <a:ext uri="{FF2B5EF4-FFF2-40B4-BE49-F238E27FC236}">
                <a16:creationId xmlns:a16="http://schemas.microsoft.com/office/drawing/2014/main" id="{AE6FCB53-F33F-4659-BD79-A06DF75087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774824" y="2782986"/>
            <a:ext cx="2437588" cy="2437588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22B2C21-8397-437D-9D1F-483EAEBF2FFA}"/>
              </a:ext>
            </a:extLst>
          </p:cNvPr>
          <p:cNvSpPr/>
          <p:nvPr/>
        </p:nvSpPr>
        <p:spPr>
          <a:xfrm>
            <a:off x="358835" y="1173057"/>
            <a:ext cx="819793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0E779D"/>
              </a:buClr>
              <a:buFont typeface="Wingdings" panose="05000000000000000000" pitchFamily="2" charset="2"/>
              <a:buChar char="q"/>
            </a:pPr>
            <a:r>
              <a:rPr lang="ru-RU" sz="1400" dirty="0"/>
              <a:t>Устанавливается запрет на закупку иностранных товаров по </a:t>
            </a:r>
            <a:r>
              <a:rPr lang="ru-RU" sz="1400" b="1" dirty="0"/>
              <a:t>перечню </a:t>
            </a:r>
            <a:r>
              <a:rPr lang="ru-RU" sz="1400" dirty="0"/>
              <a:t>в том числе поставляемых в результате выполнения работ или оказания услуг, </a:t>
            </a:r>
            <a:r>
              <a:rPr lang="ru-RU" sz="1400" b="1" dirty="0"/>
              <a:t>а также в аренду и лизинг</a:t>
            </a:r>
          </a:p>
          <a:p>
            <a:pPr marL="285750" lvl="0" indent="-285750">
              <a:buClr>
                <a:srgbClr val="0E779D"/>
              </a:buClr>
              <a:buFont typeface="Wingdings" panose="05000000000000000000" pitchFamily="2" charset="2"/>
              <a:buChar char="q"/>
            </a:pPr>
            <a:endParaRPr lang="ru-RU" sz="1400" dirty="0"/>
          </a:p>
          <a:p>
            <a:pPr marL="285750" lvl="0" indent="-285750">
              <a:buClr>
                <a:srgbClr val="0E779D"/>
              </a:buClr>
              <a:buFont typeface="Wingdings" panose="05000000000000000000" pitchFamily="2" charset="2"/>
              <a:buChar char="q"/>
            </a:pPr>
            <a:r>
              <a:rPr lang="ru-RU" sz="1400" dirty="0"/>
              <a:t>Запрет на иностранные товары, работы и услуги </a:t>
            </a:r>
            <a:r>
              <a:rPr lang="ru-RU" sz="1400" b="1" dirty="0"/>
              <a:t>для нужд обороны страны – это мы не будем рассматривать</a:t>
            </a:r>
          </a:p>
          <a:p>
            <a:pPr marL="285750" lvl="0" indent="-285750">
              <a:buClr>
                <a:srgbClr val="0E779D"/>
              </a:buClr>
              <a:buFont typeface="Wingdings" panose="05000000000000000000" pitchFamily="2" charset="2"/>
              <a:buChar char="q"/>
            </a:pPr>
            <a:endParaRPr lang="ru-RU" sz="1400" dirty="0"/>
          </a:p>
          <a:p>
            <a:pPr marL="285750" lvl="0" indent="-285750">
              <a:buClr>
                <a:srgbClr val="0E779D"/>
              </a:buClr>
              <a:buFont typeface="Wingdings" panose="05000000000000000000" pitchFamily="2" charset="2"/>
              <a:buChar char="q"/>
            </a:pPr>
            <a:r>
              <a:rPr lang="ru-RU" sz="1400" dirty="0"/>
              <a:t>Нельзя объединять в одну закупку товары, включенные и не включенные в перечень.</a:t>
            </a:r>
          </a:p>
        </p:txBody>
      </p:sp>
      <p:sp>
        <p:nvSpPr>
          <p:cNvPr id="10" name="Название 1">
            <a:extLst>
              <a:ext uri="{FF2B5EF4-FFF2-40B4-BE49-F238E27FC236}">
                <a16:creationId xmlns:a16="http://schemas.microsoft.com/office/drawing/2014/main" id="{B2A9502C-D915-4EA7-84A4-3212D46CE781}"/>
              </a:ext>
            </a:extLst>
          </p:cNvPr>
          <p:cNvSpPr txBox="1">
            <a:spLocks/>
          </p:cNvSpPr>
          <p:nvPr/>
        </p:nvSpPr>
        <p:spPr>
          <a:xfrm>
            <a:off x="358836" y="-67056"/>
            <a:ext cx="6596700" cy="981978"/>
          </a:xfrm>
          <a:prstGeom prst="rect">
            <a:avLst/>
          </a:prstGeom>
        </p:spPr>
        <p:txBody>
          <a:bodyPr anchor="ctr">
            <a:normAutofit fontScale="2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b="1" dirty="0"/>
              <a:t>Постановление Правительства РФ от 30 апреля 2020 г. N 616 “Об установлении запрета на допуск промышленных товаров, происходящих из иностранных государств, для целей осуществления закупок для государственных и муниципальных нужд, а также промышленных товаров, происходящих из иностранных государств, работ (услуг), выполняемых (оказываемых) иностранными лицами, для целей осуществления закупок для нужд обороны страны и безопасности государства”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267130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A887A3F-B9B3-417B-9EAF-893E9039C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A2EEA7C-8BEB-4207-AB5F-24BDAC7FFEAE}"/>
              </a:ext>
            </a:extLst>
          </p:cNvPr>
          <p:cNvSpPr/>
          <p:nvPr/>
        </p:nvSpPr>
        <p:spPr>
          <a:xfrm>
            <a:off x="358837" y="730256"/>
            <a:ext cx="19210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1400" b="1" dirty="0">
                <a:solidFill>
                  <a:srgbClr val="0E779D"/>
                </a:solidFill>
                <a:cs typeface="Arial" panose="020B0604020202020204" pitchFamily="34" charset="0"/>
              </a:rPr>
              <a:t>Краткая справка:</a:t>
            </a:r>
          </a:p>
        </p:txBody>
      </p:sp>
      <p:pic>
        <p:nvPicPr>
          <p:cNvPr id="7" name="Рисунок 6" descr="Молоток судьи">
            <a:extLst>
              <a:ext uri="{FF2B5EF4-FFF2-40B4-BE49-F238E27FC236}">
                <a16:creationId xmlns:a16="http://schemas.microsoft.com/office/drawing/2014/main" id="{AE6FCB53-F33F-4659-BD79-A06DF75087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774824" y="2782986"/>
            <a:ext cx="2437588" cy="2437588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22B2C21-8397-437D-9D1F-483EAEBF2FFA}"/>
              </a:ext>
            </a:extLst>
          </p:cNvPr>
          <p:cNvSpPr/>
          <p:nvPr/>
        </p:nvSpPr>
        <p:spPr>
          <a:xfrm>
            <a:off x="446190" y="1038033"/>
            <a:ext cx="819793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/>
              <a:t>Запреты </a:t>
            </a:r>
            <a:r>
              <a:rPr lang="ru-RU" sz="1400" b="1" dirty="0"/>
              <a:t>не применяются</a:t>
            </a:r>
            <a:r>
              <a:rPr lang="ru-RU" sz="1400" dirty="0"/>
              <a:t>:</a:t>
            </a:r>
          </a:p>
          <a:p>
            <a:pPr lvl="0"/>
            <a:endParaRPr lang="ru-RU" sz="1400" dirty="0"/>
          </a:p>
          <a:p>
            <a:r>
              <a:rPr lang="ru-RU" sz="1400" b="1" dirty="0"/>
              <a:t>А)</a:t>
            </a:r>
            <a:r>
              <a:rPr lang="ru-RU" sz="1400" dirty="0"/>
              <a:t> если </a:t>
            </a:r>
            <a:r>
              <a:rPr lang="ru-RU" sz="1400" b="1" dirty="0"/>
              <a:t>отсутствует производство товара в России</a:t>
            </a:r>
            <a:r>
              <a:rPr lang="ru-RU" sz="1400" dirty="0"/>
              <a:t>, что подтверждается разрешением, выданным через Государственную Информационной Систему Промышленности (ГИСП - </a:t>
            </a:r>
            <a:r>
              <a:rPr lang="ru-RU" sz="1400" u="sng" dirty="0">
                <a:hlinkClick r:id="rId4"/>
              </a:rPr>
              <a:t>https://gisp.gov.ru/gisplk/</a:t>
            </a:r>
            <a:r>
              <a:rPr lang="ru-RU" sz="1400" dirty="0"/>
              <a:t>)в порядке, установленном Минпромторгом. (приказ Минпромторга России от 29.05.2020 №1755)</a:t>
            </a:r>
            <a:br>
              <a:rPr lang="ru-RU" sz="1400" dirty="0"/>
            </a:br>
            <a:r>
              <a:rPr lang="ru-RU" sz="1400" dirty="0">
                <a:solidFill>
                  <a:srgbClr val="C00000"/>
                </a:solidFill>
              </a:rPr>
              <a:t>Если заказчик получил такое разрешение – то при проведении закупки и составлении ТЗ он должен указать те-же характеристики товара, которые он указывал для получения разрешения.</a:t>
            </a:r>
          </a:p>
          <a:p>
            <a:endParaRPr lang="ru-RU" sz="1400" dirty="0">
              <a:solidFill>
                <a:srgbClr val="C00000"/>
              </a:solidFill>
            </a:endParaRPr>
          </a:p>
          <a:p>
            <a:r>
              <a:rPr lang="ru-RU" sz="1400" b="1" dirty="0"/>
              <a:t>Б)</a:t>
            </a:r>
            <a:r>
              <a:rPr lang="ru-RU" sz="1400" dirty="0"/>
              <a:t> закупка </a:t>
            </a:r>
            <a:r>
              <a:rPr lang="ru-RU" sz="1400" b="1" dirty="0"/>
              <a:t>одной единицы товара</a:t>
            </a:r>
            <a:r>
              <a:rPr lang="ru-RU" sz="1400" dirty="0"/>
              <a:t>, стоимостью </a:t>
            </a:r>
            <a:r>
              <a:rPr lang="ru-RU" sz="1400" b="1" dirty="0"/>
              <a:t>не более 100 тыс. руб</a:t>
            </a:r>
            <a:r>
              <a:rPr lang="ru-RU" sz="1400" dirty="0"/>
              <a:t>., и закупки </a:t>
            </a:r>
            <a:r>
              <a:rPr lang="ru-RU" sz="1400" b="1" dirty="0"/>
              <a:t>совокупности таких товаров</a:t>
            </a:r>
            <a:r>
              <a:rPr lang="ru-RU" sz="1400" dirty="0"/>
              <a:t>, суммарная стоимость которых составляет </a:t>
            </a:r>
            <a:r>
              <a:rPr lang="ru-RU" sz="1400" b="1" dirty="0"/>
              <a:t>менее 1 млн. рублей </a:t>
            </a:r>
            <a:r>
              <a:rPr lang="ru-RU" sz="1400" dirty="0"/>
              <a:t>(</a:t>
            </a:r>
            <a:r>
              <a:rPr lang="ru-RU" sz="1400" b="1" dirty="0"/>
              <a:t>кроме</a:t>
            </a:r>
            <a:r>
              <a:rPr lang="ru-RU" sz="1400" dirty="0"/>
              <a:t> текстиля, одежды и обуви) (Т.е. каждый товар менее 100 </a:t>
            </a:r>
            <a:r>
              <a:rPr lang="ru-RU" sz="1400" dirty="0" err="1"/>
              <a:t>т.р</a:t>
            </a:r>
            <a:r>
              <a:rPr lang="ru-RU" sz="1400" dirty="0"/>
              <a:t>. и всего товаров не более 1 млн. руб. в закупке </a:t>
            </a:r>
            <a:r>
              <a:rPr lang="ru-RU" sz="1400" b="1" dirty="0">
                <a:solidFill>
                  <a:srgbClr val="FF0000"/>
                </a:solidFill>
              </a:rPr>
              <a:t>каждого наименования</a:t>
            </a:r>
            <a:r>
              <a:rPr lang="ru-RU" sz="1400" dirty="0"/>
              <a:t>)</a:t>
            </a:r>
          </a:p>
          <a:p>
            <a:endParaRPr lang="ru-RU" sz="1400" dirty="0"/>
          </a:p>
          <a:p>
            <a:r>
              <a:rPr lang="ru-RU" sz="1400" b="1" dirty="0"/>
              <a:t>В)</a:t>
            </a:r>
            <a:r>
              <a:rPr lang="ru-RU" sz="1400" dirty="0"/>
              <a:t> необходимость закупки товаров, которые </a:t>
            </a:r>
            <a:r>
              <a:rPr lang="ru-RU" sz="1400" b="1" dirty="0"/>
              <a:t>совместимы с товарами заказчика </a:t>
            </a:r>
            <a:r>
              <a:rPr lang="ru-RU" sz="1400" dirty="0"/>
              <a:t>(</a:t>
            </a:r>
            <a:r>
              <a:rPr lang="ru-RU" sz="1400" b="1" dirty="0"/>
              <a:t>кроме</a:t>
            </a:r>
            <a:r>
              <a:rPr lang="ru-RU" sz="1400" dirty="0"/>
              <a:t> </a:t>
            </a:r>
            <a:r>
              <a:rPr lang="ru-RU" sz="1400" dirty="0" err="1"/>
              <a:t>пп</a:t>
            </a:r>
            <a:r>
              <a:rPr lang="ru-RU" sz="1400" dirty="0"/>
              <a:t>. 67-71 перечня)</a:t>
            </a:r>
          </a:p>
        </p:txBody>
      </p:sp>
      <p:sp>
        <p:nvSpPr>
          <p:cNvPr id="10" name="Название 1">
            <a:extLst>
              <a:ext uri="{FF2B5EF4-FFF2-40B4-BE49-F238E27FC236}">
                <a16:creationId xmlns:a16="http://schemas.microsoft.com/office/drawing/2014/main" id="{B2A9502C-D915-4EA7-84A4-3212D46CE781}"/>
              </a:ext>
            </a:extLst>
          </p:cNvPr>
          <p:cNvSpPr txBox="1">
            <a:spLocks/>
          </p:cNvSpPr>
          <p:nvPr/>
        </p:nvSpPr>
        <p:spPr>
          <a:xfrm>
            <a:off x="358836" y="-67056"/>
            <a:ext cx="6596700" cy="981978"/>
          </a:xfrm>
          <a:prstGeom prst="rect">
            <a:avLst/>
          </a:prstGeom>
        </p:spPr>
        <p:txBody>
          <a:bodyPr anchor="ctr">
            <a:normAutofit fontScale="2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b="1" dirty="0"/>
              <a:t>Постановление Правительства РФ от 30 апреля 2020 г. N 616 “Об установлении запрета на допуск промышленных товаров, происходящих из иностранных государств, для целей осуществления закупок для государственных и муниципальных нужд, а также промышленных товаров, происходящих из иностранных государств, работ (услуг), выполняемых (оказываемых) иностранными лицами, для целей осуществления закупок для нужд обороны страны и безопасности государства”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070356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A887A3F-B9B3-417B-9EAF-893E9039C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A2EEA7C-8BEB-4207-AB5F-24BDAC7FFEAE}"/>
              </a:ext>
            </a:extLst>
          </p:cNvPr>
          <p:cNvSpPr/>
          <p:nvPr/>
        </p:nvSpPr>
        <p:spPr>
          <a:xfrm>
            <a:off x="358837" y="730256"/>
            <a:ext cx="19210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1400" b="1" dirty="0">
                <a:solidFill>
                  <a:srgbClr val="0E779D"/>
                </a:solidFill>
                <a:cs typeface="Arial" panose="020B0604020202020204" pitchFamily="34" charset="0"/>
              </a:rPr>
              <a:t>Краткая справка:</a:t>
            </a:r>
          </a:p>
        </p:txBody>
      </p:sp>
      <p:pic>
        <p:nvPicPr>
          <p:cNvPr id="7" name="Рисунок 6" descr="Молоток судьи">
            <a:extLst>
              <a:ext uri="{FF2B5EF4-FFF2-40B4-BE49-F238E27FC236}">
                <a16:creationId xmlns:a16="http://schemas.microsoft.com/office/drawing/2014/main" id="{AE6FCB53-F33F-4659-BD79-A06DF75087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774824" y="2782986"/>
            <a:ext cx="2437588" cy="2437588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22B2C21-8397-437D-9D1F-483EAEBF2FFA}"/>
              </a:ext>
            </a:extLst>
          </p:cNvPr>
          <p:cNvSpPr/>
          <p:nvPr/>
        </p:nvSpPr>
        <p:spPr>
          <a:xfrm>
            <a:off x="446190" y="1038033"/>
            <a:ext cx="8197938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/>
              <a:t>Запреты </a:t>
            </a:r>
            <a:r>
              <a:rPr lang="ru-RU" sz="1400" b="1" dirty="0"/>
              <a:t>не применяются</a:t>
            </a:r>
            <a:r>
              <a:rPr lang="ru-RU" sz="1400" dirty="0"/>
              <a:t>:</a:t>
            </a:r>
          </a:p>
          <a:p>
            <a:r>
              <a:rPr lang="ru-RU" sz="1400" b="1" dirty="0"/>
              <a:t>Г)</a:t>
            </a:r>
            <a:r>
              <a:rPr lang="ru-RU" sz="1400" dirty="0"/>
              <a:t> </a:t>
            </a:r>
            <a:r>
              <a:rPr lang="ru-RU" sz="1400" b="1" dirty="0"/>
              <a:t>закупка запчастей и расходных материалов </a:t>
            </a:r>
            <a:r>
              <a:rPr lang="ru-RU" sz="1400" dirty="0"/>
              <a:t>к машинам и оборудованию, используемым заказчиком в соответствии с технической документацией на указанные машины и оборудование (</a:t>
            </a:r>
            <a:r>
              <a:rPr lang="ru-RU" sz="1400" b="1" dirty="0"/>
              <a:t>только в случае</a:t>
            </a:r>
            <a:r>
              <a:rPr lang="ru-RU" sz="1400" dirty="0"/>
              <a:t> закупки товаров, указанных в пунктах 47 - 51 перечня – станки обрабатывающие и запчасти к ним)</a:t>
            </a:r>
          </a:p>
          <a:p>
            <a:endParaRPr lang="ru-RU" sz="1400" dirty="0"/>
          </a:p>
          <a:p>
            <a:r>
              <a:rPr lang="ru-RU" sz="1400" b="1" dirty="0"/>
              <a:t>Д)</a:t>
            </a:r>
            <a:r>
              <a:rPr lang="ru-RU" sz="1400" dirty="0"/>
              <a:t> закупки, осуществляемые </a:t>
            </a:r>
            <a:r>
              <a:rPr lang="ru-RU" sz="1400" b="1" dirty="0"/>
              <a:t>ФСБ, ФСО</a:t>
            </a:r>
            <a:r>
              <a:rPr lang="ru-RU" sz="1400" dirty="0"/>
              <a:t>, Службой внешней разведки Российской Федерации, органами внешней разведки Министерства обороны Российской Федерации, МВД, Федеральной службой войск национальной гвардии Российской Федерации, Управлением делами Президента Российской Федерации и Главным управлением специальных программ Президента Российской Федерации (</a:t>
            </a:r>
            <a:r>
              <a:rPr lang="ru-RU" sz="1400" b="1" dirty="0"/>
              <a:t>за исключением</a:t>
            </a:r>
            <a:r>
              <a:rPr lang="ru-RU" sz="1400" dirty="0"/>
              <a:t> закупок товаров, указанных в пунктах 1 - 7, 52 - 57, 73 - 75, 81 перечня, в отношении товаров, указанных в пунктах 47 - 51 перечня, при условии закупки одной единицы товара, стоимость которой равна или менее 2 млн. рублей)</a:t>
            </a:r>
          </a:p>
          <a:p>
            <a:endParaRPr lang="ru-RU" sz="1400" dirty="0"/>
          </a:p>
          <a:p>
            <a:r>
              <a:rPr lang="ru-RU" sz="1400" b="1" dirty="0"/>
              <a:t>Е) </a:t>
            </a:r>
            <a:r>
              <a:rPr lang="ru-RU" sz="1400" dirty="0"/>
              <a:t>закупки товаров Федеральной службой охраны Российской Федерации, осуществляемые в целях реализации мер по осуществлению государственной охраны, а также закупки транспортных средств Министерством внутренних дел Российской Федерации для обеспечения безопасности объектов государственной охраны</a:t>
            </a:r>
          </a:p>
        </p:txBody>
      </p:sp>
      <p:sp>
        <p:nvSpPr>
          <p:cNvPr id="10" name="Название 1">
            <a:extLst>
              <a:ext uri="{FF2B5EF4-FFF2-40B4-BE49-F238E27FC236}">
                <a16:creationId xmlns:a16="http://schemas.microsoft.com/office/drawing/2014/main" id="{B2A9502C-D915-4EA7-84A4-3212D46CE781}"/>
              </a:ext>
            </a:extLst>
          </p:cNvPr>
          <p:cNvSpPr txBox="1">
            <a:spLocks/>
          </p:cNvSpPr>
          <p:nvPr/>
        </p:nvSpPr>
        <p:spPr>
          <a:xfrm>
            <a:off x="358836" y="-67056"/>
            <a:ext cx="6596700" cy="981978"/>
          </a:xfrm>
          <a:prstGeom prst="rect">
            <a:avLst/>
          </a:prstGeom>
        </p:spPr>
        <p:txBody>
          <a:bodyPr anchor="ctr">
            <a:normAutofit fontScale="2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b="1" dirty="0"/>
              <a:t>Постановление Правительства РФ от 30 апреля 2020 г. N 616 “Об установлении запрета на допуск промышленных товаров, происходящих из иностранных государств, для целей осуществления закупок для государственных и муниципальных нужд, а также промышленных товаров, происходящих из иностранных государств, работ (услуг), выполняемых (оказываемых) иностранными лицами, для целей осуществления закупок для нужд обороны страны и безопасности государства”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526735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A887A3F-B9B3-417B-9EAF-893E9039C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A2EEA7C-8BEB-4207-AB5F-24BDAC7FFEAE}"/>
              </a:ext>
            </a:extLst>
          </p:cNvPr>
          <p:cNvSpPr/>
          <p:nvPr/>
        </p:nvSpPr>
        <p:spPr>
          <a:xfrm>
            <a:off x="358837" y="730256"/>
            <a:ext cx="19210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1400" b="1" dirty="0">
                <a:solidFill>
                  <a:srgbClr val="0E779D"/>
                </a:solidFill>
                <a:cs typeface="Arial" panose="020B0604020202020204" pitchFamily="34" charset="0"/>
              </a:rPr>
              <a:t>Краткая справка:</a:t>
            </a:r>
          </a:p>
        </p:txBody>
      </p:sp>
      <p:pic>
        <p:nvPicPr>
          <p:cNvPr id="7" name="Рисунок 6" descr="Молоток судьи">
            <a:extLst>
              <a:ext uri="{FF2B5EF4-FFF2-40B4-BE49-F238E27FC236}">
                <a16:creationId xmlns:a16="http://schemas.microsoft.com/office/drawing/2014/main" id="{AE6FCB53-F33F-4659-BD79-A06DF75087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774824" y="2782986"/>
            <a:ext cx="2437588" cy="2437588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22B2C21-8397-437D-9D1F-483EAEBF2FFA}"/>
              </a:ext>
            </a:extLst>
          </p:cNvPr>
          <p:cNvSpPr/>
          <p:nvPr/>
        </p:nvSpPr>
        <p:spPr>
          <a:xfrm>
            <a:off x="358837" y="959673"/>
            <a:ext cx="819793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0E779D"/>
              </a:buClr>
              <a:buFont typeface="Wingdings" panose="05000000000000000000" pitchFamily="2" charset="2"/>
              <a:buChar char="q"/>
            </a:pPr>
            <a:r>
              <a:rPr lang="ru-RU" sz="1600" b="1" dirty="0"/>
              <a:t>При закупке одежды и обуви</a:t>
            </a:r>
            <a:r>
              <a:rPr lang="ru-RU" sz="1600" dirty="0"/>
              <a:t> </a:t>
            </a:r>
            <a:r>
              <a:rPr lang="ru-RU" sz="1600" b="1" u="sng" dirty="0"/>
              <a:t>к участникам закупки устанавливается дополнительное требование</a:t>
            </a:r>
            <a:r>
              <a:rPr lang="ru-RU" sz="1600" dirty="0"/>
              <a:t> - </a:t>
            </a:r>
            <a:r>
              <a:rPr lang="ru-RU" sz="1600" b="1" dirty="0"/>
              <a:t>использование</a:t>
            </a:r>
            <a:r>
              <a:rPr lang="ru-RU" sz="1600" dirty="0"/>
              <a:t> при производстве одежды и обуви, и (или) выполнении работ, и (или) оказании услуг </a:t>
            </a:r>
            <a:r>
              <a:rPr lang="ru-RU" sz="1600" b="1" dirty="0"/>
              <a:t>материалов или полуфабрикатов</a:t>
            </a:r>
            <a:r>
              <a:rPr lang="ru-RU" sz="1600" dirty="0"/>
              <a:t>, страной происхождения которых является Российская Федерация и (или) государство - член Евразийского экономического союза (если такие материалы и полуфабрикаты производятся в России или странах ЕАЭС). Подтверждающие </a:t>
            </a:r>
            <a:r>
              <a:rPr lang="ru-RU" sz="1600" b="1" dirty="0"/>
              <a:t>документы предоставляются на этапе исполнения контракта</a:t>
            </a:r>
            <a:r>
              <a:rPr lang="ru-RU" sz="1600" dirty="0"/>
              <a:t> </a:t>
            </a:r>
            <a:r>
              <a:rPr lang="ru-RU" sz="1600" u="sng" dirty="0"/>
              <a:t>по форме и в порядке, указанном в п. 10 постановления</a:t>
            </a:r>
            <a:r>
              <a:rPr lang="ru-RU" sz="1600" dirty="0"/>
              <a:t>.</a:t>
            </a:r>
          </a:p>
          <a:p>
            <a:pPr marL="285750" lvl="0" indent="-285750">
              <a:buClr>
                <a:srgbClr val="0E779D"/>
              </a:buClr>
              <a:buFont typeface="Wingdings" panose="05000000000000000000" pitchFamily="2" charset="2"/>
              <a:buChar char="q"/>
            </a:pPr>
            <a:endParaRPr lang="ru-RU" sz="1600" dirty="0"/>
          </a:p>
          <a:p>
            <a:pPr marL="285750" lvl="0" indent="-285750">
              <a:buClr>
                <a:srgbClr val="0E779D"/>
              </a:buClr>
              <a:buFont typeface="Wingdings" panose="05000000000000000000" pitchFamily="2" charset="2"/>
              <a:buChar char="q"/>
            </a:pPr>
            <a:r>
              <a:rPr lang="ru-RU" sz="1600" b="1" dirty="0"/>
              <a:t>Подтверждение производства в России или ЕАЭС </a:t>
            </a:r>
            <a:r>
              <a:rPr lang="ru-RU" sz="1600" dirty="0"/>
              <a:t>– наличие записи в реестре российской (или евразийской) промышленной продукции.</a:t>
            </a:r>
          </a:p>
        </p:txBody>
      </p:sp>
      <p:sp>
        <p:nvSpPr>
          <p:cNvPr id="10" name="Название 1">
            <a:extLst>
              <a:ext uri="{FF2B5EF4-FFF2-40B4-BE49-F238E27FC236}">
                <a16:creationId xmlns:a16="http://schemas.microsoft.com/office/drawing/2014/main" id="{B2A9502C-D915-4EA7-84A4-3212D46CE781}"/>
              </a:ext>
            </a:extLst>
          </p:cNvPr>
          <p:cNvSpPr txBox="1">
            <a:spLocks/>
          </p:cNvSpPr>
          <p:nvPr/>
        </p:nvSpPr>
        <p:spPr>
          <a:xfrm>
            <a:off x="358836" y="-67056"/>
            <a:ext cx="6596700" cy="981978"/>
          </a:xfrm>
          <a:prstGeom prst="rect">
            <a:avLst/>
          </a:prstGeom>
        </p:spPr>
        <p:txBody>
          <a:bodyPr anchor="ctr">
            <a:normAutofit fontScale="2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b="1" dirty="0"/>
              <a:t>Постановление Правительства РФ от 30 апреля 2020 г. N 616 “Об установлении запрета на допуск промышленных товаров, происходящих из иностранных государств, для целей осуществления закупок для государственных и муниципальных нужд, а также промышленных товаров, происходящих из иностранных государств, работ (услуг), выполняемых (оказываемых) иностранными лицами, для целей осуществления закупок для нужд обороны страны и безопасности государства”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435289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A887A3F-B9B3-417B-9EAF-893E9039C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A2EEA7C-8BEB-4207-AB5F-24BDAC7FFEAE}"/>
              </a:ext>
            </a:extLst>
          </p:cNvPr>
          <p:cNvSpPr/>
          <p:nvPr/>
        </p:nvSpPr>
        <p:spPr>
          <a:xfrm>
            <a:off x="358837" y="730256"/>
            <a:ext cx="19210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1400" b="1" dirty="0">
                <a:solidFill>
                  <a:srgbClr val="0E779D"/>
                </a:solidFill>
                <a:cs typeface="Arial" panose="020B0604020202020204" pitchFamily="34" charset="0"/>
              </a:rPr>
              <a:t>Краткая справка:</a:t>
            </a:r>
          </a:p>
        </p:txBody>
      </p:sp>
      <p:pic>
        <p:nvPicPr>
          <p:cNvPr id="7" name="Рисунок 6" descr="Молоток судьи">
            <a:extLst>
              <a:ext uri="{FF2B5EF4-FFF2-40B4-BE49-F238E27FC236}">
                <a16:creationId xmlns:a16="http://schemas.microsoft.com/office/drawing/2014/main" id="{AE6FCB53-F33F-4659-BD79-A06DF75087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774824" y="2782986"/>
            <a:ext cx="2437588" cy="2437588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22B2C21-8397-437D-9D1F-483EAEBF2FFA}"/>
              </a:ext>
            </a:extLst>
          </p:cNvPr>
          <p:cNvSpPr/>
          <p:nvPr/>
        </p:nvSpPr>
        <p:spPr>
          <a:xfrm>
            <a:off x="358837" y="959673"/>
            <a:ext cx="819793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0E779D"/>
              </a:buClr>
              <a:buFont typeface="Wingdings" panose="05000000000000000000" pitchFamily="2" charset="2"/>
              <a:buChar char="q"/>
            </a:pPr>
            <a:r>
              <a:rPr lang="ru-RU" sz="1600" dirty="0"/>
              <a:t>Для подтверждения страны происхождения - </a:t>
            </a:r>
            <a:r>
              <a:rPr lang="ru-RU" sz="1600" b="1" dirty="0"/>
              <a:t>участник предоставляет заказчику выписку из реестра с указанием номеров реестровых записей</a:t>
            </a:r>
            <a:r>
              <a:rPr lang="ru-RU" sz="1600" dirty="0"/>
              <a:t> соответствующих реестров, а также информацию о совокупном количестве баллов за выполнение технологических операций (условий) на территории Российской Федерации, если такое предусмотрено постановлением Правительства Российской Федерации от 17 июля 2015 г. N 719. – Требуем эти документы в составе 2ой части заявки.</a:t>
            </a:r>
            <a:br>
              <a:rPr lang="ru-RU" sz="1600" dirty="0"/>
            </a:br>
            <a:r>
              <a:rPr lang="ru-RU" sz="1600" b="1" dirty="0"/>
              <a:t>Информация о реестровых записях о товаре включается в контракт</a:t>
            </a:r>
            <a:r>
              <a:rPr lang="ru-RU" sz="1600" dirty="0"/>
              <a:t>. </a:t>
            </a:r>
          </a:p>
          <a:p>
            <a:pPr marL="285750" lvl="0" indent="-285750">
              <a:buClr>
                <a:srgbClr val="0E779D"/>
              </a:buClr>
              <a:buFont typeface="Wingdings" panose="05000000000000000000" pitchFamily="2" charset="2"/>
              <a:buChar char="q"/>
            </a:pPr>
            <a:endParaRPr lang="ru-RU" sz="1600" dirty="0"/>
          </a:p>
          <a:p>
            <a:pPr marL="285750" lvl="0" indent="-285750">
              <a:buClr>
                <a:srgbClr val="0E779D"/>
              </a:buClr>
              <a:buFont typeface="Wingdings" panose="05000000000000000000" pitchFamily="2" charset="2"/>
              <a:buChar char="q"/>
            </a:pPr>
            <a:r>
              <a:rPr lang="ru-RU" sz="1600" b="1" dirty="0">
                <a:solidFill>
                  <a:srgbClr val="FF0000"/>
                </a:solidFill>
              </a:rPr>
              <a:t>Замена товаров на иностранные (кроме ЕАЭС) при исполнении контракта не допустима</a:t>
            </a:r>
          </a:p>
        </p:txBody>
      </p:sp>
      <p:sp>
        <p:nvSpPr>
          <p:cNvPr id="10" name="Название 1">
            <a:extLst>
              <a:ext uri="{FF2B5EF4-FFF2-40B4-BE49-F238E27FC236}">
                <a16:creationId xmlns:a16="http://schemas.microsoft.com/office/drawing/2014/main" id="{B2A9502C-D915-4EA7-84A4-3212D46CE781}"/>
              </a:ext>
            </a:extLst>
          </p:cNvPr>
          <p:cNvSpPr txBox="1">
            <a:spLocks/>
          </p:cNvSpPr>
          <p:nvPr/>
        </p:nvSpPr>
        <p:spPr>
          <a:xfrm>
            <a:off x="358836" y="-67056"/>
            <a:ext cx="6596700" cy="981978"/>
          </a:xfrm>
          <a:prstGeom prst="rect">
            <a:avLst/>
          </a:prstGeom>
        </p:spPr>
        <p:txBody>
          <a:bodyPr anchor="ctr">
            <a:normAutofit fontScale="2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b="1" dirty="0"/>
              <a:t>Постановление Правительства РФ от 30 апреля 2020 г. N 616 “Об установлении запрета на допуск промышленных товаров, происходящих из иностранных государств, для целей осуществления закупок для государственных и муниципальных нужд, а также промышленных товаров, происходящих из иностранных государств, работ (услуг), выполняемых (оказываемых) иностранными лицами, для целей осуществления закупок для нужд обороны страны и безопасности государства”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506146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F234D57DC5BCA94C9524E988D38C7DCD" ma:contentTypeVersion="5" ma:contentTypeDescription="Создание документа." ma:contentTypeScope="" ma:versionID="39a538572ee1d045977648b632b7b767">
  <xsd:schema xmlns:xsd="http://www.w3.org/2001/XMLSchema" xmlns:xs="http://www.w3.org/2001/XMLSchema" xmlns:p="http://schemas.microsoft.com/office/2006/metadata/properties" xmlns:ns3="21b517fd-8158-473b-8291-8b7a8f0ee724" targetNamespace="http://schemas.microsoft.com/office/2006/metadata/properties" ma:root="true" ma:fieldsID="bab9c734b243e2fb3e938a8aa7065fd5" ns3:_="">
    <xsd:import namespace="21b517fd-8158-473b-8291-8b7a8f0ee72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b517fd-8158-473b-8291-8b7a8f0ee7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132F892-3B7D-4319-8A64-DF6A936222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b517fd-8158-473b-8291-8b7a8f0ee7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21b517fd-8158-473b-8291-8b7a8f0ee724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43585</TotalTime>
  <Words>3453</Words>
  <Application>Microsoft Office PowerPoint</Application>
  <PresentationFormat>Экран (16:9)</PresentationFormat>
  <Paragraphs>251</Paragraphs>
  <Slides>44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50" baseType="lpstr">
      <vt:lpstr>Arial</vt:lpstr>
      <vt:lpstr>Calibri</vt:lpstr>
      <vt:lpstr>Times New Roman</vt:lpstr>
      <vt:lpstr>Trebuchet MS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Василий Некрасов</dc:creator>
  <cp:lastModifiedBy>Ne4tO</cp:lastModifiedBy>
  <cp:revision>1568</cp:revision>
  <cp:lastPrinted>2020-01-15T07:29:06Z</cp:lastPrinted>
  <dcterms:created xsi:type="dcterms:W3CDTF">2010-04-12T23:12:02Z</dcterms:created>
  <dcterms:modified xsi:type="dcterms:W3CDTF">2020-11-29T19:21:50Z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0x010100F234D57DC5BCA94C9524E988D38C7DCD</vt:lpwstr>
  </property>
</Properties>
</file>