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50" r:id="rId3"/>
    <p:sldId id="336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6" r:id="rId13"/>
    <p:sldId id="348" r:id="rId14"/>
    <p:sldId id="349" r:id="rId15"/>
    <p:sldId id="345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65">
          <p15:clr>
            <a:srgbClr val="A4A3A4"/>
          </p15:clr>
        </p15:guide>
        <p15:guide id="4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9" autoAdjust="0"/>
  </p:normalViewPr>
  <p:slideViewPr>
    <p:cSldViewPr showGuides="1">
      <p:cViewPr varScale="1">
        <p:scale>
          <a:sx n="104" d="100"/>
          <a:sy n="104" d="100"/>
        </p:scale>
        <p:origin x="-90" y="-540"/>
      </p:cViewPr>
      <p:guideLst>
        <p:guide orient="horz" pos="1620"/>
        <p:guide orient="horz" pos="1665"/>
        <p:guide pos="2880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81B212-707A-4425-8800-37D5E66B08D4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B9A8F-6D52-4F59-958E-37812298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110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B9A8F-6D52-4F59-958E-3781229849F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543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5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65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2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10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00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33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348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97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089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645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49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10CA-5C49-47E5-BF41-6F5C0083DEE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03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kopyan\Desktop\работа\gerb_rostovskoy_oblasti 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07" y="87542"/>
            <a:ext cx="1483259" cy="147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1482790"/>
            <a:ext cx="9144000" cy="3177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latin typeface="Arial Black" panose="020B0A04020102020204" pitchFamily="34" charset="0"/>
              </a:rPr>
              <a:t>Проекты</a:t>
            </a:r>
          </a:p>
          <a:p>
            <a:r>
              <a:rPr lang="ru-RU" sz="4800" b="1" dirty="0" smtClean="0">
                <a:latin typeface="Arial Black" panose="020B0A04020102020204" pitchFamily="34" charset="0"/>
              </a:rPr>
              <a:t>нормативных правовых актов в сфере закупок</a:t>
            </a:r>
            <a:endParaRPr lang="ru-RU" sz="4800" b="1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43925" y="4743390"/>
            <a:ext cx="9187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17 сентября 2021 г.</a:t>
            </a:r>
            <a:endParaRPr lang="ru-RU" sz="1000" b="1" dirty="0"/>
          </a:p>
        </p:txBody>
      </p:sp>
    </p:spTree>
    <p:extLst>
      <p:ext uri="{BB962C8B-B14F-4D97-AF65-F5344CB8AC3E}">
        <p14:creationId xmlns:p14="http://schemas.microsoft.com/office/powerpoint/2010/main" val="73957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051" y="0"/>
            <a:ext cx="5848697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33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-1"/>
            <a:ext cx="4536504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699542"/>
            <a:ext cx="259228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3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A1EF887-6005-4171-AAD4-6F0E3B23D236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u="sng" dirty="0"/>
              <a:t>https://regulation.gov.ru/projects#npa=120082</a:t>
            </a:r>
            <a:endParaRPr lang="ru-RU" sz="2400" b="1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372"/>
            <a:ext cx="9144000" cy="466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86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71550"/>
            <a:ext cx="8460432" cy="4371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</a:rPr>
              <a:t>- </a:t>
            </a:r>
            <a:r>
              <a:rPr lang="ru-RU" sz="1600" b="1" dirty="0">
                <a:solidFill>
                  <a:schemeClr val="tx1"/>
                </a:solidFill>
              </a:rPr>
              <a:t>исключение</a:t>
            </a:r>
            <a:r>
              <a:rPr lang="ru-RU" sz="1600" dirty="0">
                <a:solidFill>
                  <a:schemeClr val="tx1"/>
                </a:solidFill>
              </a:rPr>
              <a:t> необходимости получения </a:t>
            </a:r>
            <a:r>
              <a:rPr lang="ru-RU" sz="1600" b="1" dirty="0">
                <a:solidFill>
                  <a:schemeClr val="tx1"/>
                </a:solidFill>
              </a:rPr>
              <a:t>разрешения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Минпромторга</a:t>
            </a:r>
            <a:r>
              <a:rPr lang="ru-RU" sz="1600" dirty="0">
                <a:solidFill>
                  <a:schemeClr val="tx1"/>
                </a:solidFill>
              </a:rPr>
              <a:t> России в целях </a:t>
            </a:r>
            <a:r>
              <a:rPr lang="ru-RU" sz="1600" b="1" dirty="0">
                <a:solidFill>
                  <a:schemeClr val="tx1"/>
                </a:solidFill>
              </a:rPr>
              <a:t>подтверждения отсутствия </a:t>
            </a:r>
            <a:r>
              <a:rPr lang="ru-RU" sz="1600" dirty="0">
                <a:solidFill>
                  <a:schemeClr val="tx1"/>
                </a:solidFill>
              </a:rPr>
              <a:t>производства промышленной продукции на территории РФ;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dirty="0">
                <a:solidFill>
                  <a:schemeClr val="tx1"/>
                </a:solidFill>
              </a:rPr>
              <a:t>- </a:t>
            </a:r>
            <a:r>
              <a:rPr lang="ru-RU" sz="1600" b="1" dirty="0">
                <a:solidFill>
                  <a:schemeClr val="tx1"/>
                </a:solidFill>
              </a:rPr>
              <a:t>временную</a:t>
            </a:r>
            <a:r>
              <a:rPr lang="ru-RU" sz="1600" dirty="0">
                <a:solidFill>
                  <a:schemeClr val="tx1"/>
                </a:solidFill>
              </a:rPr>
              <a:t> возможность подтверждения страны происхождения отдельных видов продукции, являющейся медицинским изделием, </a:t>
            </a:r>
            <a:r>
              <a:rPr lang="ru-RU" sz="1600" b="1" dirty="0">
                <a:solidFill>
                  <a:schemeClr val="tx1"/>
                </a:solidFill>
              </a:rPr>
              <a:t>путем декларирования </a:t>
            </a:r>
            <a:r>
              <a:rPr lang="ru-RU" sz="1600" dirty="0">
                <a:solidFill>
                  <a:schemeClr val="tx1"/>
                </a:solidFill>
              </a:rPr>
              <a:t>страны происхождения на этапе подачи заявки с </a:t>
            </a:r>
            <a:r>
              <a:rPr lang="ru-RU" sz="1600" b="1" dirty="0">
                <a:solidFill>
                  <a:schemeClr val="tx1"/>
                </a:solidFill>
              </a:rPr>
              <a:t>последующим представлением </a:t>
            </a:r>
            <a:r>
              <a:rPr lang="ru-RU" sz="1600" dirty="0">
                <a:solidFill>
                  <a:schemeClr val="tx1"/>
                </a:solidFill>
              </a:rPr>
              <a:t>заказчику </a:t>
            </a:r>
            <a:r>
              <a:rPr lang="ru-RU" sz="1600" b="1" dirty="0">
                <a:solidFill>
                  <a:schemeClr val="tx1"/>
                </a:solidFill>
              </a:rPr>
              <a:t>копии сертификата по форме СТ-1 </a:t>
            </a:r>
            <a:r>
              <a:rPr lang="ru-RU" sz="1600" dirty="0">
                <a:solidFill>
                  <a:schemeClr val="tx1"/>
                </a:solidFill>
              </a:rPr>
              <a:t>при исполнении государственного контракта;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dirty="0">
                <a:solidFill>
                  <a:schemeClr val="tx1"/>
                </a:solidFill>
              </a:rPr>
              <a:t>- </a:t>
            </a:r>
            <a:r>
              <a:rPr lang="ru-RU" sz="1600" b="1" dirty="0">
                <a:solidFill>
                  <a:schemeClr val="tx1"/>
                </a:solidFill>
              </a:rPr>
              <a:t>временный</a:t>
            </a:r>
            <a:r>
              <a:rPr lang="ru-RU" sz="1600" dirty="0">
                <a:solidFill>
                  <a:schemeClr val="tx1"/>
                </a:solidFill>
              </a:rPr>
              <a:t> порядок допуска радиоэлектронной продукции, происходящей с территории государств-членов ЕАЭС с </a:t>
            </a:r>
            <a:r>
              <a:rPr lang="ru-RU" sz="1600" b="1" dirty="0">
                <a:solidFill>
                  <a:schemeClr val="tx1"/>
                </a:solidFill>
              </a:rPr>
              <a:t>подтверждением</a:t>
            </a:r>
            <a:r>
              <a:rPr lang="ru-RU" sz="1600" dirty="0">
                <a:solidFill>
                  <a:schemeClr val="tx1"/>
                </a:solidFill>
              </a:rPr>
              <a:t> страны происхождения продукции </a:t>
            </a:r>
            <a:r>
              <a:rPr lang="ru-RU" sz="1600" b="1" dirty="0">
                <a:solidFill>
                  <a:schemeClr val="tx1"/>
                </a:solidFill>
              </a:rPr>
              <a:t>путем декларирования </a:t>
            </a:r>
            <a:r>
              <a:rPr lang="ru-RU" sz="1600" dirty="0">
                <a:solidFill>
                  <a:schemeClr val="tx1"/>
                </a:solidFill>
              </a:rPr>
              <a:t>страны происхождения на этапе подачи заявки с </a:t>
            </a:r>
            <a:r>
              <a:rPr lang="ru-RU" sz="1600" b="1" dirty="0">
                <a:solidFill>
                  <a:schemeClr val="tx1"/>
                </a:solidFill>
              </a:rPr>
              <a:t>последующим представлением </a:t>
            </a:r>
            <a:r>
              <a:rPr lang="ru-RU" sz="1600" dirty="0">
                <a:solidFill>
                  <a:schemeClr val="tx1"/>
                </a:solidFill>
              </a:rPr>
              <a:t>заказчику </a:t>
            </a:r>
            <a:r>
              <a:rPr lang="ru-RU" sz="1600" b="1" dirty="0">
                <a:solidFill>
                  <a:schemeClr val="tx1"/>
                </a:solidFill>
              </a:rPr>
              <a:t>копии сертификата по форме СТ-1</a:t>
            </a:r>
            <a:r>
              <a:rPr lang="ru-RU" sz="1600" dirty="0">
                <a:solidFill>
                  <a:schemeClr val="tx1"/>
                </a:solidFill>
              </a:rPr>
              <a:t>;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dirty="0">
                <a:solidFill>
                  <a:schemeClr val="tx1"/>
                </a:solidFill>
              </a:rPr>
              <a:t>- </a:t>
            </a:r>
            <a:r>
              <a:rPr lang="ru-RU" sz="1600" b="1" dirty="0">
                <a:solidFill>
                  <a:schemeClr val="tx1"/>
                </a:solidFill>
              </a:rPr>
              <a:t>необходимость использования </a:t>
            </a:r>
            <a:r>
              <a:rPr lang="ru-RU" sz="1600" dirty="0">
                <a:solidFill>
                  <a:schemeClr val="tx1"/>
                </a:solidFill>
              </a:rPr>
              <a:t>заказчиками сведений, содержащихся в каталоге товаров, работ, услуг для обеспечения государственных и муниципальных нужд, для описания объектов закупки </a:t>
            </a:r>
            <a:r>
              <a:rPr lang="ru-RU" sz="1600" b="1" dirty="0">
                <a:solidFill>
                  <a:schemeClr val="tx1"/>
                </a:solidFill>
              </a:rPr>
              <a:t>без возможности указания дополнительных характеристик</a:t>
            </a:r>
            <a:r>
              <a:rPr lang="ru-RU" sz="1600" dirty="0">
                <a:solidFill>
                  <a:schemeClr val="tx1"/>
                </a:solidFill>
              </a:rPr>
              <a:t>, не предусмотренных каталогом.</a:t>
            </a:r>
          </a:p>
          <a:p>
            <a:pPr algn="ctr"/>
            <a:endParaRPr lang="ru-RU" sz="1600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107504" y="771550"/>
            <a:ext cx="504056" cy="5040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107504" y="1707654"/>
            <a:ext cx="504056" cy="5040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107504" y="2957525"/>
            <a:ext cx="504056" cy="5040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07504" y="4155926"/>
            <a:ext cx="504056" cy="5040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5555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Изменения в </a:t>
            </a:r>
            <a:r>
              <a:rPr lang="ru-RU" sz="2200" b="1" dirty="0">
                <a:solidFill>
                  <a:schemeClr val="tx1"/>
                </a:solidFill>
              </a:rPr>
              <a:t>отдельные акты Правительства РФ, </a:t>
            </a:r>
            <a:r>
              <a:rPr lang="ru-RU" sz="2200" b="1" dirty="0" smtClean="0">
                <a:solidFill>
                  <a:schemeClr val="tx1"/>
                </a:solidFill>
              </a:rPr>
              <a:t>предусматривающие:</a:t>
            </a:r>
            <a:endParaRPr lang="ru-RU" sz="2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8839"/>
            <a:ext cx="9144000" cy="46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A1EF887-6005-4171-AAD4-6F0E3B23D236}"/>
              </a:ext>
            </a:extLst>
          </p:cNvPr>
          <p:cNvSpPr txBox="1"/>
          <p:nvPr/>
        </p:nvSpPr>
        <p:spPr>
          <a:xfrm>
            <a:off x="0" y="1958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/>
              <a:t>ППРФ от 08.02.2017 № 145</a:t>
            </a:r>
            <a:endParaRPr lang="ru-RU" sz="2400" b="1" u="sng" dirty="0"/>
          </a:p>
        </p:txBody>
      </p:sp>
    </p:spTree>
    <p:extLst>
      <p:ext uri="{BB962C8B-B14F-4D97-AF65-F5344CB8AC3E}">
        <p14:creationId xmlns:p14="http://schemas.microsoft.com/office/powerpoint/2010/main" val="36165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sunhome.ru/journal/129/razvitie-sociopatii-v2.orig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68" y="2844"/>
            <a:ext cx="9161167" cy="514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A1EF887-6005-4171-AAD4-6F0E3B23D236}"/>
              </a:ext>
            </a:extLst>
          </p:cNvPr>
          <p:cNvSpPr txBox="1"/>
          <p:nvPr/>
        </p:nvSpPr>
        <p:spPr>
          <a:xfrm>
            <a:off x="-17168" y="1635646"/>
            <a:ext cx="9144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C000"/>
                </a:solidFill>
              </a:rPr>
              <a:t>Спасибо за внимание!</a:t>
            </a:r>
            <a:endParaRPr lang="ru-RU" sz="7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92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990"/>
            <a:ext cx="9144000" cy="466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A1EF887-6005-4171-AAD4-6F0E3B23D236}"/>
              </a:ext>
            </a:extLst>
          </p:cNvPr>
          <p:cNvSpPr txBox="1"/>
          <p:nvPr/>
        </p:nvSpPr>
        <p:spPr>
          <a:xfrm>
            <a:off x="0" y="18325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u="sng" dirty="0"/>
              <a:t>https://regulation.gov.ru/projects#npa=119265</a:t>
            </a:r>
            <a:endParaRPr lang="ru-RU" sz="2400" b="1" u="sng" dirty="0"/>
          </a:p>
        </p:txBody>
      </p:sp>
    </p:spTree>
    <p:extLst>
      <p:ext uri="{BB962C8B-B14F-4D97-AF65-F5344CB8AC3E}">
        <p14:creationId xmlns:p14="http://schemas.microsoft.com/office/powerpoint/2010/main" val="125110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5C9F41-FA16-42AE-AEF3-C3B2B7D2D47B}"/>
              </a:ext>
            </a:extLst>
          </p:cNvPr>
          <p:cNvSpPr txBox="1"/>
          <p:nvPr/>
        </p:nvSpPr>
        <p:spPr>
          <a:xfrm>
            <a:off x="9975" y="217117"/>
            <a:ext cx="2010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ИСКЛЮЧИТЬ</a:t>
            </a:r>
            <a:endParaRPr lang="ru-RU" sz="24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AA05537-0833-47BC-98AF-0E72E5C95F01}"/>
              </a:ext>
            </a:extLst>
          </p:cNvPr>
          <p:cNvSpPr txBox="1"/>
          <p:nvPr/>
        </p:nvSpPr>
        <p:spPr>
          <a:xfrm>
            <a:off x="6929614" y="236855"/>
            <a:ext cx="15066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ДОБАВИТЬ</a:t>
            </a:r>
            <a:endParaRPr lang="ru-RU" sz="3200" b="1" dirty="0"/>
          </a:p>
        </p:txBody>
      </p:sp>
      <p:sp>
        <p:nvSpPr>
          <p:cNvPr id="4" name="Знак умножения 3">
            <a:extLst>
              <a:ext uri="{FF2B5EF4-FFF2-40B4-BE49-F238E27FC236}">
                <a16:creationId xmlns:a16="http://schemas.microsoft.com/office/drawing/2014/main" xmlns="" id="{983B7F48-3893-4448-B074-5CDD788A85A8}"/>
              </a:ext>
            </a:extLst>
          </p:cNvPr>
          <p:cNvSpPr/>
          <p:nvPr/>
        </p:nvSpPr>
        <p:spPr>
          <a:xfrm>
            <a:off x="1712288" y="153343"/>
            <a:ext cx="648073" cy="54227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нак ''плюс'' 4">
            <a:extLst>
              <a:ext uri="{FF2B5EF4-FFF2-40B4-BE49-F238E27FC236}">
                <a16:creationId xmlns:a16="http://schemas.microsoft.com/office/drawing/2014/main" xmlns="" id="{186E6F09-2FCD-43E1-B7CE-AADC929D2112}"/>
              </a:ext>
            </a:extLst>
          </p:cNvPr>
          <p:cNvSpPr/>
          <p:nvPr/>
        </p:nvSpPr>
        <p:spPr>
          <a:xfrm>
            <a:off x="8344571" y="157104"/>
            <a:ext cx="570960" cy="531445"/>
          </a:xfrm>
          <a:prstGeom prst="mathPl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B82D97D-6302-4F75-B010-98BC82009F2C}"/>
              </a:ext>
            </a:extLst>
          </p:cNvPr>
          <p:cNvSpPr txBox="1"/>
          <p:nvPr/>
        </p:nvSpPr>
        <p:spPr>
          <a:xfrm>
            <a:off x="0" y="688549"/>
            <a:ext cx="31000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 smtClean="0"/>
              <a:t>26.11.22.130 - </a:t>
            </a:r>
            <a:r>
              <a:rPr lang="ru-RU" sz="1400" dirty="0" smtClean="0"/>
              <a:t>Диоды лазерные</a:t>
            </a:r>
            <a:endParaRPr lang="ru-RU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85061E5-45E9-464B-AA80-9C44FF8BE2A3}"/>
              </a:ext>
            </a:extLst>
          </p:cNvPr>
          <p:cNvSpPr txBox="1"/>
          <p:nvPr/>
        </p:nvSpPr>
        <p:spPr>
          <a:xfrm>
            <a:off x="7514" y="4620280"/>
            <a:ext cx="30925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 smtClean="0"/>
              <a:t>26.80 - </a:t>
            </a:r>
            <a:r>
              <a:rPr lang="ru-RU" sz="1400" dirty="0" smtClean="0"/>
              <a:t>Носители </a:t>
            </a:r>
            <a:r>
              <a:rPr lang="ru-RU" sz="1400" dirty="0"/>
              <a:t>данных магнитные и </a:t>
            </a:r>
            <a:r>
              <a:rPr lang="ru-RU" sz="1400" dirty="0" smtClean="0"/>
              <a:t>оптические </a:t>
            </a:r>
            <a:endParaRPr lang="ru-RU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BF96E80-8A05-4CFF-998E-8DF168CBCDD6}"/>
              </a:ext>
            </a:extLst>
          </p:cNvPr>
          <p:cNvSpPr txBox="1"/>
          <p:nvPr/>
        </p:nvSpPr>
        <p:spPr>
          <a:xfrm>
            <a:off x="-12240" y="2592311"/>
            <a:ext cx="30828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 smtClean="0"/>
              <a:t>26.20.17 - </a:t>
            </a:r>
            <a:r>
              <a:rPr lang="ru-RU" sz="1400" dirty="0" smtClean="0"/>
              <a:t>Мониторы </a:t>
            </a:r>
            <a:r>
              <a:rPr lang="ru-RU" sz="1400" dirty="0"/>
              <a:t>и </a:t>
            </a:r>
            <a:r>
              <a:rPr lang="ru-RU" sz="1400" dirty="0" smtClean="0"/>
              <a:t>проекторы</a:t>
            </a:r>
            <a:endParaRPr lang="ru-RU" sz="1400" dirty="0"/>
          </a:p>
        </p:txBody>
      </p:sp>
      <p:pic>
        <p:nvPicPr>
          <p:cNvPr id="10" name="Рисунок 9" descr="Изображение выглядит как внутренний, гидрант, проектор, зубчатая передача&#10;&#10;Автоматически созданное описание">
            <a:extLst>
              <a:ext uri="{FF2B5EF4-FFF2-40B4-BE49-F238E27FC236}">
                <a16:creationId xmlns:a16="http://schemas.microsoft.com/office/drawing/2014/main" xmlns="" id="{F46F2738-7277-4167-AD97-9258D7B8D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830" y="565901"/>
            <a:ext cx="1235344" cy="724709"/>
          </a:xfrm>
          <a:prstGeom prst="rect">
            <a:avLst/>
          </a:prstGeom>
        </p:spPr>
      </p:pic>
      <p:pic>
        <p:nvPicPr>
          <p:cNvPr id="12" name="Рисунок 11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0BB6ABE3-D06E-492E-9882-E2E247ADF7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6386" y="2433112"/>
            <a:ext cx="1793216" cy="741677"/>
          </a:xfrm>
          <a:prstGeom prst="rect">
            <a:avLst/>
          </a:prstGeom>
        </p:spPr>
      </p:pic>
      <p:pic>
        <p:nvPicPr>
          <p:cNvPr id="14" name="Рисунок 13" descr="Изображение выглядит как текст, элементы, упорядочено, несколько&#10;&#10;Автоматически созданное описание">
            <a:extLst>
              <a:ext uri="{FF2B5EF4-FFF2-40B4-BE49-F238E27FC236}">
                <a16:creationId xmlns:a16="http://schemas.microsoft.com/office/drawing/2014/main" xmlns="" id="{87219F79-B6EA-4B9C-B6A7-7433980499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3260" y="4537012"/>
            <a:ext cx="887585" cy="6281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6B1453B-0BDD-4ABA-BB84-51191586F606}"/>
              </a:ext>
            </a:extLst>
          </p:cNvPr>
          <p:cNvSpPr txBox="1"/>
          <p:nvPr/>
        </p:nvSpPr>
        <p:spPr>
          <a:xfrm>
            <a:off x="4572000" y="863179"/>
            <a:ext cx="33217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/>
              <a:t>26.20.40.110</a:t>
            </a:r>
            <a:r>
              <a:rPr lang="ru-RU" sz="1400" dirty="0"/>
              <a:t> </a:t>
            </a:r>
            <a:r>
              <a:rPr lang="ru-RU" sz="1400" b="1" dirty="0"/>
              <a:t>-</a:t>
            </a:r>
            <a:r>
              <a:rPr lang="ru-RU" sz="1400" dirty="0"/>
              <a:t> Устройства и блоки питания вычислительных </a:t>
            </a:r>
            <a:r>
              <a:rPr lang="ru-RU" sz="1400" dirty="0" smtClean="0"/>
              <a:t>машин</a:t>
            </a:r>
            <a:endParaRPr lang="ru-RU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DAA16B0-0532-4B7E-9E6D-787C4F053CA2}"/>
              </a:ext>
            </a:extLst>
          </p:cNvPr>
          <p:cNvSpPr txBox="1"/>
          <p:nvPr/>
        </p:nvSpPr>
        <p:spPr>
          <a:xfrm>
            <a:off x="4572000" y="1674917"/>
            <a:ext cx="334414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/>
              <a:t>26.40.20.122 - </a:t>
            </a:r>
            <a:r>
              <a:rPr lang="ru-RU" sz="1400" dirty="0"/>
              <a:t>Приемники телевизионные (телевизоры) цветного изображения с жидкокристаллическим экраном, плазменной </a:t>
            </a:r>
            <a:r>
              <a:rPr lang="ru-RU" sz="1400" dirty="0" smtClean="0"/>
              <a:t>панелью</a:t>
            </a:r>
            <a:endParaRPr lang="ru-RU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56989E6-147A-4826-94D5-B3EE400070AC}"/>
              </a:ext>
            </a:extLst>
          </p:cNvPr>
          <p:cNvSpPr txBox="1"/>
          <p:nvPr/>
        </p:nvSpPr>
        <p:spPr>
          <a:xfrm>
            <a:off x="4560799" y="4036636"/>
            <a:ext cx="33441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/>
              <a:t>27.40.33 - </a:t>
            </a:r>
            <a:r>
              <a:rPr lang="ru-RU" sz="1400" dirty="0"/>
              <a:t>Прожекторы и аналогичные светильники узконаправленного </a:t>
            </a:r>
            <a:r>
              <a:rPr lang="ru-RU" sz="1400" dirty="0" smtClean="0"/>
              <a:t>света</a:t>
            </a:r>
            <a:endParaRPr lang="ru-RU" sz="1400" dirty="0"/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xmlns="" id="{A3766785-D24A-4E22-AFE2-0B806FDEA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607" y="424479"/>
            <a:ext cx="1702519" cy="136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 descr="Изображение выглядит как текст, электроника, дисплей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xmlns="" id="{BAB8FB5E-CA3D-4EC4-95DB-091EEE2AD5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4835" y="1734014"/>
            <a:ext cx="952322" cy="835912"/>
          </a:xfrm>
          <a:prstGeom prst="rect">
            <a:avLst/>
          </a:prstGeom>
        </p:spPr>
      </p:pic>
      <p:pic>
        <p:nvPicPr>
          <p:cNvPr id="18" name="Рисунок 17" descr="Изображение выглядит как проектор&#10;&#10;Автоматически созданное описание">
            <a:extLst>
              <a:ext uri="{FF2B5EF4-FFF2-40B4-BE49-F238E27FC236}">
                <a16:creationId xmlns:a16="http://schemas.microsoft.com/office/drawing/2014/main" xmlns="" id="{1F122485-B1F8-4101-85BF-1D6B27C09D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70754" y="4036636"/>
            <a:ext cx="850072" cy="110686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DAA16B0-0532-4B7E-9E6D-787C4F053CA2}"/>
              </a:ext>
            </a:extLst>
          </p:cNvPr>
          <p:cNvSpPr txBox="1"/>
          <p:nvPr/>
        </p:nvSpPr>
        <p:spPr>
          <a:xfrm>
            <a:off x="4617257" y="3142867"/>
            <a:ext cx="22970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 smtClean="0"/>
              <a:t>26.40.33 - </a:t>
            </a:r>
            <a:r>
              <a:rPr lang="ru-RU" sz="1400" dirty="0" smtClean="0"/>
              <a:t>видеокамеры</a:t>
            </a:r>
            <a:endParaRPr lang="ru-RU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6BF96E80-8A05-4CFF-998E-8DF168CBCDD6}"/>
              </a:ext>
            </a:extLst>
          </p:cNvPr>
          <p:cNvSpPr txBox="1"/>
          <p:nvPr/>
        </p:nvSpPr>
        <p:spPr>
          <a:xfrm>
            <a:off x="7514" y="1232511"/>
            <a:ext cx="30850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 smtClean="0"/>
              <a:t>26.20.12 - </a:t>
            </a:r>
            <a:r>
              <a:rPr lang="ru-RU" sz="1400" dirty="0" smtClean="0"/>
              <a:t>Терминалы </a:t>
            </a:r>
            <a:r>
              <a:rPr lang="ru-RU" sz="1400" dirty="0"/>
              <a:t>кассовые, банкоматы и аналогичное оборудование, подключаемое к компьютеру или сети передачи </a:t>
            </a:r>
            <a:r>
              <a:rPr lang="ru-RU" sz="1400" dirty="0" smtClean="0"/>
              <a:t>данных</a:t>
            </a:r>
            <a:endParaRPr lang="ru-RU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BF96E80-8A05-4CFF-998E-8DF168CBCDD6}"/>
              </a:ext>
            </a:extLst>
          </p:cNvPr>
          <p:cNvSpPr txBox="1"/>
          <p:nvPr/>
        </p:nvSpPr>
        <p:spPr>
          <a:xfrm>
            <a:off x="-12240" y="3174790"/>
            <a:ext cx="31123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 smtClean="0"/>
              <a:t>26.30.3 - </a:t>
            </a:r>
            <a:r>
              <a:rPr lang="ru-RU" sz="1400" dirty="0" smtClean="0"/>
              <a:t>Части </a:t>
            </a:r>
            <a:r>
              <a:rPr lang="ru-RU" sz="1400" dirty="0"/>
              <a:t>и комплектующие коммуникационного оборудования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BF96E80-8A05-4CFF-998E-8DF168CBCDD6}"/>
              </a:ext>
            </a:extLst>
          </p:cNvPr>
          <p:cNvSpPr txBox="1"/>
          <p:nvPr/>
        </p:nvSpPr>
        <p:spPr>
          <a:xfrm>
            <a:off x="-1648" y="3816569"/>
            <a:ext cx="31017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 smtClean="0"/>
              <a:t>26.30.6 - </a:t>
            </a:r>
            <a:r>
              <a:rPr lang="ru-RU" sz="1400" dirty="0" smtClean="0"/>
              <a:t>Части </a:t>
            </a:r>
            <a:r>
              <a:rPr lang="ru-RU" sz="1400" dirty="0"/>
              <a:t>устройств охранной или пожарной сигнализации и аналогичной аппаратуры</a:t>
            </a:r>
          </a:p>
        </p:txBody>
      </p:sp>
      <p:pic>
        <p:nvPicPr>
          <p:cNvPr id="1030" name="Picture 6" descr="https://charterlog.ru/wp-content/uploads/2018/04/324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272" y="1521348"/>
            <a:ext cx="618054" cy="51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urohelp.ru/wp-content/uploads/2015/03/bankomat-300x300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948" y="1290610"/>
            <a:ext cx="768615" cy="768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https://images.ua.prom.st/2784814231_w200_h200_styazhka-kabelnaya-ultrastojkaya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159" y="3296756"/>
            <a:ext cx="874686" cy="46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st6.stpulscen.ru/images/product/200/332/521_big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60" y="3899832"/>
            <a:ext cx="887585" cy="52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eplaza.panasonic.ru/upload/iblock/fd1/Videokamera-Panasonic-HC-X2000EE-1-det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934" y="2803950"/>
            <a:ext cx="1370148" cy="1061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8C5C9F41-FA16-42AE-AEF3-C3B2B7D2D47B}"/>
              </a:ext>
            </a:extLst>
          </p:cNvPr>
          <p:cNvSpPr txBox="1"/>
          <p:nvPr/>
        </p:nvSpPr>
        <p:spPr>
          <a:xfrm>
            <a:off x="2339753" y="6023"/>
            <a:ext cx="43924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Минимальная доля закупок</a:t>
            </a:r>
          </a:p>
          <a:p>
            <a:pPr algn="ctr"/>
            <a:r>
              <a:rPr lang="ru-RU" sz="1600" b="1" dirty="0" smtClean="0"/>
              <a:t>(ППРФ от 03.12.2020 № 2014)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76892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33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33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A1EF887-6005-4171-AAD4-6F0E3B23D236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u="sng" dirty="0"/>
              <a:t>https://</a:t>
            </a:r>
            <a:r>
              <a:rPr lang="en-US" sz="2400" b="1" u="sng" dirty="0" smtClean="0"/>
              <a:t>regulation.gov.ru/projects#npa=119664</a:t>
            </a:r>
            <a:endParaRPr lang="ru-RU" sz="2400" b="1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61665"/>
            <a:ext cx="9144000" cy="4681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33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0"/>
            <a:ext cx="4536504" cy="514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6" y="1779662"/>
            <a:ext cx="3744416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3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0"/>
            <a:ext cx="446449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33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4752527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33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2381</TotalTime>
  <Words>261</Words>
  <Application>Microsoft Office PowerPoint</Application>
  <PresentationFormat>Экран (16:9)</PresentationFormat>
  <Paragraphs>31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Акопян Александр Андреевич</dc:creator>
  <cp:lastModifiedBy>Акопян Александр Андреевич</cp:lastModifiedBy>
  <cp:revision>233</cp:revision>
  <dcterms:created xsi:type="dcterms:W3CDTF">2020-04-23T07:38:04Z</dcterms:created>
  <dcterms:modified xsi:type="dcterms:W3CDTF">2021-09-16T12:32:25Z</dcterms:modified>
</cp:coreProperties>
</file>