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347" r:id="rId3"/>
    <p:sldId id="400" r:id="rId4"/>
    <p:sldId id="399" r:id="rId5"/>
    <p:sldId id="401" r:id="rId6"/>
    <p:sldId id="367" r:id="rId7"/>
    <p:sldId id="402" r:id="rId8"/>
    <p:sldId id="403" r:id="rId9"/>
    <p:sldId id="352" r:id="rId10"/>
    <p:sldId id="404" r:id="rId11"/>
    <p:sldId id="407" r:id="rId12"/>
    <p:sldId id="405" r:id="rId13"/>
    <p:sldId id="361" r:id="rId14"/>
    <p:sldId id="416" r:id="rId15"/>
    <p:sldId id="354" r:id="rId16"/>
    <p:sldId id="408" r:id="rId17"/>
    <p:sldId id="409" r:id="rId18"/>
    <p:sldId id="368" r:id="rId19"/>
    <p:sldId id="414" r:id="rId20"/>
    <p:sldId id="410" r:id="rId21"/>
    <p:sldId id="411" r:id="rId22"/>
    <p:sldId id="412" r:id="rId23"/>
    <p:sldId id="413" r:id="rId24"/>
    <p:sldId id="415" r:id="rId25"/>
    <p:sldId id="297"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А Л" initials="АЛ" lastIdx="1" clrIdx="0">
    <p:extLst>
      <p:ext uri="{19B8F6BF-5375-455C-9EA6-DF929625EA0E}">
        <p15:presenceInfo xmlns:p15="http://schemas.microsoft.com/office/powerpoint/2012/main" userId="1880660c258d82c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29" autoAdjust="0"/>
    <p:restoredTop sz="94660"/>
  </p:normalViewPr>
  <p:slideViewPr>
    <p:cSldViewPr snapToGrid="0">
      <p:cViewPr varScale="1">
        <p:scale>
          <a:sx n="86" d="100"/>
          <a:sy n="86" d="100"/>
        </p:scale>
        <p:origin x="576" y="67"/>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4A2A5E-5FAB-4E2E-AD48-75779BC3490C}"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0E18FB75-EEAE-4375-B2B7-8D1D648CBFB3}">
      <dgm:prSet phldrT="[Текст]"/>
      <dgm:spPr/>
      <dgm:t>
        <a:bodyPr/>
        <a:lstStyle/>
        <a:p>
          <a:r>
            <a:rPr lang="ru-RU" dirty="0"/>
            <a:t>1</a:t>
          </a:r>
        </a:p>
      </dgm:t>
    </dgm:pt>
    <dgm:pt modelId="{1B656B8C-AF47-4690-9CE2-628AFAEB622D}" type="parTrans" cxnId="{21B9D4AB-0855-41F3-BEAF-681DF1C9B3E4}">
      <dgm:prSet/>
      <dgm:spPr/>
      <dgm:t>
        <a:bodyPr/>
        <a:lstStyle/>
        <a:p>
          <a:endParaRPr lang="ru-RU"/>
        </a:p>
      </dgm:t>
    </dgm:pt>
    <dgm:pt modelId="{E69004CF-6EEF-49A5-9685-CA47B6B2F1F2}" type="sibTrans" cxnId="{21B9D4AB-0855-41F3-BEAF-681DF1C9B3E4}">
      <dgm:prSet/>
      <dgm:spPr/>
      <dgm:t>
        <a:bodyPr/>
        <a:lstStyle/>
        <a:p>
          <a:endParaRPr lang="ru-RU"/>
        </a:p>
      </dgm:t>
    </dgm:pt>
    <dgm:pt modelId="{2332D7A3-D47F-424B-AD0B-3A17E5F417B9}">
      <dgm:prSet phldrT="[Текст]"/>
      <dgm:spPr/>
      <dgm:t>
        <a:bodyPr/>
        <a:lstStyle/>
        <a:p>
          <a:r>
            <a:rPr lang="ru-RU" dirty="0">
              <a:latin typeface="+mj-lt"/>
            </a:rPr>
            <a:t>Допустимые способы определения подрядчика (с 01.01.2022 г.)</a:t>
          </a:r>
          <a:endParaRPr lang="ru-RU" dirty="0"/>
        </a:p>
      </dgm:t>
    </dgm:pt>
    <dgm:pt modelId="{4AE9FCAA-10DA-4706-8E2E-8DC12C856734}" type="parTrans" cxnId="{BA4354F7-302D-43CC-AF49-4E805EFDC805}">
      <dgm:prSet/>
      <dgm:spPr/>
      <dgm:t>
        <a:bodyPr/>
        <a:lstStyle/>
        <a:p>
          <a:endParaRPr lang="ru-RU"/>
        </a:p>
      </dgm:t>
    </dgm:pt>
    <dgm:pt modelId="{8F904346-1B56-4690-BD18-241FAB6EF97C}" type="sibTrans" cxnId="{BA4354F7-302D-43CC-AF49-4E805EFDC805}">
      <dgm:prSet/>
      <dgm:spPr/>
      <dgm:t>
        <a:bodyPr/>
        <a:lstStyle/>
        <a:p>
          <a:endParaRPr lang="ru-RU"/>
        </a:p>
      </dgm:t>
    </dgm:pt>
    <dgm:pt modelId="{762061F2-6CC0-4A3F-84F2-D1DFFDAFFD82}">
      <dgm:prSet phldrT="[Текст]"/>
      <dgm:spPr/>
      <dgm:t>
        <a:bodyPr/>
        <a:lstStyle/>
        <a:p>
          <a:r>
            <a:rPr lang="ru-RU" dirty="0"/>
            <a:t>2</a:t>
          </a:r>
        </a:p>
      </dgm:t>
    </dgm:pt>
    <dgm:pt modelId="{F686ECFD-4F69-4E2B-84DC-88CD29A0512C}" type="parTrans" cxnId="{3816A591-920B-4127-BC51-ADCBF0A62C2C}">
      <dgm:prSet/>
      <dgm:spPr/>
      <dgm:t>
        <a:bodyPr/>
        <a:lstStyle/>
        <a:p>
          <a:endParaRPr lang="ru-RU"/>
        </a:p>
      </dgm:t>
    </dgm:pt>
    <dgm:pt modelId="{235027D2-4ADD-4113-B6A9-5F4211499B4A}" type="sibTrans" cxnId="{3816A591-920B-4127-BC51-ADCBF0A62C2C}">
      <dgm:prSet/>
      <dgm:spPr/>
      <dgm:t>
        <a:bodyPr/>
        <a:lstStyle/>
        <a:p>
          <a:endParaRPr lang="ru-RU"/>
        </a:p>
      </dgm:t>
    </dgm:pt>
    <dgm:pt modelId="{C3034D08-2EF4-4016-906B-151DECBC3439}">
      <dgm:prSet phldrT="[Текст]"/>
      <dgm:spPr/>
      <dgm:t>
        <a:bodyPr/>
        <a:lstStyle/>
        <a:p>
          <a:r>
            <a:rPr lang="ru-RU" dirty="0">
              <a:latin typeface="+mj-lt"/>
            </a:rPr>
            <a:t>Описание объекта закупки и проект контракта</a:t>
          </a:r>
          <a:endParaRPr lang="ru-RU" dirty="0"/>
        </a:p>
      </dgm:t>
    </dgm:pt>
    <dgm:pt modelId="{1342E7A2-5E80-4958-8B0D-AEF0045D75AE}" type="parTrans" cxnId="{231C6692-602C-4BD6-B6B8-5696734174EC}">
      <dgm:prSet/>
      <dgm:spPr/>
      <dgm:t>
        <a:bodyPr/>
        <a:lstStyle/>
        <a:p>
          <a:endParaRPr lang="ru-RU"/>
        </a:p>
      </dgm:t>
    </dgm:pt>
    <dgm:pt modelId="{99FB3D76-E23C-447B-BA7D-CAAAA8A8329C}" type="sibTrans" cxnId="{231C6692-602C-4BD6-B6B8-5696734174EC}">
      <dgm:prSet/>
      <dgm:spPr/>
      <dgm:t>
        <a:bodyPr/>
        <a:lstStyle/>
        <a:p>
          <a:endParaRPr lang="ru-RU"/>
        </a:p>
      </dgm:t>
    </dgm:pt>
    <dgm:pt modelId="{D0776B34-1228-4B39-AB8E-59650DA72C9B}">
      <dgm:prSet phldrT="[Текст]"/>
      <dgm:spPr/>
      <dgm:t>
        <a:bodyPr/>
        <a:lstStyle/>
        <a:p>
          <a:r>
            <a:rPr lang="ru-RU" dirty="0"/>
            <a:t>3</a:t>
          </a:r>
        </a:p>
      </dgm:t>
    </dgm:pt>
    <dgm:pt modelId="{39B0F2A1-06E9-4709-83EE-61A7EA8BFA81}" type="parTrans" cxnId="{C5ED6FBF-6DB9-4B35-83AB-FE62DCD3821E}">
      <dgm:prSet/>
      <dgm:spPr/>
      <dgm:t>
        <a:bodyPr/>
        <a:lstStyle/>
        <a:p>
          <a:endParaRPr lang="ru-RU"/>
        </a:p>
      </dgm:t>
    </dgm:pt>
    <dgm:pt modelId="{88C338C5-C3D0-4C0C-B6E6-73F56CBDF424}" type="sibTrans" cxnId="{C5ED6FBF-6DB9-4B35-83AB-FE62DCD3821E}">
      <dgm:prSet/>
      <dgm:spPr/>
      <dgm:t>
        <a:bodyPr/>
        <a:lstStyle/>
        <a:p>
          <a:endParaRPr lang="ru-RU"/>
        </a:p>
      </dgm:t>
    </dgm:pt>
    <dgm:pt modelId="{EA30CA67-3908-4CB1-A138-BDB54491E622}">
      <dgm:prSet phldrT="[Текст]"/>
      <dgm:spPr/>
      <dgm:t>
        <a:bodyPr/>
        <a:lstStyle/>
        <a:p>
          <a:r>
            <a:rPr lang="ru-RU" dirty="0">
              <a:latin typeface="+mj-lt"/>
            </a:rPr>
            <a:t>Установление дополнительных требований к участникам</a:t>
          </a:r>
          <a:endParaRPr lang="ru-RU" dirty="0"/>
        </a:p>
      </dgm:t>
    </dgm:pt>
    <dgm:pt modelId="{1F5BD6C3-E0E2-4DC8-A92D-667F243EC4CA}" type="parTrans" cxnId="{C0ABE138-FD07-425C-A0BD-3AAF938CFA1D}">
      <dgm:prSet/>
      <dgm:spPr/>
      <dgm:t>
        <a:bodyPr/>
        <a:lstStyle/>
        <a:p>
          <a:endParaRPr lang="ru-RU"/>
        </a:p>
      </dgm:t>
    </dgm:pt>
    <dgm:pt modelId="{AAFDAA9E-1F88-4EC0-BEFC-DCC45B28A2C8}" type="sibTrans" cxnId="{C0ABE138-FD07-425C-A0BD-3AAF938CFA1D}">
      <dgm:prSet/>
      <dgm:spPr/>
      <dgm:t>
        <a:bodyPr/>
        <a:lstStyle/>
        <a:p>
          <a:endParaRPr lang="ru-RU"/>
        </a:p>
      </dgm:t>
    </dgm:pt>
    <dgm:pt modelId="{A871C947-1CFA-4977-9E65-E2727CDAB178}">
      <dgm:prSet phldrT="[Текст]"/>
      <dgm:spPr/>
      <dgm:t>
        <a:bodyPr/>
        <a:lstStyle/>
        <a:p>
          <a:r>
            <a:rPr lang="ru-RU" dirty="0"/>
            <a:t>4</a:t>
          </a:r>
        </a:p>
      </dgm:t>
    </dgm:pt>
    <dgm:pt modelId="{454A4A80-9A03-4BE6-8018-E5C0720815FB}" type="parTrans" cxnId="{DE2BC3D0-D126-4575-813A-BB2DB3C9245A}">
      <dgm:prSet/>
      <dgm:spPr/>
      <dgm:t>
        <a:bodyPr/>
        <a:lstStyle/>
        <a:p>
          <a:endParaRPr lang="ru-RU"/>
        </a:p>
      </dgm:t>
    </dgm:pt>
    <dgm:pt modelId="{4C1D8772-31EB-496E-8D14-FB28FA92A932}" type="sibTrans" cxnId="{DE2BC3D0-D126-4575-813A-BB2DB3C9245A}">
      <dgm:prSet/>
      <dgm:spPr/>
      <dgm:t>
        <a:bodyPr/>
        <a:lstStyle/>
        <a:p>
          <a:endParaRPr lang="ru-RU"/>
        </a:p>
      </dgm:t>
    </dgm:pt>
    <dgm:pt modelId="{71E4C21F-AD32-4A80-B5BA-7AA5AEE451C8}">
      <dgm:prSet phldrT="[Текст]"/>
      <dgm:spPr/>
      <dgm:t>
        <a:bodyPr/>
        <a:lstStyle/>
        <a:p>
          <a:r>
            <a:rPr lang="ru-RU" dirty="0"/>
            <a:t>5</a:t>
          </a:r>
        </a:p>
      </dgm:t>
    </dgm:pt>
    <dgm:pt modelId="{2F201430-1EEF-47D9-87EB-33471E6BF977}" type="parTrans" cxnId="{B5493790-2D2C-4054-8353-4124F5377566}">
      <dgm:prSet/>
      <dgm:spPr/>
      <dgm:t>
        <a:bodyPr/>
        <a:lstStyle/>
        <a:p>
          <a:endParaRPr lang="ru-RU"/>
        </a:p>
      </dgm:t>
    </dgm:pt>
    <dgm:pt modelId="{6CF6BD47-86B1-49D2-A419-D6F4C46F6DBF}" type="sibTrans" cxnId="{B5493790-2D2C-4054-8353-4124F5377566}">
      <dgm:prSet/>
      <dgm:spPr/>
      <dgm:t>
        <a:bodyPr/>
        <a:lstStyle/>
        <a:p>
          <a:endParaRPr lang="ru-RU"/>
        </a:p>
      </dgm:t>
    </dgm:pt>
    <dgm:pt modelId="{C656E41E-D8DD-4D08-9FD5-34E601EDA327}">
      <dgm:prSet/>
      <dgm:spPr/>
      <dgm:t>
        <a:bodyPr/>
        <a:lstStyle/>
        <a:p>
          <a:r>
            <a:rPr lang="ru-RU">
              <a:latin typeface="+mj-lt"/>
            </a:rPr>
            <a:t>Особенности оценки заявок</a:t>
          </a:r>
          <a:endParaRPr lang="ru-RU"/>
        </a:p>
      </dgm:t>
    </dgm:pt>
    <dgm:pt modelId="{56574ACC-94AA-4E7F-8433-27FCFCB36DB2}" type="parTrans" cxnId="{DC7CE9EB-A0BB-4BFD-802E-08A971831170}">
      <dgm:prSet/>
      <dgm:spPr/>
      <dgm:t>
        <a:bodyPr/>
        <a:lstStyle/>
        <a:p>
          <a:endParaRPr lang="ru-RU"/>
        </a:p>
      </dgm:t>
    </dgm:pt>
    <dgm:pt modelId="{F19D5418-DB7F-4447-A292-3F2F3AAA9EF1}" type="sibTrans" cxnId="{DC7CE9EB-A0BB-4BFD-802E-08A971831170}">
      <dgm:prSet/>
      <dgm:spPr/>
      <dgm:t>
        <a:bodyPr/>
        <a:lstStyle/>
        <a:p>
          <a:endParaRPr lang="ru-RU"/>
        </a:p>
      </dgm:t>
    </dgm:pt>
    <dgm:pt modelId="{6F2422CE-A180-426B-A601-6CA75CEDDE0D}">
      <dgm:prSet/>
      <dgm:spPr/>
      <dgm:t>
        <a:bodyPr/>
        <a:lstStyle/>
        <a:p>
          <a:r>
            <a:rPr lang="ru-RU">
              <a:latin typeface="+mj-lt"/>
            </a:rPr>
            <a:t>Особенности исполнения контракта</a:t>
          </a:r>
          <a:endParaRPr lang="ru-RU"/>
        </a:p>
      </dgm:t>
    </dgm:pt>
    <dgm:pt modelId="{4D332774-84DA-4387-94E5-4E1A997964AC}" type="parTrans" cxnId="{11061141-5CC3-4CC9-BC5F-CCAA44AF31E1}">
      <dgm:prSet/>
      <dgm:spPr/>
      <dgm:t>
        <a:bodyPr/>
        <a:lstStyle/>
        <a:p>
          <a:endParaRPr lang="ru-RU"/>
        </a:p>
      </dgm:t>
    </dgm:pt>
    <dgm:pt modelId="{798891B6-F5AA-4C26-B18D-5BB1472CE17B}" type="sibTrans" cxnId="{11061141-5CC3-4CC9-BC5F-CCAA44AF31E1}">
      <dgm:prSet/>
      <dgm:spPr/>
      <dgm:t>
        <a:bodyPr/>
        <a:lstStyle/>
        <a:p>
          <a:endParaRPr lang="ru-RU"/>
        </a:p>
      </dgm:t>
    </dgm:pt>
    <dgm:pt modelId="{11AB8591-0F5D-40B6-A68F-8468E418744C}" type="pres">
      <dgm:prSet presAssocID="{C24A2A5E-5FAB-4E2E-AD48-75779BC3490C}" presName="linearFlow" presStyleCnt="0">
        <dgm:presLayoutVars>
          <dgm:dir/>
          <dgm:animLvl val="lvl"/>
          <dgm:resizeHandles val="exact"/>
        </dgm:presLayoutVars>
      </dgm:prSet>
      <dgm:spPr/>
    </dgm:pt>
    <dgm:pt modelId="{D3431732-6B9D-465B-AA71-CAAC98943751}" type="pres">
      <dgm:prSet presAssocID="{0E18FB75-EEAE-4375-B2B7-8D1D648CBFB3}" presName="composite" presStyleCnt="0"/>
      <dgm:spPr/>
    </dgm:pt>
    <dgm:pt modelId="{68E8EBA3-E5D1-41D2-A0DA-6047602A7D3E}" type="pres">
      <dgm:prSet presAssocID="{0E18FB75-EEAE-4375-B2B7-8D1D648CBFB3}" presName="parentText" presStyleLbl="alignNode1" presStyleIdx="0" presStyleCnt="5">
        <dgm:presLayoutVars>
          <dgm:chMax val="1"/>
          <dgm:bulletEnabled val="1"/>
        </dgm:presLayoutVars>
      </dgm:prSet>
      <dgm:spPr/>
    </dgm:pt>
    <dgm:pt modelId="{8480C37E-9721-4F7E-AAB8-8F5AD079E1AE}" type="pres">
      <dgm:prSet presAssocID="{0E18FB75-EEAE-4375-B2B7-8D1D648CBFB3}" presName="descendantText" presStyleLbl="alignAcc1" presStyleIdx="0" presStyleCnt="5">
        <dgm:presLayoutVars>
          <dgm:bulletEnabled val="1"/>
        </dgm:presLayoutVars>
      </dgm:prSet>
      <dgm:spPr/>
    </dgm:pt>
    <dgm:pt modelId="{DF80C136-62EA-4D6A-BB4D-63443CF016CD}" type="pres">
      <dgm:prSet presAssocID="{E69004CF-6EEF-49A5-9685-CA47B6B2F1F2}" presName="sp" presStyleCnt="0"/>
      <dgm:spPr/>
    </dgm:pt>
    <dgm:pt modelId="{ABBA52C1-0F46-4858-A656-03168BC10005}" type="pres">
      <dgm:prSet presAssocID="{762061F2-6CC0-4A3F-84F2-D1DFFDAFFD82}" presName="composite" presStyleCnt="0"/>
      <dgm:spPr/>
    </dgm:pt>
    <dgm:pt modelId="{12A27977-7C4F-422A-8BD4-D524AA0F6DEB}" type="pres">
      <dgm:prSet presAssocID="{762061F2-6CC0-4A3F-84F2-D1DFFDAFFD82}" presName="parentText" presStyleLbl="alignNode1" presStyleIdx="1" presStyleCnt="5">
        <dgm:presLayoutVars>
          <dgm:chMax val="1"/>
          <dgm:bulletEnabled val="1"/>
        </dgm:presLayoutVars>
      </dgm:prSet>
      <dgm:spPr/>
    </dgm:pt>
    <dgm:pt modelId="{E92BC080-4C1D-442A-A3B9-4E35A9CA35C6}" type="pres">
      <dgm:prSet presAssocID="{762061F2-6CC0-4A3F-84F2-D1DFFDAFFD82}" presName="descendantText" presStyleLbl="alignAcc1" presStyleIdx="1" presStyleCnt="5">
        <dgm:presLayoutVars>
          <dgm:bulletEnabled val="1"/>
        </dgm:presLayoutVars>
      </dgm:prSet>
      <dgm:spPr/>
    </dgm:pt>
    <dgm:pt modelId="{978DC35D-1BED-4BA1-82BE-148BDCFD54B0}" type="pres">
      <dgm:prSet presAssocID="{235027D2-4ADD-4113-B6A9-5F4211499B4A}" presName="sp" presStyleCnt="0"/>
      <dgm:spPr/>
    </dgm:pt>
    <dgm:pt modelId="{A9ACE2E2-4109-4BA9-9F9A-BEC5589DFA9D}" type="pres">
      <dgm:prSet presAssocID="{D0776B34-1228-4B39-AB8E-59650DA72C9B}" presName="composite" presStyleCnt="0"/>
      <dgm:spPr/>
    </dgm:pt>
    <dgm:pt modelId="{ACC3925F-0D1F-4C7E-A1C2-63C25AF615DD}" type="pres">
      <dgm:prSet presAssocID="{D0776B34-1228-4B39-AB8E-59650DA72C9B}" presName="parentText" presStyleLbl="alignNode1" presStyleIdx="2" presStyleCnt="5">
        <dgm:presLayoutVars>
          <dgm:chMax val="1"/>
          <dgm:bulletEnabled val="1"/>
        </dgm:presLayoutVars>
      </dgm:prSet>
      <dgm:spPr/>
    </dgm:pt>
    <dgm:pt modelId="{6222013B-0282-46FD-A605-258B809AF39F}" type="pres">
      <dgm:prSet presAssocID="{D0776B34-1228-4B39-AB8E-59650DA72C9B}" presName="descendantText" presStyleLbl="alignAcc1" presStyleIdx="2" presStyleCnt="5">
        <dgm:presLayoutVars>
          <dgm:bulletEnabled val="1"/>
        </dgm:presLayoutVars>
      </dgm:prSet>
      <dgm:spPr/>
    </dgm:pt>
    <dgm:pt modelId="{4419B035-360F-42FC-A027-24894481BBCC}" type="pres">
      <dgm:prSet presAssocID="{88C338C5-C3D0-4C0C-B6E6-73F56CBDF424}" presName="sp" presStyleCnt="0"/>
      <dgm:spPr/>
    </dgm:pt>
    <dgm:pt modelId="{C64E3138-3356-4922-88CA-47CF20BC8A78}" type="pres">
      <dgm:prSet presAssocID="{A871C947-1CFA-4977-9E65-E2727CDAB178}" presName="composite" presStyleCnt="0"/>
      <dgm:spPr/>
    </dgm:pt>
    <dgm:pt modelId="{11B231E6-9049-4B1C-9A19-8C71CBD8EEE2}" type="pres">
      <dgm:prSet presAssocID="{A871C947-1CFA-4977-9E65-E2727CDAB178}" presName="parentText" presStyleLbl="alignNode1" presStyleIdx="3" presStyleCnt="5">
        <dgm:presLayoutVars>
          <dgm:chMax val="1"/>
          <dgm:bulletEnabled val="1"/>
        </dgm:presLayoutVars>
      </dgm:prSet>
      <dgm:spPr/>
    </dgm:pt>
    <dgm:pt modelId="{F818A183-B8EF-4088-87C5-96CC47277F8A}" type="pres">
      <dgm:prSet presAssocID="{A871C947-1CFA-4977-9E65-E2727CDAB178}" presName="descendantText" presStyleLbl="alignAcc1" presStyleIdx="3" presStyleCnt="5">
        <dgm:presLayoutVars>
          <dgm:bulletEnabled val="1"/>
        </dgm:presLayoutVars>
      </dgm:prSet>
      <dgm:spPr/>
    </dgm:pt>
    <dgm:pt modelId="{7A985AC6-EA1F-48F6-8CED-045BE4925124}" type="pres">
      <dgm:prSet presAssocID="{4C1D8772-31EB-496E-8D14-FB28FA92A932}" presName="sp" presStyleCnt="0"/>
      <dgm:spPr/>
    </dgm:pt>
    <dgm:pt modelId="{3CD6311C-9535-4B14-8075-796FA7DC24DD}" type="pres">
      <dgm:prSet presAssocID="{71E4C21F-AD32-4A80-B5BA-7AA5AEE451C8}" presName="composite" presStyleCnt="0"/>
      <dgm:spPr/>
    </dgm:pt>
    <dgm:pt modelId="{3476E69C-3629-494A-9065-2FC6C7E2C76D}" type="pres">
      <dgm:prSet presAssocID="{71E4C21F-AD32-4A80-B5BA-7AA5AEE451C8}" presName="parentText" presStyleLbl="alignNode1" presStyleIdx="4" presStyleCnt="5" custLinFactNeighborY="3628">
        <dgm:presLayoutVars>
          <dgm:chMax val="1"/>
          <dgm:bulletEnabled val="1"/>
        </dgm:presLayoutVars>
      </dgm:prSet>
      <dgm:spPr/>
    </dgm:pt>
    <dgm:pt modelId="{13A0AF3E-3F61-428C-A4C4-7F370AC58261}" type="pres">
      <dgm:prSet presAssocID="{71E4C21F-AD32-4A80-B5BA-7AA5AEE451C8}" presName="descendantText" presStyleLbl="alignAcc1" presStyleIdx="4" presStyleCnt="5">
        <dgm:presLayoutVars>
          <dgm:bulletEnabled val="1"/>
        </dgm:presLayoutVars>
      </dgm:prSet>
      <dgm:spPr/>
    </dgm:pt>
  </dgm:ptLst>
  <dgm:cxnLst>
    <dgm:cxn modelId="{530B2928-7A7D-4DCA-8239-FD1B7F25D70F}" type="presOf" srcId="{2332D7A3-D47F-424B-AD0B-3A17E5F417B9}" destId="{8480C37E-9721-4F7E-AAB8-8F5AD079E1AE}" srcOrd="0" destOrd="0" presId="urn:microsoft.com/office/officeart/2005/8/layout/chevron2"/>
    <dgm:cxn modelId="{C0ABE138-FD07-425C-A0BD-3AAF938CFA1D}" srcId="{D0776B34-1228-4B39-AB8E-59650DA72C9B}" destId="{EA30CA67-3908-4CB1-A138-BDB54491E622}" srcOrd="0" destOrd="0" parTransId="{1F5BD6C3-E0E2-4DC8-A92D-667F243EC4CA}" sibTransId="{AAFDAA9E-1F88-4EC0-BEFC-DCC45B28A2C8}"/>
    <dgm:cxn modelId="{E2B8313C-88BD-4FD9-9B0F-638E88603475}" type="presOf" srcId="{D0776B34-1228-4B39-AB8E-59650DA72C9B}" destId="{ACC3925F-0D1F-4C7E-A1C2-63C25AF615DD}" srcOrd="0" destOrd="0" presId="urn:microsoft.com/office/officeart/2005/8/layout/chevron2"/>
    <dgm:cxn modelId="{4DD8353C-C766-42EC-B686-D6EA61DC0E8F}" type="presOf" srcId="{C656E41E-D8DD-4D08-9FD5-34E601EDA327}" destId="{F818A183-B8EF-4088-87C5-96CC47277F8A}" srcOrd="0" destOrd="0" presId="urn:microsoft.com/office/officeart/2005/8/layout/chevron2"/>
    <dgm:cxn modelId="{11061141-5CC3-4CC9-BC5F-CCAA44AF31E1}" srcId="{71E4C21F-AD32-4A80-B5BA-7AA5AEE451C8}" destId="{6F2422CE-A180-426B-A601-6CA75CEDDE0D}" srcOrd="0" destOrd="0" parTransId="{4D332774-84DA-4387-94E5-4E1A997964AC}" sibTransId="{798891B6-F5AA-4C26-B18D-5BB1472CE17B}"/>
    <dgm:cxn modelId="{F9A9BF63-944F-493E-BEDE-0D1A5FAF7593}" type="presOf" srcId="{A871C947-1CFA-4977-9E65-E2727CDAB178}" destId="{11B231E6-9049-4B1C-9A19-8C71CBD8EEE2}" srcOrd="0" destOrd="0" presId="urn:microsoft.com/office/officeart/2005/8/layout/chevron2"/>
    <dgm:cxn modelId="{EE9B4C6C-5096-43E1-98F1-DD59E1BC25FD}" type="presOf" srcId="{6F2422CE-A180-426B-A601-6CA75CEDDE0D}" destId="{13A0AF3E-3F61-428C-A4C4-7F370AC58261}" srcOrd="0" destOrd="0" presId="urn:microsoft.com/office/officeart/2005/8/layout/chevron2"/>
    <dgm:cxn modelId="{B2C1C74E-0284-4A6C-B151-9308F510F1B6}" type="presOf" srcId="{762061F2-6CC0-4A3F-84F2-D1DFFDAFFD82}" destId="{12A27977-7C4F-422A-8BD4-D524AA0F6DEB}" srcOrd="0" destOrd="0" presId="urn:microsoft.com/office/officeart/2005/8/layout/chevron2"/>
    <dgm:cxn modelId="{41A32C88-9A9A-45DA-ADF1-8AF0B9AD91FD}" type="presOf" srcId="{71E4C21F-AD32-4A80-B5BA-7AA5AEE451C8}" destId="{3476E69C-3629-494A-9065-2FC6C7E2C76D}" srcOrd="0" destOrd="0" presId="urn:microsoft.com/office/officeart/2005/8/layout/chevron2"/>
    <dgm:cxn modelId="{B5493790-2D2C-4054-8353-4124F5377566}" srcId="{C24A2A5E-5FAB-4E2E-AD48-75779BC3490C}" destId="{71E4C21F-AD32-4A80-B5BA-7AA5AEE451C8}" srcOrd="4" destOrd="0" parTransId="{2F201430-1EEF-47D9-87EB-33471E6BF977}" sibTransId="{6CF6BD47-86B1-49D2-A419-D6F4C46F6DBF}"/>
    <dgm:cxn modelId="{3816A591-920B-4127-BC51-ADCBF0A62C2C}" srcId="{C24A2A5E-5FAB-4E2E-AD48-75779BC3490C}" destId="{762061F2-6CC0-4A3F-84F2-D1DFFDAFFD82}" srcOrd="1" destOrd="0" parTransId="{F686ECFD-4F69-4E2B-84DC-88CD29A0512C}" sibTransId="{235027D2-4ADD-4113-B6A9-5F4211499B4A}"/>
    <dgm:cxn modelId="{231C6692-602C-4BD6-B6B8-5696734174EC}" srcId="{762061F2-6CC0-4A3F-84F2-D1DFFDAFFD82}" destId="{C3034D08-2EF4-4016-906B-151DECBC3439}" srcOrd="0" destOrd="0" parTransId="{1342E7A2-5E80-4958-8B0D-AEF0045D75AE}" sibTransId="{99FB3D76-E23C-447B-BA7D-CAAAA8A8329C}"/>
    <dgm:cxn modelId="{D398C5AB-B323-4471-8CB6-ADC5A25145ED}" type="presOf" srcId="{C3034D08-2EF4-4016-906B-151DECBC3439}" destId="{E92BC080-4C1D-442A-A3B9-4E35A9CA35C6}" srcOrd="0" destOrd="0" presId="urn:microsoft.com/office/officeart/2005/8/layout/chevron2"/>
    <dgm:cxn modelId="{21B9D4AB-0855-41F3-BEAF-681DF1C9B3E4}" srcId="{C24A2A5E-5FAB-4E2E-AD48-75779BC3490C}" destId="{0E18FB75-EEAE-4375-B2B7-8D1D648CBFB3}" srcOrd="0" destOrd="0" parTransId="{1B656B8C-AF47-4690-9CE2-628AFAEB622D}" sibTransId="{E69004CF-6EEF-49A5-9685-CA47B6B2F1F2}"/>
    <dgm:cxn modelId="{7F91F6BC-9338-4088-BE41-64EBE2D15F78}" type="presOf" srcId="{EA30CA67-3908-4CB1-A138-BDB54491E622}" destId="{6222013B-0282-46FD-A605-258B809AF39F}" srcOrd="0" destOrd="0" presId="urn:microsoft.com/office/officeart/2005/8/layout/chevron2"/>
    <dgm:cxn modelId="{C5ED6FBF-6DB9-4B35-83AB-FE62DCD3821E}" srcId="{C24A2A5E-5FAB-4E2E-AD48-75779BC3490C}" destId="{D0776B34-1228-4B39-AB8E-59650DA72C9B}" srcOrd="2" destOrd="0" parTransId="{39B0F2A1-06E9-4709-83EE-61A7EA8BFA81}" sibTransId="{88C338C5-C3D0-4C0C-B6E6-73F56CBDF424}"/>
    <dgm:cxn modelId="{DE2BC3D0-D126-4575-813A-BB2DB3C9245A}" srcId="{C24A2A5E-5FAB-4E2E-AD48-75779BC3490C}" destId="{A871C947-1CFA-4977-9E65-E2727CDAB178}" srcOrd="3" destOrd="0" parTransId="{454A4A80-9A03-4BE6-8018-E5C0720815FB}" sibTransId="{4C1D8772-31EB-496E-8D14-FB28FA92A932}"/>
    <dgm:cxn modelId="{92A64DE8-A6DD-4AD1-9612-A1E0FF91500A}" type="presOf" srcId="{0E18FB75-EEAE-4375-B2B7-8D1D648CBFB3}" destId="{68E8EBA3-E5D1-41D2-A0DA-6047602A7D3E}" srcOrd="0" destOrd="0" presId="urn:microsoft.com/office/officeart/2005/8/layout/chevron2"/>
    <dgm:cxn modelId="{DC7CE9EB-A0BB-4BFD-802E-08A971831170}" srcId="{A871C947-1CFA-4977-9E65-E2727CDAB178}" destId="{C656E41E-D8DD-4D08-9FD5-34E601EDA327}" srcOrd="0" destOrd="0" parTransId="{56574ACC-94AA-4E7F-8433-27FCFCB36DB2}" sibTransId="{F19D5418-DB7F-4447-A292-3F2F3AAA9EF1}"/>
    <dgm:cxn modelId="{BA4354F7-302D-43CC-AF49-4E805EFDC805}" srcId="{0E18FB75-EEAE-4375-B2B7-8D1D648CBFB3}" destId="{2332D7A3-D47F-424B-AD0B-3A17E5F417B9}" srcOrd="0" destOrd="0" parTransId="{4AE9FCAA-10DA-4706-8E2E-8DC12C856734}" sibTransId="{8F904346-1B56-4690-BD18-241FAB6EF97C}"/>
    <dgm:cxn modelId="{1A5D10F9-59D0-441A-94D8-AC50679E1F3A}" type="presOf" srcId="{C24A2A5E-5FAB-4E2E-AD48-75779BC3490C}" destId="{11AB8591-0F5D-40B6-A68F-8468E418744C}" srcOrd="0" destOrd="0" presId="urn:microsoft.com/office/officeart/2005/8/layout/chevron2"/>
    <dgm:cxn modelId="{42453B3C-CD54-4135-8207-9C3654B00A96}" type="presParOf" srcId="{11AB8591-0F5D-40B6-A68F-8468E418744C}" destId="{D3431732-6B9D-465B-AA71-CAAC98943751}" srcOrd="0" destOrd="0" presId="urn:microsoft.com/office/officeart/2005/8/layout/chevron2"/>
    <dgm:cxn modelId="{F980269C-DA30-440E-99CA-AC7BC8DAB88A}" type="presParOf" srcId="{D3431732-6B9D-465B-AA71-CAAC98943751}" destId="{68E8EBA3-E5D1-41D2-A0DA-6047602A7D3E}" srcOrd="0" destOrd="0" presId="urn:microsoft.com/office/officeart/2005/8/layout/chevron2"/>
    <dgm:cxn modelId="{A555CCA9-DD1E-4294-AA14-548011DC7FCD}" type="presParOf" srcId="{D3431732-6B9D-465B-AA71-CAAC98943751}" destId="{8480C37E-9721-4F7E-AAB8-8F5AD079E1AE}" srcOrd="1" destOrd="0" presId="urn:microsoft.com/office/officeart/2005/8/layout/chevron2"/>
    <dgm:cxn modelId="{D9DB6655-6AA9-436A-BB4C-1307D1845D56}" type="presParOf" srcId="{11AB8591-0F5D-40B6-A68F-8468E418744C}" destId="{DF80C136-62EA-4D6A-BB4D-63443CF016CD}" srcOrd="1" destOrd="0" presId="urn:microsoft.com/office/officeart/2005/8/layout/chevron2"/>
    <dgm:cxn modelId="{168155B0-3309-4B0B-B428-74394103D58D}" type="presParOf" srcId="{11AB8591-0F5D-40B6-A68F-8468E418744C}" destId="{ABBA52C1-0F46-4858-A656-03168BC10005}" srcOrd="2" destOrd="0" presId="urn:microsoft.com/office/officeart/2005/8/layout/chevron2"/>
    <dgm:cxn modelId="{A410E46C-CDB0-4937-95F6-6D03A05CB1C6}" type="presParOf" srcId="{ABBA52C1-0F46-4858-A656-03168BC10005}" destId="{12A27977-7C4F-422A-8BD4-D524AA0F6DEB}" srcOrd="0" destOrd="0" presId="urn:microsoft.com/office/officeart/2005/8/layout/chevron2"/>
    <dgm:cxn modelId="{6955CC63-899D-434E-89AC-94A9FA6E6498}" type="presParOf" srcId="{ABBA52C1-0F46-4858-A656-03168BC10005}" destId="{E92BC080-4C1D-442A-A3B9-4E35A9CA35C6}" srcOrd="1" destOrd="0" presId="urn:microsoft.com/office/officeart/2005/8/layout/chevron2"/>
    <dgm:cxn modelId="{8798D47B-6339-43C8-8209-39AC00A6D6EA}" type="presParOf" srcId="{11AB8591-0F5D-40B6-A68F-8468E418744C}" destId="{978DC35D-1BED-4BA1-82BE-148BDCFD54B0}" srcOrd="3" destOrd="0" presId="urn:microsoft.com/office/officeart/2005/8/layout/chevron2"/>
    <dgm:cxn modelId="{274D3B63-C516-4D1A-987B-F80D1E196745}" type="presParOf" srcId="{11AB8591-0F5D-40B6-A68F-8468E418744C}" destId="{A9ACE2E2-4109-4BA9-9F9A-BEC5589DFA9D}" srcOrd="4" destOrd="0" presId="urn:microsoft.com/office/officeart/2005/8/layout/chevron2"/>
    <dgm:cxn modelId="{0EE1AD74-DD6C-4D2F-80B5-34FA419CF1E4}" type="presParOf" srcId="{A9ACE2E2-4109-4BA9-9F9A-BEC5589DFA9D}" destId="{ACC3925F-0D1F-4C7E-A1C2-63C25AF615DD}" srcOrd="0" destOrd="0" presId="urn:microsoft.com/office/officeart/2005/8/layout/chevron2"/>
    <dgm:cxn modelId="{67E27369-1FB5-4711-B27A-BB46087846ED}" type="presParOf" srcId="{A9ACE2E2-4109-4BA9-9F9A-BEC5589DFA9D}" destId="{6222013B-0282-46FD-A605-258B809AF39F}" srcOrd="1" destOrd="0" presId="urn:microsoft.com/office/officeart/2005/8/layout/chevron2"/>
    <dgm:cxn modelId="{AB0B2B3F-FB8E-4E2A-B6C2-FB145A22CDBB}" type="presParOf" srcId="{11AB8591-0F5D-40B6-A68F-8468E418744C}" destId="{4419B035-360F-42FC-A027-24894481BBCC}" srcOrd="5" destOrd="0" presId="urn:microsoft.com/office/officeart/2005/8/layout/chevron2"/>
    <dgm:cxn modelId="{A47FFF82-EB9E-4A66-970B-F99E774E97B0}" type="presParOf" srcId="{11AB8591-0F5D-40B6-A68F-8468E418744C}" destId="{C64E3138-3356-4922-88CA-47CF20BC8A78}" srcOrd="6" destOrd="0" presId="urn:microsoft.com/office/officeart/2005/8/layout/chevron2"/>
    <dgm:cxn modelId="{6AC21785-2AC2-41D2-83ED-9EAC807C59C1}" type="presParOf" srcId="{C64E3138-3356-4922-88CA-47CF20BC8A78}" destId="{11B231E6-9049-4B1C-9A19-8C71CBD8EEE2}" srcOrd="0" destOrd="0" presId="urn:microsoft.com/office/officeart/2005/8/layout/chevron2"/>
    <dgm:cxn modelId="{D75756D5-D67B-4BA4-8545-F8E4FCDCF69C}" type="presParOf" srcId="{C64E3138-3356-4922-88CA-47CF20BC8A78}" destId="{F818A183-B8EF-4088-87C5-96CC47277F8A}" srcOrd="1" destOrd="0" presId="urn:microsoft.com/office/officeart/2005/8/layout/chevron2"/>
    <dgm:cxn modelId="{CDAB737B-E91C-4809-93B8-452139EBA702}" type="presParOf" srcId="{11AB8591-0F5D-40B6-A68F-8468E418744C}" destId="{7A985AC6-EA1F-48F6-8CED-045BE4925124}" srcOrd="7" destOrd="0" presId="urn:microsoft.com/office/officeart/2005/8/layout/chevron2"/>
    <dgm:cxn modelId="{3DA94A34-245D-4FE9-84EF-00A7A0082CDB}" type="presParOf" srcId="{11AB8591-0F5D-40B6-A68F-8468E418744C}" destId="{3CD6311C-9535-4B14-8075-796FA7DC24DD}" srcOrd="8" destOrd="0" presId="urn:microsoft.com/office/officeart/2005/8/layout/chevron2"/>
    <dgm:cxn modelId="{44E1C580-B189-47F3-AD75-3F204318A488}" type="presParOf" srcId="{3CD6311C-9535-4B14-8075-796FA7DC24DD}" destId="{3476E69C-3629-494A-9065-2FC6C7E2C76D}" srcOrd="0" destOrd="0" presId="urn:microsoft.com/office/officeart/2005/8/layout/chevron2"/>
    <dgm:cxn modelId="{2C357BF2-B5B1-4FF7-AD9D-FBF538330CBF}" type="presParOf" srcId="{3CD6311C-9535-4B14-8075-796FA7DC24DD}" destId="{13A0AF3E-3F61-428C-A4C4-7F370AC5826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59FAEB-5151-4E76-8294-EE66CB928A5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ru-RU"/>
        </a:p>
      </dgm:t>
    </dgm:pt>
    <dgm:pt modelId="{3F7CFB27-749C-4DE3-B0BF-951827CA7F47}">
      <dgm:prSet phldrT="[Текст]"/>
      <dgm:spPr/>
      <dgm:t>
        <a:bodyPr/>
        <a:lstStyle/>
        <a:p>
          <a:r>
            <a:rPr lang="ru-RU" dirty="0"/>
            <a:t>строительство</a:t>
          </a:r>
        </a:p>
      </dgm:t>
    </dgm:pt>
    <dgm:pt modelId="{DB66B741-59DA-43E8-A864-071C009EF615}" type="parTrans" cxnId="{ACCA24B0-7164-4FB2-90EF-3475EFA16702}">
      <dgm:prSet/>
      <dgm:spPr/>
      <dgm:t>
        <a:bodyPr/>
        <a:lstStyle/>
        <a:p>
          <a:endParaRPr lang="ru-RU"/>
        </a:p>
      </dgm:t>
    </dgm:pt>
    <dgm:pt modelId="{435B9742-2103-45A2-B874-827D4E3422D7}" type="sibTrans" cxnId="{ACCA24B0-7164-4FB2-90EF-3475EFA16702}">
      <dgm:prSet/>
      <dgm:spPr/>
      <dgm:t>
        <a:bodyPr/>
        <a:lstStyle/>
        <a:p>
          <a:endParaRPr lang="ru-RU"/>
        </a:p>
      </dgm:t>
    </dgm:pt>
    <dgm:pt modelId="{33B396A0-061B-4DFC-B7EC-9CE336AB27C5}">
      <dgm:prSet phldrT="[Текст]" custT="1"/>
      <dgm:spPr/>
      <dgm:t>
        <a:bodyPr/>
        <a:lstStyle/>
        <a:p>
          <a:r>
            <a:rPr lang="ru-RU" sz="1800" dirty="0"/>
            <a:t>Закупки работ по строительству, реконструкции, капитальному ремонту и сносу объектов капитального строительства</a:t>
          </a:r>
        </a:p>
      </dgm:t>
    </dgm:pt>
    <dgm:pt modelId="{B2BAE642-A694-4F82-A598-4647558AF08F}" type="parTrans" cxnId="{FF47C478-731B-4D95-AEE0-3EC98D3D7556}">
      <dgm:prSet/>
      <dgm:spPr/>
      <dgm:t>
        <a:bodyPr/>
        <a:lstStyle/>
        <a:p>
          <a:endParaRPr lang="ru-RU"/>
        </a:p>
      </dgm:t>
    </dgm:pt>
    <dgm:pt modelId="{CB5C9AD5-8DC4-4611-8F07-1CE493428BDB}" type="sibTrans" cxnId="{FF47C478-731B-4D95-AEE0-3EC98D3D7556}">
      <dgm:prSet/>
      <dgm:spPr/>
      <dgm:t>
        <a:bodyPr/>
        <a:lstStyle/>
        <a:p>
          <a:endParaRPr lang="ru-RU"/>
        </a:p>
      </dgm:t>
    </dgm:pt>
    <dgm:pt modelId="{ED15DFB2-83EA-4422-8558-325D3799504C}">
      <dgm:prSet phldrT="[Текст]" custT="1"/>
      <dgm:spPr/>
      <dgm:t>
        <a:bodyPr/>
        <a:lstStyle/>
        <a:p>
          <a:r>
            <a:rPr lang="ru-RU" sz="1800" dirty="0"/>
            <a:t>Закупки работ по сохранению объектов </a:t>
          </a:r>
        </a:p>
        <a:p>
          <a:r>
            <a:rPr lang="ru-RU" sz="1800" dirty="0"/>
            <a:t>культурного наследия</a:t>
          </a:r>
        </a:p>
      </dgm:t>
    </dgm:pt>
    <dgm:pt modelId="{A6948CBF-CD1F-4094-BEB2-666EC17D83F3}" type="parTrans" cxnId="{92BDC6BA-FC15-4B93-B60F-767D433378CF}">
      <dgm:prSet/>
      <dgm:spPr/>
      <dgm:t>
        <a:bodyPr/>
        <a:lstStyle/>
        <a:p>
          <a:endParaRPr lang="ru-RU"/>
        </a:p>
      </dgm:t>
    </dgm:pt>
    <dgm:pt modelId="{8BA7B4FC-3412-4957-838C-EB01E17987A3}" type="sibTrans" cxnId="{92BDC6BA-FC15-4B93-B60F-767D433378CF}">
      <dgm:prSet/>
      <dgm:spPr/>
      <dgm:t>
        <a:bodyPr/>
        <a:lstStyle/>
        <a:p>
          <a:endParaRPr lang="ru-RU"/>
        </a:p>
      </dgm:t>
    </dgm:pt>
    <dgm:pt modelId="{5B300A0C-A56A-4D49-BDD6-D4F8D5D616E3}">
      <dgm:prSet phldrT="[Текст]" custT="1"/>
      <dgm:spPr/>
      <dgm:t>
        <a:bodyPr/>
        <a:lstStyle/>
        <a:p>
          <a:r>
            <a:rPr lang="ru-RU" sz="1800" dirty="0"/>
            <a:t>Закупки работ по текущему ремонту, благоустройству и т.д.</a:t>
          </a:r>
        </a:p>
      </dgm:t>
    </dgm:pt>
    <dgm:pt modelId="{0A05F4C2-6C51-40BA-B0F4-58EDC1417C26}" type="parTrans" cxnId="{07BEEAC3-8852-4A53-A7CA-D67E19C29A74}">
      <dgm:prSet/>
      <dgm:spPr/>
      <dgm:t>
        <a:bodyPr/>
        <a:lstStyle/>
        <a:p>
          <a:endParaRPr lang="ru-RU"/>
        </a:p>
      </dgm:t>
    </dgm:pt>
    <dgm:pt modelId="{B3E7DDE1-20D8-4E03-81D6-54F868366634}" type="sibTrans" cxnId="{07BEEAC3-8852-4A53-A7CA-D67E19C29A74}">
      <dgm:prSet/>
      <dgm:spPr/>
      <dgm:t>
        <a:bodyPr/>
        <a:lstStyle/>
        <a:p>
          <a:endParaRPr lang="ru-RU"/>
        </a:p>
      </dgm:t>
    </dgm:pt>
    <dgm:pt modelId="{6E007A21-5D5A-45B0-95AB-9C355DA447FF}" type="pres">
      <dgm:prSet presAssocID="{9159FAEB-5151-4E76-8294-EE66CB928A59}" presName="Name0" presStyleCnt="0">
        <dgm:presLayoutVars>
          <dgm:chPref val="1"/>
          <dgm:dir/>
          <dgm:animOne val="branch"/>
          <dgm:animLvl val="lvl"/>
          <dgm:resizeHandles val="exact"/>
        </dgm:presLayoutVars>
      </dgm:prSet>
      <dgm:spPr/>
    </dgm:pt>
    <dgm:pt modelId="{D49E2AD8-8AB3-4001-AB0D-2C6A79D767B0}" type="pres">
      <dgm:prSet presAssocID="{3F7CFB27-749C-4DE3-B0BF-951827CA7F47}" presName="root1" presStyleCnt="0"/>
      <dgm:spPr/>
    </dgm:pt>
    <dgm:pt modelId="{7481DEEF-EC79-48D8-9CA7-A7BC70BA3EE4}" type="pres">
      <dgm:prSet presAssocID="{3F7CFB27-749C-4DE3-B0BF-951827CA7F47}" presName="LevelOneTextNode" presStyleLbl="node0" presStyleIdx="0" presStyleCnt="1">
        <dgm:presLayoutVars>
          <dgm:chPref val="3"/>
        </dgm:presLayoutVars>
      </dgm:prSet>
      <dgm:spPr/>
    </dgm:pt>
    <dgm:pt modelId="{63AE176D-C063-41A5-B6DB-EC8986A8EDC9}" type="pres">
      <dgm:prSet presAssocID="{3F7CFB27-749C-4DE3-B0BF-951827CA7F47}" presName="level2hierChild" presStyleCnt="0"/>
      <dgm:spPr/>
    </dgm:pt>
    <dgm:pt modelId="{DA2CE901-98AB-4265-B514-433267B5A8F0}" type="pres">
      <dgm:prSet presAssocID="{B2BAE642-A694-4F82-A598-4647558AF08F}" presName="conn2-1" presStyleLbl="parChTrans1D2" presStyleIdx="0" presStyleCnt="3"/>
      <dgm:spPr/>
    </dgm:pt>
    <dgm:pt modelId="{BA0BBEF9-A1EF-4C8E-A2CB-4AA809AB55A0}" type="pres">
      <dgm:prSet presAssocID="{B2BAE642-A694-4F82-A598-4647558AF08F}" presName="connTx" presStyleLbl="parChTrans1D2" presStyleIdx="0" presStyleCnt="3"/>
      <dgm:spPr/>
    </dgm:pt>
    <dgm:pt modelId="{9254ACA7-E7DF-4408-91EB-EE6B49134CAE}" type="pres">
      <dgm:prSet presAssocID="{33B396A0-061B-4DFC-B7EC-9CE336AB27C5}" presName="root2" presStyleCnt="0"/>
      <dgm:spPr/>
    </dgm:pt>
    <dgm:pt modelId="{CBBCA409-478B-4E12-98F5-E2256B27F3B0}" type="pres">
      <dgm:prSet presAssocID="{33B396A0-061B-4DFC-B7EC-9CE336AB27C5}" presName="LevelTwoTextNode" presStyleLbl="node2" presStyleIdx="0" presStyleCnt="3" custScaleX="227262" custLinFactNeighborY="-3171">
        <dgm:presLayoutVars>
          <dgm:chPref val="3"/>
        </dgm:presLayoutVars>
      </dgm:prSet>
      <dgm:spPr/>
    </dgm:pt>
    <dgm:pt modelId="{315DB111-2757-4FF0-A62E-14FED37D7624}" type="pres">
      <dgm:prSet presAssocID="{33B396A0-061B-4DFC-B7EC-9CE336AB27C5}" presName="level3hierChild" presStyleCnt="0"/>
      <dgm:spPr/>
    </dgm:pt>
    <dgm:pt modelId="{AD94D484-6A69-431D-84F0-0927B62F8BFB}" type="pres">
      <dgm:prSet presAssocID="{A6948CBF-CD1F-4094-BEB2-666EC17D83F3}" presName="conn2-1" presStyleLbl="parChTrans1D2" presStyleIdx="1" presStyleCnt="3"/>
      <dgm:spPr/>
    </dgm:pt>
    <dgm:pt modelId="{D706B705-F2A8-4EBC-93F4-A8FC277AC126}" type="pres">
      <dgm:prSet presAssocID="{A6948CBF-CD1F-4094-BEB2-666EC17D83F3}" presName="connTx" presStyleLbl="parChTrans1D2" presStyleIdx="1" presStyleCnt="3"/>
      <dgm:spPr/>
    </dgm:pt>
    <dgm:pt modelId="{67248C3D-15BD-44CD-9472-F70993A174FF}" type="pres">
      <dgm:prSet presAssocID="{ED15DFB2-83EA-4422-8558-325D3799504C}" presName="root2" presStyleCnt="0"/>
      <dgm:spPr/>
    </dgm:pt>
    <dgm:pt modelId="{10FD2188-F88F-4C0F-9764-0DB12B816DA8}" type="pres">
      <dgm:prSet presAssocID="{ED15DFB2-83EA-4422-8558-325D3799504C}" presName="LevelTwoTextNode" presStyleLbl="node2" presStyleIdx="1" presStyleCnt="3" custScaleX="227262">
        <dgm:presLayoutVars>
          <dgm:chPref val="3"/>
        </dgm:presLayoutVars>
      </dgm:prSet>
      <dgm:spPr/>
    </dgm:pt>
    <dgm:pt modelId="{EF4CAA30-03F9-4A20-B722-1393E1E8C208}" type="pres">
      <dgm:prSet presAssocID="{ED15DFB2-83EA-4422-8558-325D3799504C}" presName="level3hierChild" presStyleCnt="0"/>
      <dgm:spPr/>
    </dgm:pt>
    <dgm:pt modelId="{0BD04FDF-A93B-445D-AFFE-A8C5D7BB0090}" type="pres">
      <dgm:prSet presAssocID="{0A05F4C2-6C51-40BA-B0F4-58EDC1417C26}" presName="conn2-1" presStyleLbl="parChTrans1D2" presStyleIdx="2" presStyleCnt="3"/>
      <dgm:spPr/>
    </dgm:pt>
    <dgm:pt modelId="{6AD9730B-CD34-42E1-A9AF-0357C8CD12E0}" type="pres">
      <dgm:prSet presAssocID="{0A05F4C2-6C51-40BA-B0F4-58EDC1417C26}" presName="connTx" presStyleLbl="parChTrans1D2" presStyleIdx="2" presStyleCnt="3"/>
      <dgm:spPr/>
    </dgm:pt>
    <dgm:pt modelId="{FAB7295A-4765-4C43-95F9-11F7D6B7A7AA}" type="pres">
      <dgm:prSet presAssocID="{5B300A0C-A56A-4D49-BDD6-D4F8D5D616E3}" presName="root2" presStyleCnt="0"/>
      <dgm:spPr/>
    </dgm:pt>
    <dgm:pt modelId="{58EE24D8-CB77-4046-BC8E-9352C3FCF1CF}" type="pres">
      <dgm:prSet presAssocID="{5B300A0C-A56A-4D49-BDD6-D4F8D5D616E3}" presName="LevelTwoTextNode" presStyleLbl="node2" presStyleIdx="2" presStyleCnt="3" custScaleX="227905">
        <dgm:presLayoutVars>
          <dgm:chPref val="3"/>
        </dgm:presLayoutVars>
      </dgm:prSet>
      <dgm:spPr/>
    </dgm:pt>
    <dgm:pt modelId="{8F87480B-3BF0-4864-B177-2223E9F1C568}" type="pres">
      <dgm:prSet presAssocID="{5B300A0C-A56A-4D49-BDD6-D4F8D5D616E3}" presName="level3hierChild" presStyleCnt="0"/>
      <dgm:spPr/>
    </dgm:pt>
  </dgm:ptLst>
  <dgm:cxnLst>
    <dgm:cxn modelId="{38BD1534-022C-4CB0-9E1C-CC85F4C8B546}" type="presOf" srcId="{5B300A0C-A56A-4D49-BDD6-D4F8D5D616E3}" destId="{58EE24D8-CB77-4046-BC8E-9352C3FCF1CF}" srcOrd="0" destOrd="0" presId="urn:microsoft.com/office/officeart/2008/layout/HorizontalMultiLevelHierarchy"/>
    <dgm:cxn modelId="{5FC7A15C-DA7A-4EA7-BC78-C7A5DF4A6E5E}" type="presOf" srcId="{33B396A0-061B-4DFC-B7EC-9CE336AB27C5}" destId="{CBBCA409-478B-4E12-98F5-E2256B27F3B0}" srcOrd="0" destOrd="0" presId="urn:microsoft.com/office/officeart/2008/layout/HorizontalMultiLevelHierarchy"/>
    <dgm:cxn modelId="{3C73FA60-D57E-41BA-8B11-A3188223756C}" type="presOf" srcId="{A6948CBF-CD1F-4094-BEB2-666EC17D83F3}" destId="{D706B705-F2A8-4EBC-93F4-A8FC277AC126}" srcOrd="1" destOrd="0" presId="urn:microsoft.com/office/officeart/2008/layout/HorizontalMultiLevelHierarchy"/>
    <dgm:cxn modelId="{FF47C478-731B-4D95-AEE0-3EC98D3D7556}" srcId="{3F7CFB27-749C-4DE3-B0BF-951827CA7F47}" destId="{33B396A0-061B-4DFC-B7EC-9CE336AB27C5}" srcOrd="0" destOrd="0" parTransId="{B2BAE642-A694-4F82-A598-4647558AF08F}" sibTransId="{CB5C9AD5-8DC4-4611-8F07-1CE493428BDB}"/>
    <dgm:cxn modelId="{BDDAAC8C-4001-48B4-A432-6B51E947453A}" type="presOf" srcId="{9159FAEB-5151-4E76-8294-EE66CB928A59}" destId="{6E007A21-5D5A-45B0-95AB-9C355DA447FF}" srcOrd="0" destOrd="0" presId="urn:microsoft.com/office/officeart/2008/layout/HorizontalMultiLevelHierarchy"/>
    <dgm:cxn modelId="{8FBCE6A0-F8D8-4536-8A91-0F3D9994B9EF}" type="presOf" srcId="{A6948CBF-CD1F-4094-BEB2-666EC17D83F3}" destId="{AD94D484-6A69-431D-84F0-0927B62F8BFB}" srcOrd="0" destOrd="0" presId="urn:microsoft.com/office/officeart/2008/layout/HorizontalMultiLevelHierarchy"/>
    <dgm:cxn modelId="{78D6E2A1-315D-4EA6-9BFC-AA1C9DB554CA}" type="presOf" srcId="{B2BAE642-A694-4F82-A598-4647558AF08F}" destId="{DA2CE901-98AB-4265-B514-433267B5A8F0}" srcOrd="0" destOrd="0" presId="urn:microsoft.com/office/officeart/2008/layout/HorizontalMultiLevelHierarchy"/>
    <dgm:cxn modelId="{ACCA24B0-7164-4FB2-90EF-3475EFA16702}" srcId="{9159FAEB-5151-4E76-8294-EE66CB928A59}" destId="{3F7CFB27-749C-4DE3-B0BF-951827CA7F47}" srcOrd="0" destOrd="0" parTransId="{DB66B741-59DA-43E8-A864-071C009EF615}" sibTransId="{435B9742-2103-45A2-B874-827D4E3422D7}"/>
    <dgm:cxn modelId="{92BDC6BA-FC15-4B93-B60F-767D433378CF}" srcId="{3F7CFB27-749C-4DE3-B0BF-951827CA7F47}" destId="{ED15DFB2-83EA-4422-8558-325D3799504C}" srcOrd="1" destOrd="0" parTransId="{A6948CBF-CD1F-4094-BEB2-666EC17D83F3}" sibTransId="{8BA7B4FC-3412-4957-838C-EB01E17987A3}"/>
    <dgm:cxn modelId="{07BEEAC3-8852-4A53-A7CA-D67E19C29A74}" srcId="{3F7CFB27-749C-4DE3-B0BF-951827CA7F47}" destId="{5B300A0C-A56A-4D49-BDD6-D4F8D5D616E3}" srcOrd="2" destOrd="0" parTransId="{0A05F4C2-6C51-40BA-B0F4-58EDC1417C26}" sibTransId="{B3E7DDE1-20D8-4E03-81D6-54F868366634}"/>
    <dgm:cxn modelId="{696B2ECE-1F30-4045-9A9B-D39370326FE8}" type="presOf" srcId="{0A05F4C2-6C51-40BA-B0F4-58EDC1417C26}" destId="{6AD9730B-CD34-42E1-A9AF-0357C8CD12E0}" srcOrd="1" destOrd="0" presId="urn:microsoft.com/office/officeart/2008/layout/HorizontalMultiLevelHierarchy"/>
    <dgm:cxn modelId="{F2FFCBCF-0BD9-4414-8DC7-EAA8CB93091B}" type="presOf" srcId="{0A05F4C2-6C51-40BA-B0F4-58EDC1417C26}" destId="{0BD04FDF-A93B-445D-AFFE-A8C5D7BB0090}" srcOrd="0" destOrd="0" presId="urn:microsoft.com/office/officeart/2008/layout/HorizontalMultiLevelHierarchy"/>
    <dgm:cxn modelId="{3CCFB2D9-205C-4706-903C-D71D8E0676DF}" type="presOf" srcId="{ED15DFB2-83EA-4422-8558-325D3799504C}" destId="{10FD2188-F88F-4C0F-9764-0DB12B816DA8}" srcOrd="0" destOrd="0" presId="urn:microsoft.com/office/officeart/2008/layout/HorizontalMultiLevelHierarchy"/>
    <dgm:cxn modelId="{83DFCFDE-C919-41E3-A3BB-591F556A0109}" type="presOf" srcId="{B2BAE642-A694-4F82-A598-4647558AF08F}" destId="{BA0BBEF9-A1EF-4C8E-A2CB-4AA809AB55A0}" srcOrd="1" destOrd="0" presId="urn:microsoft.com/office/officeart/2008/layout/HorizontalMultiLevelHierarchy"/>
    <dgm:cxn modelId="{C55F64E5-D6BD-492B-93B4-E0A1C8CB4830}" type="presOf" srcId="{3F7CFB27-749C-4DE3-B0BF-951827CA7F47}" destId="{7481DEEF-EC79-48D8-9CA7-A7BC70BA3EE4}" srcOrd="0" destOrd="0" presId="urn:microsoft.com/office/officeart/2008/layout/HorizontalMultiLevelHierarchy"/>
    <dgm:cxn modelId="{C47A8A49-CB4F-4808-9DFC-D31ADB0AF5F7}" type="presParOf" srcId="{6E007A21-5D5A-45B0-95AB-9C355DA447FF}" destId="{D49E2AD8-8AB3-4001-AB0D-2C6A79D767B0}" srcOrd="0" destOrd="0" presId="urn:microsoft.com/office/officeart/2008/layout/HorizontalMultiLevelHierarchy"/>
    <dgm:cxn modelId="{AADFFBDD-0D66-4F69-B131-E88F887FD03F}" type="presParOf" srcId="{D49E2AD8-8AB3-4001-AB0D-2C6A79D767B0}" destId="{7481DEEF-EC79-48D8-9CA7-A7BC70BA3EE4}" srcOrd="0" destOrd="0" presId="urn:microsoft.com/office/officeart/2008/layout/HorizontalMultiLevelHierarchy"/>
    <dgm:cxn modelId="{012B3252-BBE7-44A1-A71C-ECCDB91E8508}" type="presParOf" srcId="{D49E2AD8-8AB3-4001-AB0D-2C6A79D767B0}" destId="{63AE176D-C063-41A5-B6DB-EC8986A8EDC9}" srcOrd="1" destOrd="0" presId="urn:microsoft.com/office/officeart/2008/layout/HorizontalMultiLevelHierarchy"/>
    <dgm:cxn modelId="{22C23DFC-B322-4CD4-B4C2-C9D44B77454A}" type="presParOf" srcId="{63AE176D-C063-41A5-B6DB-EC8986A8EDC9}" destId="{DA2CE901-98AB-4265-B514-433267B5A8F0}" srcOrd="0" destOrd="0" presId="urn:microsoft.com/office/officeart/2008/layout/HorizontalMultiLevelHierarchy"/>
    <dgm:cxn modelId="{3FA1E230-1FE3-4DC2-937C-D9DD89E3CF51}" type="presParOf" srcId="{DA2CE901-98AB-4265-B514-433267B5A8F0}" destId="{BA0BBEF9-A1EF-4C8E-A2CB-4AA809AB55A0}" srcOrd="0" destOrd="0" presId="urn:microsoft.com/office/officeart/2008/layout/HorizontalMultiLevelHierarchy"/>
    <dgm:cxn modelId="{5BD43460-0001-4132-A9A7-9105C1CC86CD}" type="presParOf" srcId="{63AE176D-C063-41A5-B6DB-EC8986A8EDC9}" destId="{9254ACA7-E7DF-4408-91EB-EE6B49134CAE}" srcOrd="1" destOrd="0" presId="urn:microsoft.com/office/officeart/2008/layout/HorizontalMultiLevelHierarchy"/>
    <dgm:cxn modelId="{C61482E0-6190-4496-86B9-E541A15C16C1}" type="presParOf" srcId="{9254ACA7-E7DF-4408-91EB-EE6B49134CAE}" destId="{CBBCA409-478B-4E12-98F5-E2256B27F3B0}" srcOrd="0" destOrd="0" presId="urn:microsoft.com/office/officeart/2008/layout/HorizontalMultiLevelHierarchy"/>
    <dgm:cxn modelId="{20236FAC-90F5-47BF-B1FC-B8410AEA207D}" type="presParOf" srcId="{9254ACA7-E7DF-4408-91EB-EE6B49134CAE}" destId="{315DB111-2757-4FF0-A62E-14FED37D7624}" srcOrd="1" destOrd="0" presId="urn:microsoft.com/office/officeart/2008/layout/HorizontalMultiLevelHierarchy"/>
    <dgm:cxn modelId="{8BB1C51B-C6ED-4709-AFD9-C9A1D020CFFE}" type="presParOf" srcId="{63AE176D-C063-41A5-B6DB-EC8986A8EDC9}" destId="{AD94D484-6A69-431D-84F0-0927B62F8BFB}" srcOrd="2" destOrd="0" presId="urn:microsoft.com/office/officeart/2008/layout/HorizontalMultiLevelHierarchy"/>
    <dgm:cxn modelId="{E45C4911-92F5-4A79-A0B2-3ADE2BAB6825}" type="presParOf" srcId="{AD94D484-6A69-431D-84F0-0927B62F8BFB}" destId="{D706B705-F2A8-4EBC-93F4-A8FC277AC126}" srcOrd="0" destOrd="0" presId="urn:microsoft.com/office/officeart/2008/layout/HorizontalMultiLevelHierarchy"/>
    <dgm:cxn modelId="{2BA4ECE2-9434-4AB2-853A-9444218F1748}" type="presParOf" srcId="{63AE176D-C063-41A5-B6DB-EC8986A8EDC9}" destId="{67248C3D-15BD-44CD-9472-F70993A174FF}" srcOrd="3" destOrd="0" presId="urn:microsoft.com/office/officeart/2008/layout/HorizontalMultiLevelHierarchy"/>
    <dgm:cxn modelId="{512D5D3A-7B86-4C09-8B4D-D61D1D786502}" type="presParOf" srcId="{67248C3D-15BD-44CD-9472-F70993A174FF}" destId="{10FD2188-F88F-4C0F-9764-0DB12B816DA8}" srcOrd="0" destOrd="0" presId="urn:microsoft.com/office/officeart/2008/layout/HorizontalMultiLevelHierarchy"/>
    <dgm:cxn modelId="{1208E02F-7EC2-487F-8D75-BEF4D36CC652}" type="presParOf" srcId="{67248C3D-15BD-44CD-9472-F70993A174FF}" destId="{EF4CAA30-03F9-4A20-B722-1393E1E8C208}" srcOrd="1" destOrd="0" presId="urn:microsoft.com/office/officeart/2008/layout/HorizontalMultiLevelHierarchy"/>
    <dgm:cxn modelId="{6DC7B115-84BF-4934-95D7-2CDF7DC14F04}" type="presParOf" srcId="{63AE176D-C063-41A5-B6DB-EC8986A8EDC9}" destId="{0BD04FDF-A93B-445D-AFFE-A8C5D7BB0090}" srcOrd="4" destOrd="0" presId="urn:microsoft.com/office/officeart/2008/layout/HorizontalMultiLevelHierarchy"/>
    <dgm:cxn modelId="{3041FACB-45A3-43EC-9EB6-68115BACBFF0}" type="presParOf" srcId="{0BD04FDF-A93B-445D-AFFE-A8C5D7BB0090}" destId="{6AD9730B-CD34-42E1-A9AF-0357C8CD12E0}" srcOrd="0" destOrd="0" presId="urn:microsoft.com/office/officeart/2008/layout/HorizontalMultiLevelHierarchy"/>
    <dgm:cxn modelId="{40EB457D-07E9-4B99-8186-32E5894560F8}" type="presParOf" srcId="{63AE176D-C063-41A5-B6DB-EC8986A8EDC9}" destId="{FAB7295A-4765-4C43-95F9-11F7D6B7A7AA}" srcOrd="5" destOrd="0" presId="urn:microsoft.com/office/officeart/2008/layout/HorizontalMultiLevelHierarchy"/>
    <dgm:cxn modelId="{F234F89C-31A8-45FD-87D4-77EE69A6C803}" type="presParOf" srcId="{FAB7295A-4765-4C43-95F9-11F7D6B7A7AA}" destId="{58EE24D8-CB77-4046-BC8E-9352C3FCF1CF}" srcOrd="0" destOrd="0" presId="urn:microsoft.com/office/officeart/2008/layout/HorizontalMultiLevelHierarchy"/>
    <dgm:cxn modelId="{6EAD0920-7E26-405A-875F-28326F3C9135}" type="presParOf" srcId="{FAB7295A-4765-4C43-95F9-11F7D6B7A7AA}" destId="{8F87480B-3BF0-4864-B177-2223E9F1C568}"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7F5F39-2CC5-48B7-B0FE-52F2CD642771}"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164CF050-D87F-47E2-B7AD-492FBA558475}">
      <dgm:prSet phldrT="[Текст]"/>
      <dgm:spPr/>
      <dgm:t>
        <a:bodyPr/>
        <a:lstStyle/>
        <a:p>
          <a:r>
            <a:rPr lang="ru-RU" dirty="0"/>
            <a:t>качественные характеристики объекта закупки</a:t>
          </a:r>
        </a:p>
      </dgm:t>
    </dgm:pt>
    <dgm:pt modelId="{537B2D2D-AD28-4E5F-9F13-AB002FEE54C8}" type="parTrans" cxnId="{860BEF38-DF87-4839-AED0-53C5794E9098}">
      <dgm:prSet/>
      <dgm:spPr/>
      <dgm:t>
        <a:bodyPr/>
        <a:lstStyle/>
        <a:p>
          <a:endParaRPr lang="ru-RU"/>
        </a:p>
      </dgm:t>
    </dgm:pt>
    <dgm:pt modelId="{51BBF5E9-4DCC-492F-8B6F-9BC2CDD0353C}" type="sibTrans" cxnId="{860BEF38-DF87-4839-AED0-53C5794E9098}">
      <dgm:prSet/>
      <dgm:spPr/>
      <dgm:t>
        <a:bodyPr/>
        <a:lstStyle/>
        <a:p>
          <a:endParaRPr lang="ru-RU"/>
        </a:p>
      </dgm:t>
    </dgm:pt>
    <dgm:pt modelId="{C61F27ED-2CAF-411D-BA13-AD4FFC8F6A5D}">
      <dgm:prSet phldrT="[Текст]"/>
      <dgm:spPr/>
      <dgm:t>
        <a:bodyPr/>
        <a:lstStyle/>
        <a:p>
          <a:r>
            <a:rPr lang="ru-RU" b="0" dirty="0"/>
            <a:t>функциональные характеристики объекта закупки</a:t>
          </a:r>
          <a:endParaRPr lang="ru-RU" dirty="0"/>
        </a:p>
      </dgm:t>
    </dgm:pt>
    <dgm:pt modelId="{7E6990E8-2708-43EE-9C93-453085E01F62}" type="parTrans" cxnId="{0AC957DB-AAF5-4BF7-AAB2-423533BCBC90}">
      <dgm:prSet/>
      <dgm:spPr/>
      <dgm:t>
        <a:bodyPr/>
        <a:lstStyle/>
        <a:p>
          <a:endParaRPr lang="ru-RU"/>
        </a:p>
      </dgm:t>
    </dgm:pt>
    <dgm:pt modelId="{CC6A724F-A6E0-46C3-B185-1CD2E5716E0C}" type="sibTrans" cxnId="{0AC957DB-AAF5-4BF7-AAB2-423533BCBC90}">
      <dgm:prSet/>
      <dgm:spPr/>
      <dgm:t>
        <a:bodyPr/>
        <a:lstStyle/>
        <a:p>
          <a:endParaRPr lang="ru-RU"/>
        </a:p>
      </dgm:t>
    </dgm:pt>
    <dgm:pt modelId="{B8E62565-EF83-4F80-ACC2-CD52CE98144C}">
      <dgm:prSet phldrT="[Текст]"/>
      <dgm:spPr/>
      <dgm:t>
        <a:bodyPr/>
        <a:lstStyle/>
        <a:p>
          <a:r>
            <a:rPr lang="ru-RU" b="0" dirty="0"/>
            <a:t>экологические характеристики объекта закупки</a:t>
          </a:r>
          <a:endParaRPr lang="ru-RU" dirty="0"/>
        </a:p>
      </dgm:t>
    </dgm:pt>
    <dgm:pt modelId="{B0CA4346-931E-4E93-A597-9E8AC71EAAF1}" type="parTrans" cxnId="{27E6C00E-E3DD-46A0-88F9-1EE316AE0B91}">
      <dgm:prSet/>
      <dgm:spPr/>
      <dgm:t>
        <a:bodyPr/>
        <a:lstStyle/>
        <a:p>
          <a:endParaRPr lang="ru-RU"/>
        </a:p>
      </dgm:t>
    </dgm:pt>
    <dgm:pt modelId="{5CE8A9B7-854A-4AE0-9C23-FAA0346FFCFD}" type="sibTrans" cxnId="{27E6C00E-E3DD-46A0-88F9-1EE316AE0B91}">
      <dgm:prSet/>
      <dgm:spPr/>
      <dgm:t>
        <a:bodyPr/>
        <a:lstStyle/>
        <a:p>
          <a:endParaRPr lang="ru-RU"/>
        </a:p>
      </dgm:t>
    </dgm:pt>
    <dgm:pt modelId="{086788AD-6482-487A-9007-0D107901A2C0}" type="pres">
      <dgm:prSet presAssocID="{017F5F39-2CC5-48B7-B0FE-52F2CD642771}" presName="linear" presStyleCnt="0">
        <dgm:presLayoutVars>
          <dgm:dir/>
          <dgm:resizeHandles val="exact"/>
        </dgm:presLayoutVars>
      </dgm:prSet>
      <dgm:spPr/>
    </dgm:pt>
    <dgm:pt modelId="{4B9D53EB-646E-47A2-94A5-31304B09A69E}" type="pres">
      <dgm:prSet presAssocID="{164CF050-D87F-47E2-B7AD-492FBA558475}" presName="comp" presStyleCnt="0"/>
      <dgm:spPr/>
    </dgm:pt>
    <dgm:pt modelId="{EF9268F3-C30D-4C54-AD0C-8FFFA8B9A6B8}" type="pres">
      <dgm:prSet presAssocID="{164CF050-D87F-47E2-B7AD-492FBA558475}" presName="box" presStyleLbl="node1" presStyleIdx="0" presStyleCnt="3"/>
      <dgm:spPr/>
    </dgm:pt>
    <dgm:pt modelId="{29737FB9-72EB-43C0-8339-AB74626B0399}" type="pres">
      <dgm:prSet presAssocID="{164CF050-D87F-47E2-B7AD-492FBA558475}" presName="img" presStyleLbl="fgImgPlace1" presStyleIdx="0" presStyleCnt="3" custScaleX="54524" custScaleY="34536"/>
      <dgm:spPr/>
    </dgm:pt>
    <dgm:pt modelId="{4BDD7FD9-ADD0-4369-B71B-3785C6F5E6E8}" type="pres">
      <dgm:prSet presAssocID="{164CF050-D87F-47E2-B7AD-492FBA558475}" presName="text" presStyleLbl="node1" presStyleIdx="0" presStyleCnt="3">
        <dgm:presLayoutVars>
          <dgm:bulletEnabled val="1"/>
        </dgm:presLayoutVars>
      </dgm:prSet>
      <dgm:spPr/>
    </dgm:pt>
    <dgm:pt modelId="{27E217A4-2682-4E05-9FDC-CE3833CDD098}" type="pres">
      <dgm:prSet presAssocID="{51BBF5E9-4DCC-492F-8B6F-9BC2CDD0353C}" presName="spacer" presStyleCnt="0"/>
      <dgm:spPr/>
    </dgm:pt>
    <dgm:pt modelId="{7172ABB5-BDEE-4D31-AEB4-2D1E40A902BB}" type="pres">
      <dgm:prSet presAssocID="{C61F27ED-2CAF-411D-BA13-AD4FFC8F6A5D}" presName="comp" presStyleCnt="0"/>
      <dgm:spPr/>
    </dgm:pt>
    <dgm:pt modelId="{012DAD2C-E61B-4974-A6BA-A4FAF982AD8A}" type="pres">
      <dgm:prSet presAssocID="{C61F27ED-2CAF-411D-BA13-AD4FFC8F6A5D}" presName="box" presStyleLbl="node1" presStyleIdx="1" presStyleCnt="3"/>
      <dgm:spPr/>
    </dgm:pt>
    <dgm:pt modelId="{81108C1F-B430-436C-857C-ECC27AA57B4B}" type="pres">
      <dgm:prSet presAssocID="{C61F27ED-2CAF-411D-BA13-AD4FFC8F6A5D}" presName="img" presStyleLbl="fgImgPlace1" presStyleIdx="1" presStyleCnt="3" custScaleX="60119" custScaleY="38893"/>
      <dgm:spPr/>
    </dgm:pt>
    <dgm:pt modelId="{9F7DE79A-2826-4CEC-AF27-0F6E95551D32}" type="pres">
      <dgm:prSet presAssocID="{C61F27ED-2CAF-411D-BA13-AD4FFC8F6A5D}" presName="text" presStyleLbl="node1" presStyleIdx="1" presStyleCnt="3">
        <dgm:presLayoutVars>
          <dgm:bulletEnabled val="1"/>
        </dgm:presLayoutVars>
      </dgm:prSet>
      <dgm:spPr/>
    </dgm:pt>
    <dgm:pt modelId="{3C317DFB-F1E3-47A0-B821-EBD69CE4CAAE}" type="pres">
      <dgm:prSet presAssocID="{CC6A724F-A6E0-46C3-B185-1CD2E5716E0C}" presName="spacer" presStyleCnt="0"/>
      <dgm:spPr/>
    </dgm:pt>
    <dgm:pt modelId="{FA022645-6F7D-432C-84B0-96B46A925E74}" type="pres">
      <dgm:prSet presAssocID="{B8E62565-EF83-4F80-ACC2-CD52CE98144C}" presName="comp" presStyleCnt="0"/>
      <dgm:spPr/>
    </dgm:pt>
    <dgm:pt modelId="{E90DE855-1FE4-4FBC-969C-C0245687E9E5}" type="pres">
      <dgm:prSet presAssocID="{B8E62565-EF83-4F80-ACC2-CD52CE98144C}" presName="box" presStyleLbl="node1" presStyleIdx="2" presStyleCnt="3"/>
      <dgm:spPr/>
    </dgm:pt>
    <dgm:pt modelId="{70E8C16A-AFA6-4341-91BE-7EB98852ECF5}" type="pres">
      <dgm:prSet presAssocID="{B8E62565-EF83-4F80-ACC2-CD52CE98144C}" presName="img" presStyleLbl="fgImgPlace1" presStyleIdx="2" presStyleCnt="3" custScaleX="59881" custScaleY="35536"/>
      <dgm:spPr/>
    </dgm:pt>
    <dgm:pt modelId="{F71063CB-47A2-4F4A-8B6F-764AC6B55F34}" type="pres">
      <dgm:prSet presAssocID="{B8E62565-EF83-4F80-ACC2-CD52CE98144C}" presName="text" presStyleLbl="node1" presStyleIdx="2" presStyleCnt="3">
        <dgm:presLayoutVars>
          <dgm:bulletEnabled val="1"/>
        </dgm:presLayoutVars>
      </dgm:prSet>
      <dgm:spPr/>
    </dgm:pt>
  </dgm:ptLst>
  <dgm:cxnLst>
    <dgm:cxn modelId="{27E6C00E-E3DD-46A0-88F9-1EE316AE0B91}" srcId="{017F5F39-2CC5-48B7-B0FE-52F2CD642771}" destId="{B8E62565-EF83-4F80-ACC2-CD52CE98144C}" srcOrd="2" destOrd="0" parTransId="{B0CA4346-931E-4E93-A597-9E8AC71EAAF1}" sibTransId="{5CE8A9B7-854A-4AE0-9C23-FAA0346FFCFD}"/>
    <dgm:cxn modelId="{1D5DD11E-9D62-4275-8AAE-A961D45B3361}" type="presOf" srcId="{C61F27ED-2CAF-411D-BA13-AD4FFC8F6A5D}" destId="{9F7DE79A-2826-4CEC-AF27-0F6E95551D32}" srcOrd="1" destOrd="0" presId="urn:microsoft.com/office/officeart/2005/8/layout/vList4"/>
    <dgm:cxn modelId="{EEFD3B29-23C6-4F2A-AB84-A9BAB4BAD979}" type="presOf" srcId="{C61F27ED-2CAF-411D-BA13-AD4FFC8F6A5D}" destId="{012DAD2C-E61B-4974-A6BA-A4FAF982AD8A}" srcOrd="0" destOrd="0" presId="urn:microsoft.com/office/officeart/2005/8/layout/vList4"/>
    <dgm:cxn modelId="{847E0A2E-9A42-43F5-B5FC-4AD52D6CD56E}" type="presOf" srcId="{164CF050-D87F-47E2-B7AD-492FBA558475}" destId="{4BDD7FD9-ADD0-4369-B71B-3785C6F5E6E8}" srcOrd="1" destOrd="0" presId="urn:microsoft.com/office/officeart/2005/8/layout/vList4"/>
    <dgm:cxn modelId="{860BEF38-DF87-4839-AED0-53C5794E9098}" srcId="{017F5F39-2CC5-48B7-B0FE-52F2CD642771}" destId="{164CF050-D87F-47E2-B7AD-492FBA558475}" srcOrd="0" destOrd="0" parTransId="{537B2D2D-AD28-4E5F-9F13-AB002FEE54C8}" sibTransId="{51BBF5E9-4DCC-492F-8B6F-9BC2CDD0353C}"/>
    <dgm:cxn modelId="{B25BDA7E-7953-4FF9-82E3-A0A6EDAF7BE4}" type="presOf" srcId="{B8E62565-EF83-4F80-ACC2-CD52CE98144C}" destId="{E90DE855-1FE4-4FBC-969C-C0245687E9E5}" srcOrd="0" destOrd="0" presId="urn:microsoft.com/office/officeart/2005/8/layout/vList4"/>
    <dgm:cxn modelId="{3322AAB0-AB40-4C22-84B3-9D25491B3DEF}" type="presOf" srcId="{B8E62565-EF83-4F80-ACC2-CD52CE98144C}" destId="{F71063CB-47A2-4F4A-8B6F-764AC6B55F34}" srcOrd="1" destOrd="0" presId="urn:microsoft.com/office/officeart/2005/8/layout/vList4"/>
    <dgm:cxn modelId="{907EEBB0-AC08-4E2D-93F0-DDC792D7471A}" type="presOf" srcId="{017F5F39-2CC5-48B7-B0FE-52F2CD642771}" destId="{086788AD-6482-487A-9007-0D107901A2C0}" srcOrd="0" destOrd="0" presId="urn:microsoft.com/office/officeart/2005/8/layout/vList4"/>
    <dgm:cxn modelId="{8A3D18DB-D633-4EE6-8138-36D7786C6C08}" type="presOf" srcId="{164CF050-D87F-47E2-B7AD-492FBA558475}" destId="{EF9268F3-C30D-4C54-AD0C-8FFFA8B9A6B8}" srcOrd="0" destOrd="0" presId="urn:microsoft.com/office/officeart/2005/8/layout/vList4"/>
    <dgm:cxn modelId="{0AC957DB-AAF5-4BF7-AAB2-423533BCBC90}" srcId="{017F5F39-2CC5-48B7-B0FE-52F2CD642771}" destId="{C61F27ED-2CAF-411D-BA13-AD4FFC8F6A5D}" srcOrd="1" destOrd="0" parTransId="{7E6990E8-2708-43EE-9C93-453085E01F62}" sibTransId="{CC6A724F-A6E0-46C3-B185-1CD2E5716E0C}"/>
    <dgm:cxn modelId="{D39B3D4C-FC58-4989-803B-8AC54755D7E0}" type="presParOf" srcId="{086788AD-6482-487A-9007-0D107901A2C0}" destId="{4B9D53EB-646E-47A2-94A5-31304B09A69E}" srcOrd="0" destOrd="0" presId="urn:microsoft.com/office/officeart/2005/8/layout/vList4"/>
    <dgm:cxn modelId="{02322C2F-5B14-407F-B4A5-BD56BC29E39C}" type="presParOf" srcId="{4B9D53EB-646E-47A2-94A5-31304B09A69E}" destId="{EF9268F3-C30D-4C54-AD0C-8FFFA8B9A6B8}" srcOrd="0" destOrd="0" presId="urn:microsoft.com/office/officeart/2005/8/layout/vList4"/>
    <dgm:cxn modelId="{22FCC398-643F-4BB2-B185-49199DA1D02F}" type="presParOf" srcId="{4B9D53EB-646E-47A2-94A5-31304B09A69E}" destId="{29737FB9-72EB-43C0-8339-AB74626B0399}" srcOrd="1" destOrd="0" presId="urn:microsoft.com/office/officeart/2005/8/layout/vList4"/>
    <dgm:cxn modelId="{FE10E667-4E47-4B1F-A96E-4DC938D98A44}" type="presParOf" srcId="{4B9D53EB-646E-47A2-94A5-31304B09A69E}" destId="{4BDD7FD9-ADD0-4369-B71B-3785C6F5E6E8}" srcOrd="2" destOrd="0" presId="urn:microsoft.com/office/officeart/2005/8/layout/vList4"/>
    <dgm:cxn modelId="{69208253-8B74-4626-911C-A4D879C775D7}" type="presParOf" srcId="{086788AD-6482-487A-9007-0D107901A2C0}" destId="{27E217A4-2682-4E05-9FDC-CE3833CDD098}" srcOrd="1" destOrd="0" presId="urn:microsoft.com/office/officeart/2005/8/layout/vList4"/>
    <dgm:cxn modelId="{91C3455F-4C6C-4D7A-BAF3-529DF1600B83}" type="presParOf" srcId="{086788AD-6482-487A-9007-0D107901A2C0}" destId="{7172ABB5-BDEE-4D31-AEB4-2D1E40A902BB}" srcOrd="2" destOrd="0" presId="urn:microsoft.com/office/officeart/2005/8/layout/vList4"/>
    <dgm:cxn modelId="{0B70CDB4-2AB6-44B9-9C80-A0107683B21B}" type="presParOf" srcId="{7172ABB5-BDEE-4D31-AEB4-2D1E40A902BB}" destId="{012DAD2C-E61B-4974-A6BA-A4FAF982AD8A}" srcOrd="0" destOrd="0" presId="urn:microsoft.com/office/officeart/2005/8/layout/vList4"/>
    <dgm:cxn modelId="{F54C424F-1CEF-4D1E-9A8C-84317B2DC44B}" type="presParOf" srcId="{7172ABB5-BDEE-4D31-AEB4-2D1E40A902BB}" destId="{81108C1F-B430-436C-857C-ECC27AA57B4B}" srcOrd="1" destOrd="0" presId="urn:microsoft.com/office/officeart/2005/8/layout/vList4"/>
    <dgm:cxn modelId="{5405EFF4-371A-4F21-AC06-9718B27A3072}" type="presParOf" srcId="{7172ABB5-BDEE-4D31-AEB4-2D1E40A902BB}" destId="{9F7DE79A-2826-4CEC-AF27-0F6E95551D32}" srcOrd="2" destOrd="0" presId="urn:microsoft.com/office/officeart/2005/8/layout/vList4"/>
    <dgm:cxn modelId="{B0A204F8-9471-4FFB-B612-07A72790DA2B}" type="presParOf" srcId="{086788AD-6482-487A-9007-0D107901A2C0}" destId="{3C317DFB-F1E3-47A0-B821-EBD69CE4CAAE}" srcOrd="3" destOrd="0" presId="urn:microsoft.com/office/officeart/2005/8/layout/vList4"/>
    <dgm:cxn modelId="{D85FBD95-6121-4ACA-A2AE-BCBCCC4857EB}" type="presParOf" srcId="{086788AD-6482-487A-9007-0D107901A2C0}" destId="{FA022645-6F7D-432C-84B0-96B46A925E74}" srcOrd="4" destOrd="0" presId="urn:microsoft.com/office/officeart/2005/8/layout/vList4"/>
    <dgm:cxn modelId="{08EFC623-FD7D-43C6-B8D2-FC7945E929E5}" type="presParOf" srcId="{FA022645-6F7D-432C-84B0-96B46A925E74}" destId="{E90DE855-1FE4-4FBC-969C-C0245687E9E5}" srcOrd="0" destOrd="0" presId="urn:microsoft.com/office/officeart/2005/8/layout/vList4"/>
    <dgm:cxn modelId="{07FCADCC-FE52-4AE8-A457-857645879A6F}" type="presParOf" srcId="{FA022645-6F7D-432C-84B0-96B46A925E74}" destId="{70E8C16A-AFA6-4341-91BE-7EB98852ECF5}" srcOrd="1" destOrd="0" presId="urn:microsoft.com/office/officeart/2005/8/layout/vList4"/>
    <dgm:cxn modelId="{5181977B-447E-455B-BD80-566818D22752}" type="presParOf" srcId="{FA022645-6F7D-432C-84B0-96B46A925E74}" destId="{F71063CB-47A2-4F4A-8B6F-764AC6B55F34}"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17F5F39-2CC5-48B7-B0FE-52F2CD642771}"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ru-RU"/>
        </a:p>
      </dgm:t>
    </dgm:pt>
    <dgm:pt modelId="{164CF050-D87F-47E2-B7AD-492FBA558475}">
      <dgm:prSet phldrT="[Текст]" custT="1"/>
      <dgm:spPr/>
      <dgm:t>
        <a:bodyPr/>
        <a:lstStyle/>
        <a:p>
          <a:r>
            <a:rPr lang="ru-RU" sz="1600" b="1" dirty="0">
              <a:solidFill>
                <a:srgbClr val="C00000"/>
              </a:solidFill>
            </a:rPr>
            <a:t>наличие у участников закупки финансовых ресурсов</a:t>
          </a:r>
        </a:p>
      </dgm:t>
    </dgm:pt>
    <dgm:pt modelId="{537B2D2D-AD28-4E5F-9F13-AB002FEE54C8}" type="parTrans" cxnId="{860BEF38-DF87-4839-AED0-53C5794E9098}">
      <dgm:prSet/>
      <dgm:spPr/>
      <dgm:t>
        <a:bodyPr/>
        <a:lstStyle/>
        <a:p>
          <a:endParaRPr lang="ru-RU"/>
        </a:p>
      </dgm:t>
    </dgm:pt>
    <dgm:pt modelId="{51BBF5E9-4DCC-492F-8B6F-9BC2CDD0353C}" type="sibTrans" cxnId="{860BEF38-DF87-4839-AED0-53C5794E9098}">
      <dgm:prSet/>
      <dgm:spPr/>
      <dgm:t>
        <a:bodyPr/>
        <a:lstStyle/>
        <a:p>
          <a:endParaRPr lang="ru-RU"/>
        </a:p>
      </dgm:t>
    </dgm:pt>
    <dgm:pt modelId="{985C8E89-3795-4645-A8A4-800B80A806ED}">
      <dgm:prSet phldrT="[Текст]" custT="1"/>
      <dgm:spPr/>
      <dgm:t>
        <a:bodyPr/>
        <a:lstStyle/>
        <a:p>
          <a:r>
            <a:rPr lang="ru-RU" sz="1400" dirty="0"/>
            <a:t>детализирующие показатели не конкретизированы</a:t>
          </a:r>
        </a:p>
      </dgm:t>
    </dgm:pt>
    <dgm:pt modelId="{3742D0BD-BDFF-42A3-B48A-1655A5A3615A}" type="parTrans" cxnId="{6C8C5073-E3D9-4DAD-84B5-EEE8A6EDAEE8}">
      <dgm:prSet/>
      <dgm:spPr/>
      <dgm:t>
        <a:bodyPr/>
        <a:lstStyle/>
        <a:p>
          <a:endParaRPr lang="ru-RU"/>
        </a:p>
      </dgm:t>
    </dgm:pt>
    <dgm:pt modelId="{D3F928F5-20A2-440A-B01C-D532F6BA1AEE}" type="sibTrans" cxnId="{6C8C5073-E3D9-4DAD-84B5-EEE8A6EDAEE8}">
      <dgm:prSet/>
      <dgm:spPr/>
      <dgm:t>
        <a:bodyPr/>
        <a:lstStyle/>
        <a:p>
          <a:endParaRPr lang="ru-RU"/>
        </a:p>
      </dgm:t>
    </dgm:pt>
    <dgm:pt modelId="{C61F27ED-2CAF-411D-BA13-AD4FFC8F6A5D}">
      <dgm:prSet phldrT="[Текст]" custT="1"/>
      <dgm:spPr/>
      <dgm:t>
        <a:bodyPr/>
        <a:lstStyle/>
        <a:p>
          <a:r>
            <a:rPr lang="ru-RU" sz="1600" b="1" dirty="0">
              <a:solidFill>
                <a:srgbClr val="C00000"/>
              </a:solidFill>
            </a:rPr>
            <a:t>наличие у участников закупки на праве собственности или ином законном основании оборудования и других материальных ресурсов</a:t>
          </a:r>
        </a:p>
      </dgm:t>
    </dgm:pt>
    <dgm:pt modelId="{7E6990E8-2708-43EE-9C93-453085E01F62}" type="parTrans" cxnId="{0AC957DB-AAF5-4BF7-AAB2-423533BCBC90}">
      <dgm:prSet/>
      <dgm:spPr/>
      <dgm:t>
        <a:bodyPr/>
        <a:lstStyle/>
        <a:p>
          <a:endParaRPr lang="ru-RU"/>
        </a:p>
      </dgm:t>
    </dgm:pt>
    <dgm:pt modelId="{CC6A724F-A6E0-46C3-B185-1CD2E5716E0C}" type="sibTrans" cxnId="{0AC957DB-AAF5-4BF7-AAB2-423533BCBC90}">
      <dgm:prSet/>
      <dgm:spPr/>
      <dgm:t>
        <a:bodyPr/>
        <a:lstStyle/>
        <a:p>
          <a:endParaRPr lang="ru-RU"/>
        </a:p>
      </dgm:t>
    </dgm:pt>
    <dgm:pt modelId="{C7086118-C565-4768-BE8F-A18F526C602E}">
      <dgm:prSet phldrT="[Текст]" custT="1"/>
      <dgm:spPr/>
      <dgm:t>
        <a:bodyPr/>
        <a:lstStyle/>
        <a:p>
          <a:r>
            <a:rPr lang="ru-RU" sz="1400" dirty="0"/>
            <a:t>детализирующие показатели не конкретизированы, но есть требования к содержанию документации заказчика</a:t>
          </a:r>
        </a:p>
      </dgm:t>
    </dgm:pt>
    <dgm:pt modelId="{AC2524BB-9C67-4E6A-A3FA-2B97873D8AE0}" type="parTrans" cxnId="{06F79C7F-1B6A-47F5-B295-137DAC92C7A3}">
      <dgm:prSet/>
      <dgm:spPr/>
      <dgm:t>
        <a:bodyPr/>
        <a:lstStyle/>
        <a:p>
          <a:endParaRPr lang="ru-RU"/>
        </a:p>
      </dgm:t>
    </dgm:pt>
    <dgm:pt modelId="{115B6BC5-6B1B-4E1F-9FF4-48AC4536CE63}" type="sibTrans" cxnId="{06F79C7F-1B6A-47F5-B295-137DAC92C7A3}">
      <dgm:prSet/>
      <dgm:spPr/>
      <dgm:t>
        <a:bodyPr/>
        <a:lstStyle/>
        <a:p>
          <a:endParaRPr lang="ru-RU"/>
        </a:p>
      </dgm:t>
    </dgm:pt>
    <dgm:pt modelId="{B8E62565-EF83-4F80-ACC2-CD52CE98144C}">
      <dgm:prSet phldrT="[Текст]" custT="1"/>
      <dgm:spPr/>
      <dgm:t>
        <a:bodyPr/>
        <a:lstStyle/>
        <a:p>
          <a:r>
            <a:rPr lang="ru-RU" sz="1600" b="1" dirty="0">
              <a:solidFill>
                <a:srgbClr val="C00000"/>
              </a:solidFill>
            </a:rPr>
            <a:t>наличие у участников закупки опыта поставки товара, выполнения работы, оказания услуги, связанного с предметом контракта</a:t>
          </a:r>
        </a:p>
      </dgm:t>
    </dgm:pt>
    <dgm:pt modelId="{B0CA4346-931E-4E93-A597-9E8AC71EAAF1}" type="parTrans" cxnId="{27E6C00E-E3DD-46A0-88F9-1EE316AE0B91}">
      <dgm:prSet/>
      <dgm:spPr/>
      <dgm:t>
        <a:bodyPr/>
        <a:lstStyle/>
        <a:p>
          <a:endParaRPr lang="ru-RU"/>
        </a:p>
      </dgm:t>
    </dgm:pt>
    <dgm:pt modelId="{5CE8A9B7-854A-4AE0-9C23-FAA0346FFCFD}" type="sibTrans" cxnId="{27E6C00E-E3DD-46A0-88F9-1EE316AE0B91}">
      <dgm:prSet/>
      <dgm:spPr/>
      <dgm:t>
        <a:bodyPr/>
        <a:lstStyle/>
        <a:p>
          <a:endParaRPr lang="ru-RU"/>
        </a:p>
      </dgm:t>
    </dgm:pt>
    <dgm:pt modelId="{359F5324-011D-479F-8F05-C9B84A915E12}">
      <dgm:prSet phldrT="[Текст]" custT="1"/>
      <dgm:spPr/>
      <dgm:t>
        <a:bodyPr/>
        <a:lstStyle/>
        <a:p>
          <a:r>
            <a:rPr lang="ru-RU" sz="1400" dirty="0"/>
            <a:t>задан закрытый перечень детализирующих показателей, см слайды далее</a:t>
          </a:r>
        </a:p>
      </dgm:t>
    </dgm:pt>
    <dgm:pt modelId="{91AA98F4-BAEB-425E-AAD6-01AAAF0AB8EC}" type="parTrans" cxnId="{C14B2C20-91B3-480D-88B7-C95671D34F05}">
      <dgm:prSet/>
      <dgm:spPr/>
      <dgm:t>
        <a:bodyPr/>
        <a:lstStyle/>
        <a:p>
          <a:endParaRPr lang="ru-RU"/>
        </a:p>
      </dgm:t>
    </dgm:pt>
    <dgm:pt modelId="{C170C8CB-67A4-42F2-8026-4398EBBF1185}" type="sibTrans" cxnId="{C14B2C20-91B3-480D-88B7-C95671D34F05}">
      <dgm:prSet/>
      <dgm:spPr/>
      <dgm:t>
        <a:bodyPr/>
        <a:lstStyle/>
        <a:p>
          <a:endParaRPr lang="ru-RU"/>
        </a:p>
      </dgm:t>
    </dgm:pt>
    <dgm:pt modelId="{0E43A81F-DFF5-44DC-8862-E43F4358A32D}">
      <dgm:prSet phldrT="[Текст]" custT="1"/>
      <dgm:spPr/>
      <dgm:t>
        <a:bodyPr/>
        <a:lstStyle/>
        <a:p>
          <a:r>
            <a:rPr lang="ru-RU" sz="1600" b="1" dirty="0">
              <a:solidFill>
                <a:srgbClr val="C00000"/>
              </a:solidFill>
            </a:rPr>
            <a:t>наличие у участников закупки деловой репутации</a:t>
          </a:r>
        </a:p>
      </dgm:t>
    </dgm:pt>
    <dgm:pt modelId="{447158A1-2473-4CAE-9DCE-AD37B4B041F1}" type="parTrans" cxnId="{1A933928-7BFF-40AA-8264-986400A7E19F}">
      <dgm:prSet/>
      <dgm:spPr/>
      <dgm:t>
        <a:bodyPr/>
        <a:lstStyle/>
        <a:p>
          <a:endParaRPr lang="ru-RU"/>
        </a:p>
      </dgm:t>
    </dgm:pt>
    <dgm:pt modelId="{F00FF0EB-3DFA-4EC2-B1A8-0F861A8A457E}" type="sibTrans" cxnId="{1A933928-7BFF-40AA-8264-986400A7E19F}">
      <dgm:prSet/>
      <dgm:spPr/>
      <dgm:t>
        <a:bodyPr/>
        <a:lstStyle/>
        <a:p>
          <a:endParaRPr lang="ru-RU"/>
        </a:p>
      </dgm:t>
    </dgm:pt>
    <dgm:pt modelId="{E5889B14-790A-421A-A8FC-ECAF84605249}">
      <dgm:prSet phldrT="[Текст]"/>
      <dgm:spPr/>
      <dgm:t>
        <a:bodyPr/>
        <a:lstStyle/>
        <a:p>
          <a:r>
            <a:rPr lang="ru-RU" sz="1100" dirty="0"/>
            <a:t> задан один конкретный детализирующий показатель (количественного значения индекса деловой репутации участников закупки в соответствии с национальным стандартом в области оценки деловой репутации субъектов предпринимательской деятельности) и ограничение: может применяться только когда участниками не могут быть физические лица</a:t>
          </a:r>
        </a:p>
      </dgm:t>
    </dgm:pt>
    <dgm:pt modelId="{CA8706DD-115C-4C4D-8D79-985C88265D08}" type="parTrans" cxnId="{0A6B8E3D-F769-46C8-AEE6-470B499C8873}">
      <dgm:prSet/>
      <dgm:spPr/>
      <dgm:t>
        <a:bodyPr/>
        <a:lstStyle/>
        <a:p>
          <a:endParaRPr lang="ru-RU"/>
        </a:p>
      </dgm:t>
    </dgm:pt>
    <dgm:pt modelId="{46A0A3A7-72A4-4182-B11A-6D8DAD1E8B93}" type="sibTrans" cxnId="{0A6B8E3D-F769-46C8-AEE6-470B499C8873}">
      <dgm:prSet/>
      <dgm:spPr/>
      <dgm:t>
        <a:bodyPr/>
        <a:lstStyle/>
        <a:p>
          <a:endParaRPr lang="ru-RU"/>
        </a:p>
      </dgm:t>
    </dgm:pt>
    <dgm:pt modelId="{33643F6E-0AC7-43B3-BD6C-0F9BE2444178}">
      <dgm:prSet phldrT="[Текст]" custT="1"/>
      <dgm:spPr/>
      <dgm:t>
        <a:bodyPr/>
        <a:lstStyle/>
        <a:p>
          <a:r>
            <a:rPr lang="ru-RU" sz="1600" b="1" dirty="0">
              <a:solidFill>
                <a:srgbClr val="C00000"/>
              </a:solidFill>
            </a:rPr>
            <a:t>наличие у участников закупки специалистов и иных работников определенного уровня квалификации</a:t>
          </a:r>
        </a:p>
      </dgm:t>
    </dgm:pt>
    <dgm:pt modelId="{06E08D8D-C348-45A3-A9DB-2011B22C8F2E}" type="parTrans" cxnId="{8A2D2E5D-77E5-4182-BFA3-26DD55B50405}">
      <dgm:prSet/>
      <dgm:spPr/>
      <dgm:t>
        <a:bodyPr/>
        <a:lstStyle/>
        <a:p>
          <a:endParaRPr lang="ru-RU"/>
        </a:p>
      </dgm:t>
    </dgm:pt>
    <dgm:pt modelId="{57C79BEC-917E-4F75-BB03-339FFB158F32}" type="sibTrans" cxnId="{8A2D2E5D-77E5-4182-BFA3-26DD55B50405}">
      <dgm:prSet/>
      <dgm:spPr/>
      <dgm:t>
        <a:bodyPr/>
        <a:lstStyle/>
        <a:p>
          <a:endParaRPr lang="ru-RU"/>
        </a:p>
      </dgm:t>
    </dgm:pt>
    <dgm:pt modelId="{5FF319BF-1AE1-489D-BD30-709A87228C2E}">
      <dgm:prSet phldrT="[Текст]" custT="1"/>
      <dgm:spPr/>
      <dgm:t>
        <a:bodyPr/>
        <a:lstStyle/>
        <a:p>
          <a:r>
            <a:rPr lang="ru-RU" sz="1400" dirty="0"/>
            <a:t>детализирующие показатели не конкретизированы, но есть требования к содержанию документации заказчика</a:t>
          </a:r>
        </a:p>
      </dgm:t>
    </dgm:pt>
    <dgm:pt modelId="{07D1362A-94F1-4A32-A687-6B9C3E03AA22}" type="parTrans" cxnId="{41F572E6-45A6-47A5-80F1-7C33AB676A13}">
      <dgm:prSet/>
      <dgm:spPr/>
      <dgm:t>
        <a:bodyPr/>
        <a:lstStyle/>
        <a:p>
          <a:endParaRPr lang="ru-RU"/>
        </a:p>
      </dgm:t>
    </dgm:pt>
    <dgm:pt modelId="{BD71437C-065F-47EC-80E6-91E5BCDA9ABE}" type="sibTrans" cxnId="{41F572E6-45A6-47A5-80F1-7C33AB676A13}">
      <dgm:prSet/>
      <dgm:spPr/>
      <dgm:t>
        <a:bodyPr/>
        <a:lstStyle/>
        <a:p>
          <a:endParaRPr lang="ru-RU"/>
        </a:p>
      </dgm:t>
    </dgm:pt>
    <dgm:pt modelId="{3FD36B3F-4CCB-46AF-A7B5-BC9064210B9D}">
      <dgm:prSet/>
      <dgm:spPr/>
      <dgm:t>
        <a:bodyPr/>
        <a:lstStyle/>
        <a:p>
          <a:endParaRPr lang="ru-RU" sz="1500" dirty="0"/>
        </a:p>
      </dgm:t>
    </dgm:pt>
    <dgm:pt modelId="{C498774F-EDC5-445C-95C1-94DEEF39CC16}" type="parTrans" cxnId="{3A5A1EBE-DD18-48B8-9AB3-23FABF3AC638}">
      <dgm:prSet/>
      <dgm:spPr/>
      <dgm:t>
        <a:bodyPr/>
        <a:lstStyle/>
        <a:p>
          <a:endParaRPr lang="ru-RU"/>
        </a:p>
      </dgm:t>
    </dgm:pt>
    <dgm:pt modelId="{19DC7B6E-C0BB-4189-8FAE-84D533F173C6}" type="sibTrans" cxnId="{3A5A1EBE-DD18-48B8-9AB3-23FABF3AC638}">
      <dgm:prSet/>
      <dgm:spPr/>
      <dgm:t>
        <a:bodyPr/>
        <a:lstStyle/>
        <a:p>
          <a:endParaRPr lang="ru-RU"/>
        </a:p>
      </dgm:t>
    </dgm:pt>
    <dgm:pt modelId="{086788AD-6482-487A-9007-0D107901A2C0}" type="pres">
      <dgm:prSet presAssocID="{017F5F39-2CC5-48B7-B0FE-52F2CD642771}" presName="linear" presStyleCnt="0">
        <dgm:presLayoutVars>
          <dgm:dir/>
          <dgm:resizeHandles val="exact"/>
        </dgm:presLayoutVars>
      </dgm:prSet>
      <dgm:spPr/>
    </dgm:pt>
    <dgm:pt modelId="{4B9D53EB-646E-47A2-94A5-31304B09A69E}" type="pres">
      <dgm:prSet presAssocID="{164CF050-D87F-47E2-B7AD-492FBA558475}" presName="comp" presStyleCnt="0"/>
      <dgm:spPr/>
    </dgm:pt>
    <dgm:pt modelId="{EF9268F3-C30D-4C54-AD0C-8FFFA8B9A6B8}" type="pres">
      <dgm:prSet presAssocID="{164CF050-D87F-47E2-B7AD-492FBA558475}" presName="box" presStyleLbl="node1" presStyleIdx="0" presStyleCnt="5"/>
      <dgm:spPr/>
    </dgm:pt>
    <dgm:pt modelId="{29737FB9-72EB-43C0-8339-AB74626B0399}" type="pres">
      <dgm:prSet presAssocID="{164CF050-D87F-47E2-B7AD-492FBA558475}" presName="img" presStyleLbl="fgImgPlace1" presStyleIdx="0" presStyleCnt="5" custScaleX="54449" custScaleY="30857"/>
      <dgm:spPr/>
    </dgm:pt>
    <dgm:pt modelId="{4BDD7FD9-ADD0-4369-B71B-3785C6F5E6E8}" type="pres">
      <dgm:prSet presAssocID="{164CF050-D87F-47E2-B7AD-492FBA558475}" presName="text" presStyleLbl="node1" presStyleIdx="0" presStyleCnt="5">
        <dgm:presLayoutVars>
          <dgm:bulletEnabled val="1"/>
        </dgm:presLayoutVars>
      </dgm:prSet>
      <dgm:spPr/>
    </dgm:pt>
    <dgm:pt modelId="{27E217A4-2682-4E05-9FDC-CE3833CDD098}" type="pres">
      <dgm:prSet presAssocID="{51BBF5E9-4DCC-492F-8B6F-9BC2CDD0353C}" presName="spacer" presStyleCnt="0"/>
      <dgm:spPr/>
    </dgm:pt>
    <dgm:pt modelId="{7172ABB5-BDEE-4D31-AEB4-2D1E40A902BB}" type="pres">
      <dgm:prSet presAssocID="{C61F27ED-2CAF-411D-BA13-AD4FFC8F6A5D}" presName="comp" presStyleCnt="0"/>
      <dgm:spPr/>
    </dgm:pt>
    <dgm:pt modelId="{012DAD2C-E61B-4974-A6BA-A4FAF982AD8A}" type="pres">
      <dgm:prSet presAssocID="{C61F27ED-2CAF-411D-BA13-AD4FFC8F6A5D}" presName="box" presStyleLbl="node1" presStyleIdx="1" presStyleCnt="5" custLinFactNeighborY="-2973"/>
      <dgm:spPr/>
    </dgm:pt>
    <dgm:pt modelId="{81108C1F-B430-436C-857C-ECC27AA57B4B}" type="pres">
      <dgm:prSet presAssocID="{C61F27ED-2CAF-411D-BA13-AD4FFC8F6A5D}" presName="img" presStyleLbl="fgImgPlace1" presStyleIdx="1" presStyleCnt="5" custScaleX="51234" custScaleY="36637"/>
      <dgm:spPr/>
    </dgm:pt>
    <dgm:pt modelId="{9F7DE79A-2826-4CEC-AF27-0F6E95551D32}" type="pres">
      <dgm:prSet presAssocID="{C61F27ED-2CAF-411D-BA13-AD4FFC8F6A5D}" presName="text" presStyleLbl="node1" presStyleIdx="1" presStyleCnt="5">
        <dgm:presLayoutVars>
          <dgm:bulletEnabled val="1"/>
        </dgm:presLayoutVars>
      </dgm:prSet>
      <dgm:spPr/>
    </dgm:pt>
    <dgm:pt modelId="{3C317DFB-F1E3-47A0-B821-EBD69CE4CAAE}" type="pres">
      <dgm:prSet presAssocID="{CC6A724F-A6E0-46C3-B185-1CD2E5716E0C}" presName="spacer" presStyleCnt="0"/>
      <dgm:spPr/>
    </dgm:pt>
    <dgm:pt modelId="{FA022645-6F7D-432C-84B0-96B46A925E74}" type="pres">
      <dgm:prSet presAssocID="{B8E62565-EF83-4F80-ACC2-CD52CE98144C}" presName="comp" presStyleCnt="0"/>
      <dgm:spPr/>
    </dgm:pt>
    <dgm:pt modelId="{E90DE855-1FE4-4FBC-969C-C0245687E9E5}" type="pres">
      <dgm:prSet presAssocID="{B8E62565-EF83-4F80-ACC2-CD52CE98144C}" presName="box" presStyleLbl="node1" presStyleIdx="2" presStyleCnt="5"/>
      <dgm:spPr/>
    </dgm:pt>
    <dgm:pt modelId="{70E8C16A-AFA6-4341-91BE-7EB98852ECF5}" type="pres">
      <dgm:prSet presAssocID="{B8E62565-EF83-4F80-ACC2-CD52CE98144C}" presName="img" presStyleLbl="fgImgPlace1" presStyleIdx="2" presStyleCnt="5" custScaleX="53377" custScaleY="38075"/>
      <dgm:spPr/>
    </dgm:pt>
    <dgm:pt modelId="{F71063CB-47A2-4F4A-8B6F-764AC6B55F34}" type="pres">
      <dgm:prSet presAssocID="{B8E62565-EF83-4F80-ACC2-CD52CE98144C}" presName="text" presStyleLbl="node1" presStyleIdx="2" presStyleCnt="5">
        <dgm:presLayoutVars>
          <dgm:bulletEnabled val="1"/>
        </dgm:presLayoutVars>
      </dgm:prSet>
      <dgm:spPr/>
    </dgm:pt>
    <dgm:pt modelId="{9A6540C0-3B15-4B73-8CB0-22C87A402E32}" type="pres">
      <dgm:prSet presAssocID="{5CE8A9B7-854A-4AE0-9C23-FAA0346FFCFD}" presName="spacer" presStyleCnt="0"/>
      <dgm:spPr/>
    </dgm:pt>
    <dgm:pt modelId="{09DFCD03-43A3-4582-98DD-8F6B9BDB7DF3}" type="pres">
      <dgm:prSet presAssocID="{0E43A81F-DFF5-44DC-8862-E43F4358A32D}" presName="comp" presStyleCnt="0"/>
      <dgm:spPr/>
    </dgm:pt>
    <dgm:pt modelId="{D4F8623C-1D6E-42DA-83C9-1B44F3265784}" type="pres">
      <dgm:prSet presAssocID="{0E43A81F-DFF5-44DC-8862-E43F4358A32D}" presName="box" presStyleLbl="node1" presStyleIdx="3" presStyleCnt="5"/>
      <dgm:spPr/>
    </dgm:pt>
    <dgm:pt modelId="{CA9EEBBA-EE6F-4BB9-8818-A92D9ED857E1}" type="pres">
      <dgm:prSet presAssocID="{0E43A81F-DFF5-44DC-8862-E43F4358A32D}" presName="img" presStyleLbl="fgImgPlace1" presStyleIdx="3" presStyleCnt="5" custScaleX="51234" custScaleY="37343"/>
      <dgm:spPr/>
    </dgm:pt>
    <dgm:pt modelId="{98A14CE6-6B73-4957-ACA1-BF7ED5138BD4}" type="pres">
      <dgm:prSet presAssocID="{0E43A81F-DFF5-44DC-8862-E43F4358A32D}" presName="text" presStyleLbl="node1" presStyleIdx="3" presStyleCnt="5">
        <dgm:presLayoutVars>
          <dgm:bulletEnabled val="1"/>
        </dgm:presLayoutVars>
      </dgm:prSet>
      <dgm:spPr/>
    </dgm:pt>
    <dgm:pt modelId="{342DE41F-7EC1-426F-8747-9BB2196C5A37}" type="pres">
      <dgm:prSet presAssocID="{F00FF0EB-3DFA-4EC2-B1A8-0F861A8A457E}" presName="spacer" presStyleCnt="0"/>
      <dgm:spPr/>
    </dgm:pt>
    <dgm:pt modelId="{63EE9086-F6E9-4737-932B-BD653D1DB8D4}" type="pres">
      <dgm:prSet presAssocID="{33643F6E-0AC7-43B3-BD6C-0F9BE2444178}" presName="comp" presStyleCnt="0"/>
      <dgm:spPr/>
    </dgm:pt>
    <dgm:pt modelId="{C7FBA9AB-9E35-4F5E-B66E-53540A950E9A}" type="pres">
      <dgm:prSet presAssocID="{33643F6E-0AC7-43B3-BD6C-0F9BE2444178}" presName="box" presStyleLbl="node1" presStyleIdx="4" presStyleCnt="5"/>
      <dgm:spPr/>
    </dgm:pt>
    <dgm:pt modelId="{91C4E066-8B20-4B96-857A-256053892DE4}" type="pres">
      <dgm:prSet presAssocID="{33643F6E-0AC7-43B3-BD6C-0F9BE2444178}" presName="img" presStyleLbl="fgImgPlace1" presStyleIdx="4" presStyleCnt="5" custScaleX="55520" custScaleY="34438"/>
      <dgm:spPr/>
    </dgm:pt>
    <dgm:pt modelId="{A9638189-F4C9-4207-AD2F-A90EAD4BF970}" type="pres">
      <dgm:prSet presAssocID="{33643F6E-0AC7-43B3-BD6C-0F9BE2444178}" presName="text" presStyleLbl="node1" presStyleIdx="4" presStyleCnt="5">
        <dgm:presLayoutVars>
          <dgm:bulletEnabled val="1"/>
        </dgm:presLayoutVars>
      </dgm:prSet>
      <dgm:spPr/>
    </dgm:pt>
  </dgm:ptLst>
  <dgm:cxnLst>
    <dgm:cxn modelId="{3E4C7C06-DB7B-42BF-8C43-74543BA22A84}" type="presOf" srcId="{3FD36B3F-4CCB-46AF-A7B5-BC9064210B9D}" destId="{A9638189-F4C9-4207-AD2F-A90EAD4BF970}" srcOrd="1" destOrd="2" presId="urn:microsoft.com/office/officeart/2005/8/layout/vList4"/>
    <dgm:cxn modelId="{7EB72F07-A71F-4335-8145-DC1AC18C0DEE}" type="presOf" srcId="{985C8E89-3795-4645-A8A4-800B80A806ED}" destId="{EF9268F3-C30D-4C54-AD0C-8FFFA8B9A6B8}" srcOrd="0" destOrd="1" presId="urn:microsoft.com/office/officeart/2005/8/layout/vList4"/>
    <dgm:cxn modelId="{3BD03B0D-2A3A-4FEB-AEBA-3C446E5A6F86}" type="presOf" srcId="{5FF319BF-1AE1-489D-BD30-709A87228C2E}" destId="{A9638189-F4C9-4207-AD2F-A90EAD4BF970}" srcOrd="1" destOrd="1" presId="urn:microsoft.com/office/officeart/2005/8/layout/vList4"/>
    <dgm:cxn modelId="{27E6C00E-E3DD-46A0-88F9-1EE316AE0B91}" srcId="{017F5F39-2CC5-48B7-B0FE-52F2CD642771}" destId="{B8E62565-EF83-4F80-ACC2-CD52CE98144C}" srcOrd="2" destOrd="0" parTransId="{B0CA4346-931E-4E93-A597-9E8AC71EAAF1}" sibTransId="{5CE8A9B7-854A-4AE0-9C23-FAA0346FFCFD}"/>
    <dgm:cxn modelId="{F3904E17-3C87-4617-A186-CFFB9A61D817}" type="presOf" srcId="{359F5324-011D-479F-8F05-C9B84A915E12}" destId="{E90DE855-1FE4-4FBC-969C-C0245687E9E5}" srcOrd="0" destOrd="1" presId="urn:microsoft.com/office/officeart/2005/8/layout/vList4"/>
    <dgm:cxn modelId="{1D5DD11E-9D62-4275-8AAE-A961D45B3361}" type="presOf" srcId="{C61F27ED-2CAF-411D-BA13-AD4FFC8F6A5D}" destId="{9F7DE79A-2826-4CEC-AF27-0F6E95551D32}" srcOrd="1" destOrd="0" presId="urn:microsoft.com/office/officeart/2005/8/layout/vList4"/>
    <dgm:cxn modelId="{C14B2C20-91B3-480D-88B7-C95671D34F05}" srcId="{B8E62565-EF83-4F80-ACC2-CD52CE98144C}" destId="{359F5324-011D-479F-8F05-C9B84A915E12}" srcOrd="0" destOrd="0" parTransId="{91AA98F4-BAEB-425E-AAD6-01AAAF0AB8EC}" sibTransId="{C170C8CB-67A4-42F2-8026-4398EBBF1185}"/>
    <dgm:cxn modelId="{1A933928-7BFF-40AA-8264-986400A7E19F}" srcId="{017F5F39-2CC5-48B7-B0FE-52F2CD642771}" destId="{0E43A81F-DFF5-44DC-8862-E43F4358A32D}" srcOrd="3" destOrd="0" parTransId="{447158A1-2473-4CAE-9DCE-AD37B4B041F1}" sibTransId="{F00FF0EB-3DFA-4EC2-B1A8-0F861A8A457E}"/>
    <dgm:cxn modelId="{EEFD3B29-23C6-4F2A-AB84-A9BAB4BAD979}" type="presOf" srcId="{C61F27ED-2CAF-411D-BA13-AD4FFC8F6A5D}" destId="{012DAD2C-E61B-4974-A6BA-A4FAF982AD8A}" srcOrd="0" destOrd="0" presId="urn:microsoft.com/office/officeart/2005/8/layout/vList4"/>
    <dgm:cxn modelId="{847E0A2E-9A42-43F5-B5FC-4AD52D6CD56E}" type="presOf" srcId="{164CF050-D87F-47E2-B7AD-492FBA558475}" destId="{4BDD7FD9-ADD0-4369-B71B-3785C6F5E6E8}" srcOrd="1" destOrd="0" presId="urn:microsoft.com/office/officeart/2005/8/layout/vList4"/>
    <dgm:cxn modelId="{EE2FDD31-A0EE-4FB6-AE97-A07B59D6E3A1}" type="presOf" srcId="{33643F6E-0AC7-43B3-BD6C-0F9BE2444178}" destId="{C7FBA9AB-9E35-4F5E-B66E-53540A950E9A}" srcOrd="0" destOrd="0" presId="urn:microsoft.com/office/officeart/2005/8/layout/vList4"/>
    <dgm:cxn modelId="{6B374B38-7C18-4759-A3F5-62921D989B98}" type="presOf" srcId="{5FF319BF-1AE1-489D-BD30-709A87228C2E}" destId="{C7FBA9AB-9E35-4F5E-B66E-53540A950E9A}" srcOrd="0" destOrd="1" presId="urn:microsoft.com/office/officeart/2005/8/layout/vList4"/>
    <dgm:cxn modelId="{860BEF38-DF87-4839-AED0-53C5794E9098}" srcId="{017F5F39-2CC5-48B7-B0FE-52F2CD642771}" destId="{164CF050-D87F-47E2-B7AD-492FBA558475}" srcOrd="0" destOrd="0" parTransId="{537B2D2D-AD28-4E5F-9F13-AB002FEE54C8}" sibTransId="{51BBF5E9-4DCC-492F-8B6F-9BC2CDD0353C}"/>
    <dgm:cxn modelId="{0A6B8E3D-F769-46C8-AEE6-470B499C8873}" srcId="{0E43A81F-DFF5-44DC-8862-E43F4358A32D}" destId="{E5889B14-790A-421A-A8FC-ECAF84605249}" srcOrd="0" destOrd="0" parTransId="{CA8706DD-115C-4C4D-8D79-985C88265D08}" sibTransId="{46A0A3A7-72A4-4182-B11A-6D8DAD1E8B93}"/>
    <dgm:cxn modelId="{8A2D2E5D-77E5-4182-BFA3-26DD55B50405}" srcId="{017F5F39-2CC5-48B7-B0FE-52F2CD642771}" destId="{33643F6E-0AC7-43B3-BD6C-0F9BE2444178}" srcOrd="4" destOrd="0" parTransId="{06E08D8D-C348-45A3-A9DB-2011B22C8F2E}" sibTransId="{57C79BEC-917E-4F75-BB03-339FFB158F32}"/>
    <dgm:cxn modelId="{101CC660-1ABE-4DB0-9EC4-D094C6D614F3}" type="presOf" srcId="{C7086118-C565-4768-BE8F-A18F526C602E}" destId="{9F7DE79A-2826-4CEC-AF27-0F6E95551D32}" srcOrd="1" destOrd="1" presId="urn:microsoft.com/office/officeart/2005/8/layout/vList4"/>
    <dgm:cxn modelId="{F9AC0E50-ECDD-4487-B487-3494B9ABC84D}" type="presOf" srcId="{985C8E89-3795-4645-A8A4-800B80A806ED}" destId="{4BDD7FD9-ADD0-4369-B71B-3785C6F5E6E8}" srcOrd="1" destOrd="1" presId="urn:microsoft.com/office/officeart/2005/8/layout/vList4"/>
    <dgm:cxn modelId="{6C8C5073-E3D9-4DAD-84B5-EEE8A6EDAEE8}" srcId="{164CF050-D87F-47E2-B7AD-492FBA558475}" destId="{985C8E89-3795-4645-A8A4-800B80A806ED}" srcOrd="0" destOrd="0" parTransId="{3742D0BD-BDFF-42A3-B48A-1655A5A3615A}" sibTransId="{D3F928F5-20A2-440A-B01C-D532F6BA1AEE}"/>
    <dgm:cxn modelId="{01CD3657-17D5-446D-B878-40DD89C3BC51}" type="presOf" srcId="{0E43A81F-DFF5-44DC-8862-E43F4358A32D}" destId="{D4F8623C-1D6E-42DA-83C9-1B44F3265784}" srcOrd="0" destOrd="0" presId="urn:microsoft.com/office/officeart/2005/8/layout/vList4"/>
    <dgm:cxn modelId="{66E6497A-4989-43DA-BB4D-BC5D5863D4AB}" type="presOf" srcId="{33643F6E-0AC7-43B3-BD6C-0F9BE2444178}" destId="{A9638189-F4C9-4207-AD2F-A90EAD4BF970}" srcOrd="1" destOrd="0" presId="urn:microsoft.com/office/officeart/2005/8/layout/vList4"/>
    <dgm:cxn modelId="{B25BDA7E-7953-4FF9-82E3-A0A6EDAF7BE4}" type="presOf" srcId="{B8E62565-EF83-4F80-ACC2-CD52CE98144C}" destId="{E90DE855-1FE4-4FBC-969C-C0245687E9E5}" srcOrd="0" destOrd="0" presId="urn:microsoft.com/office/officeart/2005/8/layout/vList4"/>
    <dgm:cxn modelId="{06F79C7F-1B6A-47F5-B295-137DAC92C7A3}" srcId="{C61F27ED-2CAF-411D-BA13-AD4FFC8F6A5D}" destId="{C7086118-C565-4768-BE8F-A18F526C602E}" srcOrd="0" destOrd="0" parTransId="{AC2524BB-9C67-4E6A-A3FA-2B97873D8AE0}" sibTransId="{115B6BC5-6B1B-4E1F-9FF4-48AC4536CE63}"/>
    <dgm:cxn modelId="{0DEC968D-2D0F-44FF-8077-E660E03D9CCA}" type="presOf" srcId="{0E43A81F-DFF5-44DC-8862-E43F4358A32D}" destId="{98A14CE6-6B73-4957-ACA1-BF7ED5138BD4}" srcOrd="1" destOrd="0" presId="urn:microsoft.com/office/officeart/2005/8/layout/vList4"/>
    <dgm:cxn modelId="{7590F0A3-A647-4519-A99D-26AFB3AD3084}" type="presOf" srcId="{359F5324-011D-479F-8F05-C9B84A915E12}" destId="{F71063CB-47A2-4F4A-8B6F-764AC6B55F34}" srcOrd="1" destOrd="1" presId="urn:microsoft.com/office/officeart/2005/8/layout/vList4"/>
    <dgm:cxn modelId="{3322AAB0-AB40-4C22-84B3-9D25491B3DEF}" type="presOf" srcId="{B8E62565-EF83-4F80-ACC2-CD52CE98144C}" destId="{F71063CB-47A2-4F4A-8B6F-764AC6B55F34}" srcOrd="1" destOrd="0" presId="urn:microsoft.com/office/officeart/2005/8/layout/vList4"/>
    <dgm:cxn modelId="{907EEBB0-AC08-4E2D-93F0-DDC792D7471A}" type="presOf" srcId="{017F5F39-2CC5-48B7-B0FE-52F2CD642771}" destId="{086788AD-6482-487A-9007-0D107901A2C0}" srcOrd="0" destOrd="0" presId="urn:microsoft.com/office/officeart/2005/8/layout/vList4"/>
    <dgm:cxn modelId="{3A5A1EBE-DD18-48B8-9AB3-23FABF3AC638}" srcId="{33643F6E-0AC7-43B3-BD6C-0F9BE2444178}" destId="{3FD36B3F-4CCB-46AF-A7B5-BC9064210B9D}" srcOrd="1" destOrd="0" parTransId="{C498774F-EDC5-445C-95C1-94DEEF39CC16}" sibTransId="{19DC7B6E-C0BB-4189-8FAE-84D533F173C6}"/>
    <dgm:cxn modelId="{ECB6D2C1-5661-478E-82DC-123C40E95400}" type="presOf" srcId="{C7086118-C565-4768-BE8F-A18F526C602E}" destId="{012DAD2C-E61B-4974-A6BA-A4FAF982AD8A}" srcOrd="0" destOrd="1" presId="urn:microsoft.com/office/officeart/2005/8/layout/vList4"/>
    <dgm:cxn modelId="{1FBBA1CD-9C4B-40A6-8AA2-6C277AF8B3B9}" type="presOf" srcId="{E5889B14-790A-421A-A8FC-ECAF84605249}" destId="{98A14CE6-6B73-4957-ACA1-BF7ED5138BD4}" srcOrd="1" destOrd="1" presId="urn:microsoft.com/office/officeart/2005/8/layout/vList4"/>
    <dgm:cxn modelId="{CAE53CD9-A90F-454B-B880-AEC55FA8142F}" type="presOf" srcId="{3FD36B3F-4CCB-46AF-A7B5-BC9064210B9D}" destId="{C7FBA9AB-9E35-4F5E-B66E-53540A950E9A}" srcOrd="0" destOrd="2" presId="urn:microsoft.com/office/officeart/2005/8/layout/vList4"/>
    <dgm:cxn modelId="{8A3D18DB-D633-4EE6-8138-36D7786C6C08}" type="presOf" srcId="{164CF050-D87F-47E2-B7AD-492FBA558475}" destId="{EF9268F3-C30D-4C54-AD0C-8FFFA8B9A6B8}" srcOrd="0" destOrd="0" presId="urn:microsoft.com/office/officeart/2005/8/layout/vList4"/>
    <dgm:cxn modelId="{0AC957DB-AAF5-4BF7-AAB2-423533BCBC90}" srcId="{017F5F39-2CC5-48B7-B0FE-52F2CD642771}" destId="{C61F27ED-2CAF-411D-BA13-AD4FFC8F6A5D}" srcOrd="1" destOrd="0" parTransId="{7E6990E8-2708-43EE-9C93-453085E01F62}" sibTransId="{CC6A724F-A6E0-46C3-B185-1CD2E5716E0C}"/>
    <dgm:cxn modelId="{BBB64DDE-E41C-49BB-BE2B-75D1A741235F}" type="presOf" srcId="{E5889B14-790A-421A-A8FC-ECAF84605249}" destId="{D4F8623C-1D6E-42DA-83C9-1B44F3265784}" srcOrd="0" destOrd="1" presId="urn:microsoft.com/office/officeart/2005/8/layout/vList4"/>
    <dgm:cxn modelId="{41F572E6-45A6-47A5-80F1-7C33AB676A13}" srcId="{33643F6E-0AC7-43B3-BD6C-0F9BE2444178}" destId="{5FF319BF-1AE1-489D-BD30-709A87228C2E}" srcOrd="0" destOrd="0" parTransId="{07D1362A-94F1-4A32-A687-6B9C3E03AA22}" sibTransId="{BD71437C-065F-47EC-80E6-91E5BCDA9ABE}"/>
    <dgm:cxn modelId="{D39B3D4C-FC58-4989-803B-8AC54755D7E0}" type="presParOf" srcId="{086788AD-6482-487A-9007-0D107901A2C0}" destId="{4B9D53EB-646E-47A2-94A5-31304B09A69E}" srcOrd="0" destOrd="0" presId="urn:microsoft.com/office/officeart/2005/8/layout/vList4"/>
    <dgm:cxn modelId="{02322C2F-5B14-407F-B4A5-BD56BC29E39C}" type="presParOf" srcId="{4B9D53EB-646E-47A2-94A5-31304B09A69E}" destId="{EF9268F3-C30D-4C54-AD0C-8FFFA8B9A6B8}" srcOrd="0" destOrd="0" presId="urn:microsoft.com/office/officeart/2005/8/layout/vList4"/>
    <dgm:cxn modelId="{22FCC398-643F-4BB2-B185-49199DA1D02F}" type="presParOf" srcId="{4B9D53EB-646E-47A2-94A5-31304B09A69E}" destId="{29737FB9-72EB-43C0-8339-AB74626B0399}" srcOrd="1" destOrd="0" presId="urn:microsoft.com/office/officeart/2005/8/layout/vList4"/>
    <dgm:cxn modelId="{FE10E667-4E47-4B1F-A96E-4DC938D98A44}" type="presParOf" srcId="{4B9D53EB-646E-47A2-94A5-31304B09A69E}" destId="{4BDD7FD9-ADD0-4369-B71B-3785C6F5E6E8}" srcOrd="2" destOrd="0" presId="urn:microsoft.com/office/officeart/2005/8/layout/vList4"/>
    <dgm:cxn modelId="{69208253-8B74-4626-911C-A4D879C775D7}" type="presParOf" srcId="{086788AD-6482-487A-9007-0D107901A2C0}" destId="{27E217A4-2682-4E05-9FDC-CE3833CDD098}" srcOrd="1" destOrd="0" presId="urn:microsoft.com/office/officeart/2005/8/layout/vList4"/>
    <dgm:cxn modelId="{91C3455F-4C6C-4D7A-BAF3-529DF1600B83}" type="presParOf" srcId="{086788AD-6482-487A-9007-0D107901A2C0}" destId="{7172ABB5-BDEE-4D31-AEB4-2D1E40A902BB}" srcOrd="2" destOrd="0" presId="urn:microsoft.com/office/officeart/2005/8/layout/vList4"/>
    <dgm:cxn modelId="{0B70CDB4-2AB6-44B9-9C80-A0107683B21B}" type="presParOf" srcId="{7172ABB5-BDEE-4D31-AEB4-2D1E40A902BB}" destId="{012DAD2C-E61B-4974-A6BA-A4FAF982AD8A}" srcOrd="0" destOrd="0" presId="urn:microsoft.com/office/officeart/2005/8/layout/vList4"/>
    <dgm:cxn modelId="{F54C424F-1CEF-4D1E-9A8C-84317B2DC44B}" type="presParOf" srcId="{7172ABB5-BDEE-4D31-AEB4-2D1E40A902BB}" destId="{81108C1F-B430-436C-857C-ECC27AA57B4B}" srcOrd="1" destOrd="0" presId="urn:microsoft.com/office/officeart/2005/8/layout/vList4"/>
    <dgm:cxn modelId="{5405EFF4-371A-4F21-AC06-9718B27A3072}" type="presParOf" srcId="{7172ABB5-BDEE-4D31-AEB4-2D1E40A902BB}" destId="{9F7DE79A-2826-4CEC-AF27-0F6E95551D32}" srcOrd="2" destOrd="0" presId="urn:microsoft.com/office/officeart/2005/8/layout/vList4"/>
    <dgm:cxn modelId="{B0A204F8-9471-4FFB-B612-07A72790DA2B}" type="presParOf" srcId="{086788AD-6482-487A-9007-0D107901A2C0}" destId="{3C317DFB-F1E3-47A0-B821-EBD69CE4CAAE}" srcOrd="3" destOrd="0" presId="urn:microsoft.com/office/officeart/2005/8/layout/vList4"/>
    <dgm:cxn modelId="{D85FBD95-6121-4ACA-A2AE-BCBCCC4857EB}" type="presParOf" srcId="{086788AD-6482-487A-9007-0D107901A2C0}" destId="{FA022645-6F7D-432C-84B0-96B46A925E74}" srcOrd="4" destOrd="0" presId="urn:microsoft.com/office/officeart/2005/8/layout/vList4"/>
    <dgm:cxn modelId="{08EFC623-FD7D-43C6-B8D2-FC7945E929E5}" type="presParOf" srcId="{FA022645-6F7D-432C-84B0-96B46A925E74}" destId="{E90DE855-1FE4-4FBC-969C-C0245687E9E5}" srcOrd="0" destOrd="0" presId="urn:microsoft.com/office/officeart/2005/8/layout/vList4"/>
    <dgm:cxn modelId="{07FCADCC-FE52-4AE8-A457-857645879A6F}" type="presParOf" srcId="{FA022645-6F7D-432C-84B0-96B46A925E74}" destId="{70E8C16A-AFA6-4341-91BE-7EB98852ECF5}" srcOrd="1" destOrd="0" presId="urn:microsoft.com/office/officeart/2005/8/layout/vList4"/>
    <dgm:cxn modelId="{5181977B-447E-455B-BD80-566818D22752}" type="presParOf" srcId="{FA022645-6F7D-432C-84B0-96B46A925E74}" destId="{F71063CB-47A2-4F4A-8B6F-764AC6B55F34}" srcOrd="2" destOrd="0" presId="urn:microsoft.com/office/officeart/2005/8/layout/vList4"/>
    <dgm:cxn modelId="{0FFF9A2F-1F5E-417A-A115-84ED43C55C53}" type="presParOf" srcId="{086788AD-6482-487A-9007-0D107901A2C0}" destId="{9A6540C0-3B15-4B73-8CB0-22C87A402E32}" srcOrd="5" destOrd="0" presId="urn:microsoft.com/office/officeart/2005/8/layout/vList4"/>
    <dgm:cxn modelId="{BF540BD2-1264-4C7C-A955-EF30181FE305}" type="presParOf" srcId="{086788AD-6482-487A-9007-0D107901A2C0}" destId="{09DFCD03-43A3-4582-98DD-8F6B9BDB7DF3}" srcOrd="6" destOrd="0" presId="urn:microsoft.com/office/officeart/2005/8/layout/vList4"/>
    <dgm:cxn modelId="{E4A0170D-C4D8-4AD5-B51B-2E30F35FFC95}" type="presParOf" srcId="{09DFCD03-43A3-4582-98DD-8F6B9BDB7DF3}" destId="{D4F8623C-1D6E-42DA-83C9-1B44F3265784}" srcOrd="0" destOrd="0" presId="urn:microsoft.com/office/officeart/2005/8/layout/vList4"/>
    <dgm:cxn modelId="{85CFDEC8-EAFB-4E90-8B58-E28E9D664CE1}" type="presParOf" srcId="{09DFCD03-43A3-4582-98DD-8F6B9BDB7DF3}" destId="{CA9EEBBA-EE6F-4BB9-8818-A92D9ED857E1}" srcOrd="1" destOrd="0" presId="urn:microsoft.com/office/officeart/2005/8/layout/vList4"/>
    <dgm:cxn modelId="{0EFA20A9-4519-4BD2-B7BA-686DE3B63F27}" type="presParOf" srcId="{09DFCD03-43A3-4582-98DD-8F6B9BDB7DF3}" destId="{98A14CE6-6B73-4957-ACA1-BF7ED5138BD4}" srcOrd="2" destOrd="0" presId="urn:microsoft.com/office/officeart/2005/8/layout/vList4"/>
    <dgm:cxn modelId="{2DFF4260-6BC9-48BF-AC97-86C58021CC85}" type="presParOf" srcId="{086788AD-6482-487A-9007-0D107901A2C0}" destId="{342DE41F-7EC1-426F-8747-9BB2196C5A37}" srcOrd="7" destOrd="0" presId="urn:microsoft.com/office/officeart/2005/8/layout/vList4"/>
    <dgm:cxn modelId="{EA2ACB89-7C7D-4409-95CC-EEEF3B96CB5C}" type="presParOf" srcId="{086788AD-6482-487A-9007-0D107901A2C0}" destId="{63EE9086-F6E9-4737-932B-BD653D1DB8D4}" srcOrd="8" destOrd="0" presId="urn:microsoft.com/office/officeart/2005/8/layout/vList4"/>
    <dgm:cxn modelId="{8E2254A0-4F50-419E-9C23-8C13965598BA}" type="presParOf" srcId="{63EE9086-F6E9-4737-932B-BD653D1DB8D4}" destId="{C7FBA9AB-9E35-4F5E-B66E-53540A950E9A}" srcOrd="0" destOrd="0" presId="urn:microsoft.com/office/officeart/2005/8/layout/vList4"/>
    <dgm:cxn modelId="{ED6516D1-2811-4F6E-A2F8-CFFE9AA09023}" type="presParOf" srcId="{63EE9086-F6E9-4737-932B-BD653D1DB8D4}" destId="{91C4E066-8B20-4B96-857A-256053892DE4}" srcOrd="1" destOrd="0" presId="urn:microsoft.com/office/officeart/2005/8/layout/vList4"/>
    <dgm:cxn modelId="{C99870C0-D078-489C-B52A-1E580C34EE7C}" type="presParOf" srcId="{63EE9086-F6E9-4737-932B-BD653D1DB8D4}" destId="{A9638189-F4C9-4207-AD2F-A90EAD4BF970}"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1348D6D-5833-45E2-A92A-274F5CC6EEFC}"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u-RU"/>
        </a:p>
      </dgm:t>
    </dgm:pt>
    <dgm:pt modelId="{BEA47254-9D82-4B53-9D7F-B5C100E688B2}">
      <dgm:prSet phldrT="[Текст]"/>
      <dgm:spPr/>
      <dgm:t>
        <a:bodyPr/>
        <a:lstStyle/>
        <a:p>
          <a:r>
            <a:rPr lang="ru-RU" dirty="0"/>
            <a:t>ПСД?</a:t>
          </a:r>
        </a:p>
      </dgm:t>
    </dgm:pt>
    <dgm:pt modelId="{7EEFCE2F-381D-49F5-9B83-F837AFBBBFAE}" type="parTrans" cxnId="{0461FB19-92A3-439D-9241-FD7DF3047A19}">
      <dgm:prSet/>
      <dgm:spPr/>
      <dgm:t>
        <a:bodyPr/>
        <a:lstStyle/>
        <a:p>
          <a:endParaRPr lang="ru-RU"/>
        </a:p>
      </dgm:t>
    </dgm:pt>
    <dgm:pt modelId="{4A64EFEE-D268-49E7-B4B7-81E94483BBC3}" type="sibTrans" cxnId="{0461FB19-92A3-439D-9241-FD7DF3047A19}">
      <dgm:prSet/>
      <dgm:spPr/>
      <dgm:t>
        <a:bodyPr/>
        <a:lstStyle/>
        <a:p>
          <a:endParaRPr lang="ru-RU"/>
        </a:p>
      </dgm:t>
    </dgm:pt>
    <dgm:pt modelId="{63F72A45-9E25-482C-9BE1-CE9848C4C846}">
      <dgm:prSet phldrT="[Текст]"/>
      <dgm:spPr/>
      <dgm:t>
        <a:bodyPr/>
        <a:lstStyle/>
        <a:p>
          <a:r>
            <a:rPr lang="ru-RU" dirty="0" err="1"/>
            <a:t>Тех.план</a:t>
          </a:r>
          <a:r>
            <a:rPr lang="ru-RU" dirty="0"/>
            <a:t>?</a:t>
          </a:r>
        </a:p>
      </dgm:t>
    </dgm:pt>
    <dgm:pt modelId="{90A487DC-358A-454C-8124-24CB9563094B}" type="parTrans" cxnId="{B9ACFDED-70E3-45AB-A60E-394DB957AECD}">
      <dgm:prSet/>
      <dgm:spPr/>
      <dgm:t>
        <a:bodyPr/>
        <a:lstStyle/>
        <a:p>
          <a:endParaRPr lang="ru-RU"/>
        </a:p>
      </dgm:t>
    </dgm:pt>
    <dgm:pt modelId="{2850B95B-08EE-41F6-88FA-F229235318C4}" type="sibTrans" cxnId="{B9ACFDED-70E3-45AB-A60E-394DB957AECD}">
      <dgm:prSet/>
      <dgm:spPr/>
      <dgm:t>
        <a:bodyPr/>
        <a:lstStyle/>
        <a:p>
          <a:endParaRPr lang="ru-RU"/>
        </a:p>
      </dgm:t>
    </dgm:pt>
    <dgm:pt modelId="{4930D292-1333-4D12-8E06-161413DE594D}" type="pres">
      <dgm:prSet presAssocID="{31348D6D-5833-45E2-A92A-274F5CC6EEFC}" presName="Name0" presStyleCnt="0">
        <dgm:presLayoutVars>
          <dgm:chMax val="7"/>
          <dgm:chPref val="7"/>
          <dgm:dir/>
        </dgm:presLayoutVars>
      </dgm:prSet>
      <dgm:spPr/>
    </dgm:pt>
    <dgm:pt modelId="{4AC5B3A8-FE30-4415-B498-73ED34CB445F}" type="pres">
      <dgm:prSet presAssocID="{31348D6D-5833-45E2-A92A-274F5CC6EEFC}" presName="dot1" presStyleLbl="alignNode1" presStyleIdx="0" presStyleCnt="10"/>
      <dgm:spPr/>
    </dgm:pt>
    <dgm:pt modelId="{AF5FE662-D6FB-4FDA-BF69-BA836FD1E4CB}" type="pres">
      <dgm:prSet presAssocID="{31348D6D-5833-45E2-A92A-274F5CC6EEFC}" presName="dot2" presStyleLbl="alignNode1" presStyleIdx="1" presStyleCnt="10"/>
      <dgm:spPr/>
    </dgm:pt>
    <dgm:pt modelId="{F67147D1-B081-4EDB-BB5A-BFDBC8019B88}" type="pres">
      <dgm:prSet presAssocID="{31348D6D-5833-45E2-A92A-274F5CC6EEFC}" presName="dot3" presStyleLbl="alignNode1" presStyleIdx="2" presStyleCnt="10"/>
      <dgm:spPr/>
    </dgm:pt>
    <dgm:pt modelId="{5C468485-9B5A-4DF4-9A51-A3C8810D2361}" type="pres">
      <dgm:prSet presAssocID="{31348D6D-5833-45E2-A92A-274F5CC6EEFC}" presName="dotArrow1" presStyleLbl="alignNode1" presStyleIdx="3" presStyleCnt="10"/>
      <dgm:spPr/>
    </dgm:pt>
    <dgm:pt modelId="{DCD6A564-AA86-4373-A880-85906FA635EB}" type="pres">
      <dgm:prSet presAssocID="{31348D6D-5833-45E2-A92A-274F5CC6EEFC}" presName="dotArrow2" presStyleLbl="alignNode1" presStyleIdx="4" presStyleCnt="10"/>
      <dgm:spPr/>
    </dgm:pt>
    <dgm:pt modelId="{684DE269-B7A5-4824-81C7-190983393A03}" type="pres">
      <dgm:prSet presAssocID="{31348D6D-5833-45E2-A92A-274F5CC6EEFC}" presName="dotArrow3" presStyleLbl="alignNode1" presStyleIdx="5" presStyleCnt="10"/>
      <dgm:spPr/>
    </dgm:pt>
    <dgm:pt modelId="{6077902E-8F64-492A-AA45-F97909517744}" type="pres">
      <dgm:prSet presAssocID="{31348D6D-5833-45E2-A92A-274F5CC6EEFC}" presName="dotArrow4" presStyleLbl="alignNode1" presStyleIdx="6" presStyleCnt="10"/>
      <dgm:spPr/>
    </dgm:pt>
    <dgm:pt modelId="{45358D0A-B45B-4E2A-B7B8-4F7A925AF14D}" type="pres">
      <dgm:prSet presAssocID="{31348D6D-5833-45E2-A92A-274F5CC6EEFC}" presName="dotArrow5" presStyleLbl="alignNode1" presStyleIdx="7" presStyleCnt="10"/>
      <dgm:spPr/>
    </dgm:pt>
    <dgm:pt modelId="{BB67D8A5-AE4E-47C6-8F71-FE7DCC262A19}" type="pres">
      <dgm:prSet presAssocID="{31348D6D-5833-45E2-A92A-274F5CC6EEFC}" presName="dotArrow6" presStyleLbl="alignNode1" presStyleIdx="8" presStyleCnt="10"/>
      <dgm:spPr/>
    </dgm:pt>
    <dgm:pt modelId="{899428B4-4720-4D57-BBA3-B2BAABABDCA4}" type="pres">
      <dgm:prSet presAssocID="{31348D6D-5833-45E2-A92A-274F5CC6EEFC}" presName="dotArrow7" presStyleLbl="alignNode1" presStyleIdx="9" presStyleCnt="10"/>
      <dgm:spPr/>
    </dgm:pt>
    <dgm:pt modelId="{42610A7C-5AB6-4F80-9F93-D8DC17F866A6}" type="pres">
      <dgm:prSet presAssocID="{BEA47254-9D82-4B53-9D7F-B5C100E688B2}" presName="parTx1" presStyleLbl="node1" presStyleIdx="0" presStyleCnt="2"/>
      <dgm:spPr/>
    </dgm:pt>
    <dgm:pt modelId="{E7C03B5F-84AD-44BB-998C-F8F74E71390C}" type="pres">
      <dgm:prSet presAssocID="{4A64EFEE-D268-49E7-B4B7-81E94483BBC3}" presName="picture1" presStyleCnt="0"/>
      <dgm:spPr/>
    </dgm:pt>
    <dgm:pt modelId="{20924D7C-F960-4B53-9E70-564FBF0B04E9}" type="pres">
      <dgm:prSet presAssocID="{4A64EFEE-D268-49E7-B4B7-81E94483BBC3}" presName="imageRepeatNode" presStyleLbl="fgImgPlace1" presStyleIdx="0" presStyleCnt="2"/>
      <dgm:spPr/>
    </dgm:pt>
    <dgm:pt modelId="{6E0BE531-9910-4CA4-9932-82AD2167B679}" type="pres">
      <dgm:prSet presAssocID="{63F72A45-9E25-482C-9BE1-CE9848C4C846}" presName="parTx2" presStyleLbl="node1" presStyleIdx="1" presStyleCnt="2"/>
      <dgm:spPr/>
    </dgm:pt>
    <dgm:pt modelId="{B058F795-3F2A-443A-8E93-E3C8E71098D9}" type="pres">
      <dgm:prSet presAssocID="{2850B95B-08EE-41F6-88FA-F229235318C4}" presName="picture2" presStyleCnt="0"/>
      <dgm:spPr/>
    </dgm:pt>
    <dgm:pt modelId="{4EF5F00C-7646-4378-9EB3-0D60FE27EBE7}" type="pres">
      <dgm:prSet presAssocID="{2850B95B-08EE-41F6-88FA-F229235318C4}" presName="imageRepeatNode" presStyleLbl="fgImgPlace1" presStyleIdx="1" presStyleCnt="2"/>
      <dgm:spPr/>
    </dgm:pt>
  </dgm:ptLst>
  <dgm:cxnLst>
    <dgm:cxn modelId="{0461FB19-92A3-439D-9241-FD7DF3047A19}" srcId="{31348D6D-5833-45E2-A92A-274F5CC6EEFC}" destId="{BEA47254-9D82-4B53-9D7F-B5C100E688B2}" srcOrd="0" destOrd="0" parTransId="{7EEFCE2F-381D-49F5-9B83-F837AFBBBFAE}" sibTransId="{4A64EFEE-D268-49E7-B4B7-81E94483BBC3}"/>
    <dgm:cxn modelId="{9216DD3F-946F-4EF3-AFFF-765C6DD9E6C6}" type="presOf" srcId="{BEA47254-9D82-4B53-9D7F-B5C100E688B2}" destId="{42610A7C-5AB6-4F80-9F93-D8DC17F866A6}" srcOrd="0" destOrd="0" presId="urn:microsoft.com/office/officeart/2008/layout/AscendingPictureAccentProcess"/>
    <dgm:cxn modelId="{599D3F5C-3327-421C-9BE9-7A8AD432BAC8}" type="presOf" srcId="{31348D6D-5833-45E2-A92A-274F5CC6EEFC}" destId="{4930D292-1333-4D12-8E06-161413DE594D}" srcOrd="0" destOrd="0" presId="urn:microsoft.com/office/officeart/2008/layout/AscendingPictureAccentProcess"/>
    <dgm:cxn modelId="{91F96850-0E9F-48C0-B4B3-6191453D87E1}" type="presOf" srcId="{4A64EFEE-D268-49E7-B4B7-81E94483BBC3}" destId="{20924D7C-F960-4B53-9E70-564FBF0B04E9}" srcOrd="0" destOrd="0" presId="urn:microsoft.com/office/officeart/2008/layout/AscendingPictureAccentProcess"/>
    <dgm:cxn modelId="{E01F2AB2-80DC-4FB1-B298-D69801BB5590}" type="presOf" srcId="{2850B95B-08EE-41F6-88FA-F229235318C4}" destId="{4EF5F00C-7646-4378-9EB3-0D60FE27EBE7}" srcOrd="0" destOrd="0" presId="urn:microsoft.com/office/officeart/2008/layout/AscendingPictureAccentProcess"/>
    <dgm:cxn modelId="{F8CFCEC3-1754-47B2-9444-DE12186D2ACC}" type="presOf" srcId="{63F72A45-9E25-482C-9BE1-CE9848C4C846}" destId="{6E0BE531-9910-4CA4-9932-82AD2167B679}" srcOrd="0" destOrd="0" presId="urn:microsoft.com/office/officeart/2008/layout/AscendingPictureAccentProcess"/>
    <dgm:cxn modelId="{B9ACFDED-70E3-45AB-A60E-394DB957AECD}" srcId="{31348D6D-5833-45E2-A92A-274F5CC6EEFC}" destId="{63F72A45-9E25-482C-9BE1-CE9848C4C846}" srcOrd="1" destOrd="0" parTransId="{90A487DC-358A-454C-8124-24CB9563094B}" sibTransId="{2850B95B-08EE-41F6-88FA-F229235318C4}"/>
    <dgm:cxn modelId="{0ED5DA00-7AD6-4413-9B27-05E7D27C33EB}" type="presParOf" srcId="{4930D292-1333-4D12-8E06-161413DE594D}" destId="{4AC5B3A8-FE30-4415-B498-73ED34CB445F}" srcOrd="0" destOrd="0" presId="urn:microsoft.com/office/officeart/2008/layout/AscendingPictureAccentProcess"/>
    <dgm:cxn modelId="{4A18E22F-DC48-444A-A348-34BC28D8E0F2}" type="presParOf" srcId="{4930D292-1333-4D12-8E06-161413DE594D}" destId="{AF5FE662-D6FB-4FDA-BF69-BA836FD1E4CB}" srcOrd="1" destOrd="0" presId="urn:microsoft.com/office/officeart/2008/layout/AscendingPictureAccentProcess"/>
    <dgm:cxn modelId="{F9FE5280-6566-4466-84A3-F9889DC4A3FA}" type="presParOf" srcId="{4930D292-1333-4D12-8E06-161413DE594D}" destId="{F67147D1-B081-4EDB-BB5A-BFDBC8019B88}" srcOrd="2" destOrd="0" presId="urn:microsoft.com/office/officeart/2008/layout/AscendingPictureAccentProcess"/>
    <dgm:cxn modelId="{F0D0F333-4FEF-4FA0-B6CE-F537F039AB88}" type="presParOf" srcId="{4930D292-1333-4D12-8E06-161413DE594D}" destId="{5C468485-9B5A-4DF4-9A51-A3C8810D2361}" srcOrd="3" destOrd="0" presId="urn:microsoft.com/office/officeart/2008/layout/AscendingPictureAccentProcess"/>
    <dgm:cxn modelId="{A555CA6E-F7BD-4BE4-B23D-DE7A3D10A9E9}" type="presParOf" srcId="{4930D292-1333-4D12-8E06-161413DE594D}" destId="{DCD6A564-AA86-4373-A880-85906FA635EB}" srcOrd="4" destOrd="0" presId="urn:microsoft.com/office/officeart/2008/layout/AscendingPictureAccentProcess"/>
    <dgm:cxn modelId="{81FEE2C1-644E-447A-A7DC-EC5424ACFB25}" type="presParOf" srcId="{4930D292-1333-4D12-8E06-161413DE594D}" destId="{684DE269-B7A5-4824-81C7-190983393A03}" srcOrd="5" destOrd="0" presId="urn:microsoft.com/office/officeart/2008/layout/AscendingPictureAccentProcess"/>
    <dgm:cxn modelId="{117BD0B0-AE71-440E-9CC4-0F59A669B526}" type="presParOf" srcId="{4930D292-1333-4D12-8E06-161413DE594D}" destId="{6077902E-8F64-492A-AA45-F97909517744}" srcOrd="6" destOrd="0" presId="urn:microsoft.com/office/officeart/2008/layout/AscendingPictureAccentProcess"/>
    <dgm:cxn modelId="{F0146422-FC5B-4E71-BBD5-C0EFC95B13E2}" type="presParOf" srcId="{4930D292-1333-4D12-8E06-161413DE594D}" destId="{45358D0A-B45B-4E2A-B7B8-4F7A925AF14D}" srcOrd="7" destOrd="0" presId="urn:microsoft.com/office/officeart/2008/layout/AscendingPictureAccentProcess"/>
    <dgm:cxn modelId="{021C40B5-B6C0-4912-A61D-8E3AE3777B79}" type="presParOf" srcId="{4930D292-1333-4D12-8E06-161413DE594D}" destId="{BB67D8A5-AE4E-47C6-8F71-FE7DCC262A19}" srcOrd="8" destOrd="0" presId="urn:microsoft.com/office/officeart/2008/layout/AscendingPictureAccentProcess"/>
    <dgm:cxn modelId="{B3644A46-95CE-4EEB-98CC-725ABC8889FC}" type="presParOf" srcId="{4930D292-1333-4D12-8E06-161413DE594D}" destId="{899428B4-4720-4D57-BBA3-B2BAABABDCA4}" srcOrd="9" destOrd="0" presId="urn:microsoft.com/office/officeart/2008/layout/AscendingPictureAccentProcess"/>
    <dgm:cxn modelId="{C7FC9C03-AF93-450D-A8EA-0FCEE624B6DF}" type="presParOf" srcId="{4930D292-1333-4D12-8E06-161413DE594D}" destId="{42610A7C-5AB6-4F80-9F93-D8DC17F866A6}" srcOrd="10" destOrd="0" presId="urn:microsoft.com/office/officeart/2008/layout/AscendingPictureAccentProcess"/>
    <dgm:cxn modelId="{C194B031-8286-4E36-B0C1-0E44C96CC5C7}" type="presParOf" srcId="{4930D292-1333-4D12-8E06-161413DE594D}" destId="{E7C03B5F-84AD-44BB-998C-F8F74E71390C}" srcOrd="11" destOrd="0" presId="urn:microsoft.com/office/officeart/2008/layout/AscendingPictureAccentProcess"/>
    <dgm:cxn modelId="{F06728D8-22B8-4E93-A34A-3C8BECB4BDF9}" type="presParOf" srcId="{E7C03B5F-84AD-44BB-998C-F8F74E71390C}" destId="{20924D7C-F960-4B53-9E70-564FBF0B04E9}" srcOrd="0" destOrd="0" presId="urn:microsoft.com/office/officeart/2008/layout/AscendingPictureAccentProcess"/>
    <dgm:cxn modelId="{4040D9FA-8CC3-4A59-A892-3BBD8CEA5432}" type="presParOf" srcId="{4930D292-1333-4D12-8E06-161413DE594D}" destId="{6E0BE531-9910-4CA4-9932-82AD2167B679}" srcOrd="12" destOrd="0" presId="urn:microsoft.com/office/officeart/2008/layout/AscendingPictureAccentProcess"/>
    <dgm:cxn modelId="{12A2195D-75D4-4A84-80F8-9781191DCE46}" type="presParOf" srcId="{4930D292-1333-4D12-8E06-161413DE594D}" destId="{B058F795-3F2A-443A-8E93-E3C8E71098D9}" srcOrd="13" destOrd="0" presId="urn:microsoft.com/office/officeart/2008/layout/AscendingPictureAccentProcess"/>
    <dgm:cxn modelId="{E7ECF698-3445-4988-AEE1-0FCC2B514997}" type="presParOf" srcId="{B058F795-3F2A-443A-8E93-E3C8E71098D9}" destId="{4EF5F00C-7646-4378-9EB3-0D60FE27EBE7}" srcOrd="0" destOrd="0" presId="urn:microsoft.com/office/officeart/2008/layout/AscendingPictureAccent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E8EBA3-E5D1-41D2-A0DA-6047602A7D3E}">
      <dsp:nvSpPr>
        <dsp:cNvPr id="0" name=""/>
        <dsp:cNvSpPr/>
      </dsp:nvSpPr>
      <dsp:spPr>
        <a:xfrm rot="5400000">
          <a:off x="-144037" y="144640"/>
          <a:ext cx="960253" cy="67217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1</a:t>
          </a:r>
        </a:p>
      </dsp:txBody>
      <dsp:txXfrm rot="-5400000">
        <a:off x="2" y="336691"/>
        <a:ext cx="672177" cy="288076"/>
      </dsp:txXfrm>
    </dsp:sp>
    <dsp:sp modelId="{8480C37E-9721-4F7E-AAB8-8F5AD079E1AE}">
      <dsp:nvSpPr>
        <dsp:cNvPr id="0" name=""/>
        <dsp:cNvSpPr/>
      </dsp:nvSpPr>
      <dsp:spPr>
        <a:xfrm rot="5400000">
          <a:off x="4684906" y="-4012126"/>
          <a:ext cx="624164" cy="864962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a:latin typeface="+mj-lt"/>
            </a:rPr>
            <a:t>Допустимые способы определения подрядчика (с 01.01.2022 г.)</a:t>
          </a:r>
          <a:endParaRPr lang="ru-RU" sz="2300" kern="1200" dirty="0"/>
        </a:p>
      </dsp:txBody>
      <dsp:txXfrm rot="-5400000">
        <a:off x="672178" y="31071"/>
        <a:ext cx="8619153" cy="563226"/>
      </dsp:txXfrm>
    </dsp:sp>
    <dsp:sp modelId="{12A27977-7C4F-422A-8BD4-D524AA0F6DEB}">
      <dsp:nvSpPr>
        <dsp:cNvPr id="0" name=""/>
        <dsp:cNvSpPr/>
      </dsp:nvSpPr>
      <dsp:spPr>
        <a:xfrm rot="5400000">
          <a:off x="-144037" y="986013"/>
          <a:ext cx="960253" cy="67217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2</a:t>
          </a:r>
        </a:p>
      </dsp:txBody>
      <dsp:txXfrm rot="-5400000">
        <a:off x="2" y="1178064"/>
        <a:ext cx="672177" cy="288076"/>
      </dsp:txXfrm>
    </dsp:sp>
    <dsp:sp modelId="{E92BC080-4C1D-442A-A3B9-4E35A9CA35C6}">
      <dsp:nvSpPr>
        <dsp:cNvPr id="0" name=""/>
        <dsp:cNvSpPr/>
      </dsp:nvSpPr>
      <dsp:spPr>
        <a:xfrm rot="5400000">
          <a:off x="4684906" y="-3170753"/>
          <a:ext cx="624164" cy="864962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a:latin typeface="+mj-lt"/>
            </a:rPr>
            <a:t>Описание объекта закупки и проект контракта</a:t>
          </a:r>
          <a:endParaRPr lang="ru-RU" sz="2300" kern="1200" dirty="0"/>
        </a:p>
      </dsp:txBody>
      <dsp:txXfrm rot="-5400000">
        <a:off x="672178" y="872444"/>
        <a:ext cx="8619153" cy="563226"/>
      </dsp:txXfrm>
    </dsp:sp>
    <dsp:sp modelId="{ACC3925F-0D1F-4C7E-A1C2-63C25AF615DD}">
      <dsp:nvSpPr>
        <dsp:cNvPr id="0" name=""/>
        <dsp:cNvSpPr/>
      </dsp:nvSpPr>
      <dsp:spPr>
        <a:xfrm rot="5400000">
          <a:off x="-144037" y="1827386"/>
          <a:ext cx="960253" cy="67217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3</a:t>
          </a:r>
        </a:p>
      </dsp:txBody>
      <dsp:txXfrm rot="-5400000">
        <a:off x="2" y="2019437"/>
        <a:ext cx="672177" cy="288076"/>
      </dsp:txXfrm>
    </dsp:sp>
    <dsp:sp modelId="{6222013B-0282-46FD-A605-258B809AF39F}">
      <dsp:nvSpPr>
        <dsp:cNvPr id="0" name=""/>
        <dsp:cNvSpPr/>
      </dsp:nvSpPr>
      <dsp:spPr>
        <a:xfrm rot="5400000">
          <a:off x="4684906" y="-2329380"/>
          <a:ext cx="624164" cy="864962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dirty="0">
              <a:latin typeface="+mj-lt"/>
            </a:rPr>
            <a:t>Установление дополнительных требований к участникам</a:t>
          </a:r>
          <a:endParaRPr lang="ru-RU" sz="2300" kern="1200" dirty="0"/>
        </a:p>
      </dsp:txBody>
      <dsp:txXfrm rot="-5400000">
        <a:off x="672178" y="1713817"/>
        <a:ext cx="8619153" cy="563226"/>
      </dsp:txXfrm>
    </dsp:sp>
    <dsp:sp modelId="{11B231E6-9049-4B1C-9A19-8C71CBD8EEE2}">
      <dsp:nvSpPr>
        <dsp:cNvPr id="0" name=""/>
        <dsp:cNvSpPr/>
      </dsp:nvSpPr>
      <dsp:spPr>
        <a:xfrm rot="5400000">
          <a:off x="-144037" y="2668759"/>
          <a:ext cx="960253" cy="67217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4</a:t>
          </a:r>
        </a:p>
      </dsp:txBody>
      <dsp:txXfrm rot="-5400000">
        <a:off x="2" y="2860810"/>
        <a:ext cx="672177" cy="288076"/>
      </dsp:txXfrm>
    </dsp:sp>
    <dsp:sp modelId="{F818A183-B8EF-4088-87C5-96CC47277F8A}">
      <dsp:nvSpPr>
        <dsp:cNvPr id="0" name=""/>
        <dsp:cNvSpPr/>
      </dsp:nvSpPr>
      <dsp:spPr>
        <a:xfrm rot="5400000">
          <a:off x="4684906" y="-1488007"/>
          <a:ext cx="624164" cy="864962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a:latin typeface="+mj-lt"/>
            </a:rPr>
            <a:t>Особенности оценки заявок</a:t>
          </a:r>
          <a:endParaRPr lang="ru-RU" sz="2300" kern="1200"/>
        </a:p>
      </dsp:txBody>
      <dsp:txXfrm rot="-5400000">
        <a:off x="672178" y="2555190"/>
        <a:ext cx="8619153" cy="563226"/>
      </dsp:txXfrm>
    </dsp:sp>
    <dsp:sp modelId="{3476E69C-3629-494A-9065-2FC6C7E2C76D}">
      <dsp:nvSpPr>
        <dsp:cNvPr id="0" name=""/>
        <dsp:cNvSpPr/>
      </dsp:nvSpPr>
      <dsp:spPr>
        <a:xfrm rot="5400000">
          <a:off x="-144037" y="3510734"/>
          <a:ext cx="960253" cy="672177"/>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5</a:t>
          </a:r>
        </a:p>
      </dsp:txBody>
      <dsp:txXfrm rot="-5400000">
        <a:off x="2" y="3702785"/>
        <a:ext cx="672177" cy="288076"/>
      </dsp:txXfrm>
    </dsp:sp>
    <dsp:sp modelId="{13A0AF3E-3F61-428C-A4C4-7F370AC58261}">
      <dsp:nvSpPr>
        <dsp:cNvPr id="0" name=""/>
        <dsp:cNvSpPr/>
      </dsp:nvSpPr>
      <dsp:spPr>
        <a:xfrm rot="5400000">
          <a:off x="4684906" y="-646634"/>
          <a:ext cx="624164" cy="8649622"/>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63576" tIns="14605" rIns="14605" bIns="14605" numCol="1" spcCol="1270" anchor="ctr" anchorCtr="0">
          <a:noAutofit/>
        </a:bodyPr>
        <a:lstStyle/>
        <a:p>
          <a:pPr marL="228600" lvl="1" indent="-228600" algn="l" defTabSz="1022350">
            <a:lnSpc>
              <a:spcPct val="90000"/>
            </a:lnSpc>
            <a:spcBef>
              <a:spcPct val="0"/>
            </a:spcBef>
            <a:spcAft>
              <a:spcPct val="15000"/>
            </a:spcAft>
            <a:buChar char="•"/>
          </a:pPr>
          <a:r>
            <a:rPr lang="ru-RU" sz="2300" kern="1200">
              <a:latin typeface="+mj-lt"/>
            </a:rPr>
            <a:t>Особенности исполнения контракта</a:t>
          </a:r>
          <a:endParaRPr lang="ru-RU" sz="2300" kern="1200"/>
        </a:p>
      </dsp:txBody>
      <dsp:txXfrm rot="-5400000">
        <a:off x="672178" y="3396563"/>
        <a:ext cx="8619153" cy="5632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D04FDF-A93B-445D-AFFE-A8C5D7BB0090}">
      <dsp:nvSpPr>
        <dsp:cNvPr id="0" name=""/>
        <dsp:cNvSpPr/>
      </dsp:nvSpPr>
      <dsp:spPr>
        <a:xfrm>
          <a:off x="1789285" y="2172609"/>
          <a:ext cx="540530" cy="1029974"/>
        </a:xfrm>
        <a:custGeom>
          <a:avLst/>
          <a:gdLst/>
          <a:ahLst/>
          <a:cxnLst/>
          <a:rect l="0" t="0" r="0" b="0"/>
          <a:pathLst>
            <a:path>
              <a:moveTo>
                <a:pt x="0" y="0"/>
              </a:moveTo>
              <a:lnTo>
                <a:pt x="270265" y="0"/>
              </a:lnTo>
              <a:lnTo>
                <a:pt x="270265" y="1029974"/>
              </a:lnTo>
              <a:lnTo>
                <a:pt x="540530" y="10299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2030471" y="2658517"/>
        <a:ext cx="58159" cy="58159"/>
      </dsp:txXfrm>
    </dsp:sp>
    <dsp:sp modelId="{AD94D484-6A69-431D-84F0-0927B62F8BFB}">
      <dsp:nvSpPr>
        <dsp:cNvPr id="0" name=""/>
        <dsp:cNvSpPr/>
      </dsp:nvSpPr>
      <dsp:spPr>
        <a:xfrm>
          <a:off x="1789285" y="2126889"/>
          <a:ext cx="540530" cy="91440"/>
        </a:xfrm>
        <a:custGeom>
          <a:avLst/>
          <a:gdLst/>
          <a:ahLst/>
          <a:cxnLst/>
          <a:rect l="0" t="0" r="0" b="0"/>
          <a:pathLst>
            <a:path>
              <a:moveTo>
                <a:pt x="0" y="45720"/>
              </a:moveTo>
              <a:lnTo>
                <a:pt x="540530"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2046037" y="2159096"/>
        <a:ext cx="27026" cy="27026"/>
      </dsp:txXfrm>
    </dsp:sp>
    <dsp:sp modelId="{DA2CE901-98AB-4265-B514-433267B5A8F0}">
      <dsp:nvSpPr>
        <dsp:cNvPr id="0" name=""/>
        <dsp:cNvSpPr/>
      </dsp:nvSpPr>
      <dsp:spPr>
        <a:xfrm>
          <a:off x="1789285" y="1116506"/>
          <a:ext cx="540530" cy="1056103"/>
        </a:xfrm>
        <a:custGeom>
          <a:avLst/>
          <a:gdLst/>
          <a:ahLst/>
          <a:cxnLst/>
          <a:rect l="0" t="0" r="0" b="0"/>
          <a:pathLst>
            <a:path>
              <a:moveTo>
                <a:pt x="0" y="1056103"/>
              </a:moveTo>
              <a:lnTo>
                <a:pt x="270265" y="1056103"/>
              </a:lnTo>
              <a:lnTo>
                <a:pt x="270265" y="0"/>
              </a:lnTo>
              <a:lnTo>
                <a:pt x="540530"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ru-RU" sz="500" kern="1200"/>
        </a:p>
      </dsp:txBody>
      <dsp:txXfrm>
        <a:off x="2029891" y="1614898"/>
        <a:ext cx="59319" cy="59319"/>
      </dsp:txXfrm>
    </dsp:sp>
    <dsp:sp modelId="{7481DEEF-EC79-48D8-9CA7-A7BC70BA3EE4}">
      <dsp:nvSpPr>
        <dsp:cNvPr id="0" name=""/>
        <dsp:cNvSpPr/>
      </dsp:nvSpPr>
      <dsp:spPr>
        <a:xfrm rot="16200000">
          <a:off x="-791072" y="1760619"/>
          <a:ext cx="4336736" cy="8239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2400300">
            <a:lnSpc>
              <a:spcPct val="90000"/>
            </a:lnSpc>
            <a:spcBef>
              <a:spcPct val="0"/>
            </a:spcBef>
            <a:spcAft>
              <a:spcPct val="35000"/>
            </a:spcAft>
            <a:buNone/>
          </a:pPr>
          <a:r>
            <a:rPr lang="ru-RU" sz="5400" kern="1200" dirty="0"/>
            <a:t>строительство</a:t>
          </a:r>
        </a:p>
      </dsp:txBody>
      <dsp:txXfrm>
        <a:off x="-791072" y="1760619"/>
        <a:ext cx="4336736" cy="823979"/>
      </dsp:txXfrm>
    </dsp:sp>
    <dsp:sp modelId="{CBBCA409-478B-4E12-98F5-E2256B27F3B0}">
      <dsp:nvSpPr>
        <dsp:cNvPr id="0" name=""/>
        <dsp:cNvSpPr/>
      </dsp:nvSpPr>
      <dsp:spPr>
        <a:xfrm>
          <a:off x="2329816" y="704516"/>
          <a:ext cx="6142105" cy="8239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Закупки работ по строительству, реконструкции, капитальному ремонту и сносу объектов капитального строительства</a:t>
          </a:r>
        </a:p>
      </dsp:txBody>
      <dsp:txXfrm>
        <a:off x="2329816" y="704516"/>
        <a:ext cx="6142105" cy="823979"/>
      </dsp:txXfrm>
    </dsp:sp>
    <dsp:sp modelId="{10FD2188-F88F-4C0F-9764-0DB12B816DA8}">
      <dsp:nvSpPr>
        <dsp:cNvPr id="0" name=""/>
        <dsp:cNvSpPr/>
      </dsp:nvSpPr>
      <dsp:spPr>
        <a:xfrm>
          <a:off x="2329816" y="1760619"/>
          <a:ext cx="6142105" cy="8239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Закупки работ по сохранению объектов </a:t>
          </a:r>
        </a:p>
        <a:p>
          <a:pPr marL="0" lvl="0" indent="0" algn="ctr" defTabSz="800100">
            <a:lnSpc>
              <a:spcPct val="90000"/>
            </a:lnSpc>
            <a:spcBef>
              <a:spcPct val="0"/>
            </a:spcBef>
            <a:spcAft>
              <a:spcPct val="35000"/>
            </a:spcAft>
            <a:buNone/>
          </a:pPr>
          <a:r>
            <a:rPr lang="ru-RU" sz="1800" kern="1200" dirty="0"/>
            <a:t>культурного наследия</a:t>
          </a:r>
        </a:p>
      </dsp:txBody>
      <dsp:txXfrm>
        <a:off x="2329816" y="1760619"/>
        <a:ext cx="6142105" cy="823979"/>
      </dsp:txXfrm>
    </dsp:sp>
    <dsp:sp modelId="{58EE24D8-CB77-4046-BC8E-9352C3FCF1CF}">
      <dsp:nvSpPr>
        <dsp:cNvPr id="0" name=""/>
        <dsp:cNvSpPr/>
      </dsp:nvSpPr>
      <dsp:spPr>
        <a:xfrm>
          <a:off x="2329816" y="2790594"/>
          <a:ext cx="6159483" cy="823979"/>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ru-RU" sz="1800" kern="1200" dirty="0"/>
            <a:t>Закупки работ по текущему ремонту, благоустройству и т.д.</a:t>
          </a:r>
        </a:p>
      </dsp:txBody>
      <dsp:txXfrm>
        <a:off x="2329816" y="2790594"/>
        <a:ext cx="6159483" cy="8239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268F3-C30D-4C54-AD0C-8FFFA8B9A6B8}">
      <dsp:nvSpPr>
        <dsp:cNvPr id="0" name=""/>
        <dsp:cNvSpPr/>
      </dsp:nvSpPr>
      <dsp:spPr>
        <a:xfrm>
          <a:off x="0" y="0"/>
          <a:ext cx="8128000" cy="16933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ru-RU" sz="3400" kern="1200" dirty="0"/>
            <a:t>качественные характеристики объекта закупки</a:t>
          </a:r>
        </a:p>
      </dsp:txBody>
      <dsp:txXfrm>
        <a:off x="1794933" y="0"/>
        <a:ext cx="6333066" cy="1693333"/>
      </dsp:txXfrm>
    </dsp:sp>
    <dsp:sp modelId="{29737FB9-72EB-43C0-8339-AB74626B0399}">
      <dsp:nvSpPr>
        <dsp:cNvPr id="0" name=""/>
        <dsp:cNvSpPr/>
      </dsp:nvSpPr>
      <dsp:spPr>
        <a:xfrm>
          <a:off x="538962" y="612742"/>
          <a:ext cx="886342" cy="467847"/>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12DAD2C-E61B-4974-A6BA-A4FAF982AD8A}">
      <dsp:nvSpPr>
        <dsp:cNvPr id="0" name=""/>
        <dsp:cNvSpPr/>
      </dsp:nvSpPr>
      <dsp:spPr>
        <a:xfrm>
          <a:off x="0" y="1862666"/>
          <a:ext cx="8128000" cy="16933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ru-RU" sz="3400" b="0" kern="1200" dirty="0"/>
            <a:t>функциональные характеристики объекта закупки</a:t>
          </a:r>
          <a:endParaRPr lang="ru-RU" sz="3400" kern="1200" dirty="0"/>
        </a:p>
      </dsp:txBody>
      <dsp:txXfrm>
        <a:off x="1794933" y="1862666"/>
        <a:ext cx="6333066" cy="1693333"/>
      </dsp:txXfrm>
    </dsp:sp>
    <dsp:sp modelId="{81108C1F-B430-436C-857C-ECC27AA57B4B}">
      <dsp:nvSpPr>
        <dsp:cNvPr id="0" name=""/>
        <dsp:cNvSpPr/>
      </dsp:nvSpPr>
      <dsp:spPr>
        <a:xfrm>
          <a:off x="493486" y="2445898"/>
          <a:ext cx="977294" cy="526870"/>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0DE855-1FE4-4FBC-969C-C0245687E9E5}">
      <dsp:nvSpPr>
        <dsp:cNvPr id="0" name=""/>
        <dsp:cNvSpPr/>
      </dsp:nvSpPr>
      <dsp:spPr>
        <a:xfrm>
          <a:off x="0" y="3725333"/>
          <a:ext cx="8128000" cy="169333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ru-RU" sz="3400" b="0" kern="1200" dirty="0"/>
            <a:t>экологические характеристики объекта закупки</a:t>
          </a:r>
          <a:endParaRPr lang="ru-RU" sz="3400" kern="1200" dirty="0"/>
        </a:p>
      </dsp:txBody>
      <dsp:txXfrm>
        <a:off x="1794933" y="3725333"/>
        <a:ext cx="6333066" cy="1693333"/>
      </dsp:txXfrm>
    </dsp:sp>
    <dsp:sp modelId="{70E8C16A-AFA6-4341-91BE-7EB98852ECF5}">
      <dsp:nvSpPr>
        <dsp:cNvPr id="0" name=""/>
        <dsp:cNvSpPr/>
      </dsp:nvSpPr>
      <dsp:spPr>
        <a:xfrm>
          <a:off x="495420" y="4331303"/>
          <a:ext cx="973425" cy="481394"/>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9268F3-C30D-4C54-AD0C-8FFFA8B9A6B8}">
      <dsp:nvSpPr>
        <dsp:cNvPr id="0" name=""/>
        <dsp:cNvSpPr/>
      </dsp:nvSpPr>
      <dsp:spPr>
        <a:xfrm>
          <a:off x="0" y="0"/>
          <a:ext cx="8128000" cy="100277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ru-RU" sz="1600" b="1" kern="1200" dirty="0">
              <a:solidFill>
                <a:srgbClr val="C00000"/>
              </a:solidFill>
            </a:rPr>
            <a:t>наличие у участников закупки финансовых ресурсов</a:t>
          </a:r>
        </a:p>
        <a:p>
          <a:pPr marL="114300" lvl="1" indent="-114300" algn="l" defTabSz="622300">
            <a:lnSpc>
              <a:spcPct val="90000"/>
            </a:lnSpc>
            <a:spcBef>
              <a:spcPct val="0"/>
            </a:spcBef>
            <a:spcAft>
              <a:spcPct val="15000"/>
            </a:spcAft>
            <a:buChar char="•"/>
          </a:pPr>
          <a:r>
            <a:rPr lang="ru-RU" sz="1400" kern="1200" dirty="0"/>
            <a:t>детализирующие показатели не конкретизированы</a:t>
          </a:r>
        </a:p>
      </dsp:txBody>
      <dsp:txXfrm>
        <a:off x="1725877" y="0"/>
        <a:ext cx="6402122" cy="1002770"/>
      </dsp:txXfrm>
    </dsp:sp>
    <dsp:sp modelId="{29737FB9-72EB-43C0-8339-AB74626B0399}">
      <dsp:nvSpPr>
        <dsp:cNvPr id="0" name=""/>
        <dsp:cNvSpPr/>
      </dsp:nvSpPr>
      <dsp:spPr>
        <a:xfrm>
          <a:off x="470515" y="377615"/>
          <a:ext cx="885122" cy="247540"/>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12DAD2C-E61B-4974-A6BA-A4FAF982AD8A}">
      <dsp:nvSpPr>
        <dsp:cNvPr id="0" name=""/>
        <dsp:cNvSpPr/>
      </dsp:nvSpPr>
      <dsp:spPr>
        <a:xfrm>
          <a:off x="0" y="1073235"/>
          <a:ext cx="8128000" cy="100277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ru-RU" sz="1600" b="1" kern="1200" dirty="0">
              <a:solidFill>
                <a:srgbClr val="C00000"/>
              </a:solidFill>
            </a:rPr>
            <a:t>наличие у участников закупки на праве собственности или ином законном основании оборудования и других материальных ресурсов</a:t>
          </a:r>
        </a:p>
        <a:p>
          <a:pPr marL="114300" lvl="1" indent="-114300" algn="l" defTabSz="622300">
            <a:lnSpc>
              <a:spcPct val="90000"/>
            </a:lnSpc>
            <a:spcBef>
              <a:spcPct val="0"/>
            </a:spcBef>
            <a:spcAft>
              <a:spcPct val="15000"/>
            </a:spcAft>
            <a:buChar char="•"/>
          </a:pPr>
          <a:r>
            <a:rPr lang="ru-RU" sz="1400" kern="1200" dirty="0"/>
            <a:t>детализирующие показатели не конкретизированы, но есть требования к содержанию документации заказчика</a:t>
          </a:r>
        </a:p>
      </dsp:txBody>
      <dsp:txXfrm>
        <a:off x="1725877" y="1073235"/>
        <a:ext cx="6402122" cy="1002770"/>
      </dsp:txXfrm>
    </dsp:sp>
    <dsp:sp modelId="{81108C1F-B430-436C-857C-ECC27AA57B4B}">
      <dsp:nvSpPr>
        <dsp:cNvPr id="0" name=""/>
        <dsp:cNvSpPr/>
      </dsp:nvSpPr>
      <dsp:spPr>
        <a:xfrm>
          <a:off x="496647" y="1457479"/>
          <a:ext cx="832859" cy="293908"/>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90DE855-1FE4-4FBC-969C-C0245687E9E5}">
      <dsp:nvSpPr>
        <dsp:cNvPr id="0" name=""/>
        <dsp:cNvSpPr/>
      </dsp:nvSpPr>
      <dsp:spPr>
        <a:xfrm>
          <a:off x="0" y="2206095"/>
          <a:ext cx="8128000" cy="100277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ru-RU" sz="1600" b="1" kern="1200" dirty="0">
              <a:solidFill>
                <a:srgbClr val="C00000"/>
              </a:solidFill>
            </a:rPr>
            <a:t>наличие у участников закупки опыта поставки товара, выполнения работы, оказания услуги, связанного с предметом контракта</a:t>
          </a:r>
        </a:p>
        <a:p>
          <a:pPr marL="114300" lvl="1" indent="-114300" algn="l" defTabSz="622300">
            <a:lnSpc>
              <a:spcPct val="90000"/>
            </a:lnSpc>
            <a:spcBef>
              <a:spcPct val="0"/>
            </a:spcBef>
            <a:spcAft>
              <a:spcPct val="15000"/>
            </a:spcAft>
            <a:buChar char="•"/>
          </a:pPr>
          <a:r>
            <a:rPr lang="ru-RU" sz="1400" kern="1200" dirty="0"/>
            <a:t>задан закрытый перечень детализирующих показателей, см слайды далее</a:t>
          </a:r>
        </a:p>
      </dsp:txBody>
      <dsp:txXfrm>
        <a:off x="1725877" y="2206095"/>
        <a:ext cx="6402122" cy="1002770"/>
      </dsp:txXfrm>
    </dsp:sp>
    <dsp:sp modelId="{70E8C16A-AFA6-4341-91BE-7EB98852ECF5}">
      <dsp:nvSpPr>
        <dsp:cNvPr id="0" name=""/>
        <dsp:cNvSpPr/>
      </dsp:nvSpPr>
      <dsp:spPr>
        <a:xfrm>
          <a:off x="479228" y="2554759"/>
          <a:ext cx="867696" cy="305444"/>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F8623C-1D6E-42DA-83C9-1B44F3265784}">
      <dsp:nvSpPr>
        <dsp:cNvPr id="0" name=""/>
        <dsp:cNvSpPr/>
      </dsp:nvSpPr>
      <dsp:spPr>
        <a:xfrm>
          <a:off x="0" y="3309143"/>
          <a:ext cx="8128000" cy="100277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ru-RU" sz="1600" b="1" kern="1200" dirty="0">
              <a:solidFill>
                <a:srgbClr val="C00000"/>
              </a:solidFill>
            </a:rPr>
            <a:t>наличие у участников закупки деловой репутации</a:t>
          </a:r>
        </a:p>
        <a:p>
          <a:pPr marL="57150" lvl="1" indent="-57150" algn="l" defTabSz="488950">
            <a:lnSpc>
              <a:spcPct val="90000"/>
            </a:lnSpc>
            <a:spcBef>
              <a:spcPct val="0"/>
            </a:spcBef>
            <a:spcAft>
              <a:spcPct val="15000"/>
            </a:spcAft>
            <a:buChar char="•"/>
          </a:pPr>
          <a:r>
            <a:rPr lang="ru-RU" sz="1100" kern="1200" dirty="0"/>
            <a:t> задан один конкретный детализирующий показатель (количественного значения индекса деловой репутации участников закупки в соответствии с национальным стандартом в области оценки деловой репутации субъектов предпринимательской деятельности) и ограничение: может применяться только когда участниками не могут быть физические лица</a:t>
          </a:r>
        </a:p>
      </dsp:txBody>
      <dsp:txXfrm>
        <a:off x="1725877" y="3309143"/>
        <a:ext cx="6402122" cy="1002770"/>
      </dsp:txXfrm>
    </dsp:sp>
    <dsp:sp modelId="{CA9EEBBA-EE6F-4BB9-8818-A92D9ED857E1}">
      <dsp:nvSpPr>
        <dsp:cNvPr id="0" name=""/>
        <dsp:cNvSpPr/>
      </dsp:nvSpPr>
      <dsp:spPr>
        <a:xfrm>
          <a:off x="496647" y="3660743"/>
          <a:ext cx="832859" cy="299571"/>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7FBA9AB-9E35-4F5E-B66E-53540A950E9A}">
      <dsp:nvSpPr>
        <dsp:cNvPr id="0" name=""/>
        <dsp:cNvSpPr/>
      </dsp:nvSpPr>
      <dsp:spPr>
        <a:xfrm>
          <a:off x="0" y="4412191"/>
          <a:ext cx="8128000" cy="100277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ru-RU" sz="1600" b="1" kern="1200" dirty="0">
              <a:solidFill>
                <a:srgbClr val="C00000"/>
              </a:solidFill>
            </a:rPr>
            <a:t>наличие у участников закупки специалистов и иных работников определенного уровня квалификации</a:t>
          </a:r>
        </a:p>
        <a:p>
          <a:pPr marL="114300" lvl="1" indent="-114300" algn="l" defTabSz="622300">
            <a:lnSpc>
              <a:spcPct val="90000"/>
            </a:lnSpc>
            <a:spcBef>
              <a:spcPct val="0"/>
            </a:spcBef>
            <a:spcAft>
              <a:spcPct val="15000"/>
            </a:spcAft>
            <a:buChar char="•"/>
          </a:pPr>
          <a:r>
            <a:rPr lang="ru-RU" sz="1400" kern="1200" dirty="0"/>
            <a:t>детализирующие показатели не конкретизированы, но есть требования к содержанию документации заказчика</a:t>
          </a:r>
        </a:p>
        <a:p>
          <a:pPr marL="114300" lvl="1" indent="-114300" algn="l" defTabSz="666750">
            <a:lnSpc>
              <a:spcPct val="90000"/>
            </a:lnSpc>
            <a:spcBef>
              <a:spcPct val="0"/>
            </a:spcBef>
            <a:spcAft>
              <a:spcPct val="15000"/>
            </a:spcAft>
            <a:buChar char="•"/>
          </a:pPr>
          <a:endParaRPr lang="ru-RU" sz="1500" kern="1200" dirty="0"/>
        </a:p>
      </dsp:txBody>
      <dsp:txXfrm>
        <a:off x="1725877" y="4412191"/>
        <a:ext cx="6402122" cy="1002770"/>
      </dsp:txXfrm>
    </dsp:sp>
    <dsp:sp modelId="{91C4E066-8B20-4B96-857A-256053892DE4}">
      <dsp:nvSpPr>
        <dsp:cNvPr id="0" name=""/>
        <dsp:cNvSpPr/>
      </dsp:nvSpPr>
      <dsp:spPr>
        <a:xfrm>
          <a:off x="461810" y="4775443"/>
          <a:ext cx="902533" cy="276267"/>
        </a:xfrm>
        <a:prstGeom prst="roundRect">
          <a:avLst>
            <a:gd name="adj" fmla="val 1000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C5B3A8-FE30-4415-B498-73ED34CB445F}">
      <dsp:nvSpPr>
        <dsp:cNvPr id="0" name=""/>
        <dsp:cNvSpPr/>
      </dsp:nvSpPr>
      <dsp:spPr>
        <a:xfrm>
          <a:off x="1444854" y="976433"/>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5FE662-D6FB-4FDA-BF69-BA836FD1E4CB}">
      <dsp:nvSpPr>
        <dsp:cNvPr id="0" name=""/>
        <dsp:cNvSpPr/>
      </dsp:nvSpPr>
      <dsp:spPr>
        <a:xfrm>
          <a:off x="1398242" y="1051131"/>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7147D1-B081-4EDB-BB5A-BFDBC8019B88}">
      <dsp:nvSpPr>
        <dsp:cNvPr id="0" name=""/>
        <dsp:cNvSpPr/>
      </dsp:nvSpPr>
      <dsp:spPr>
        <a:xfrm>
          <a:off x="1342691" y="1115803"/>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468485-9B5A-4DF4-9A51-A3C8810D2361}">
      <dsp:nvSpPr>
        <dsp:cNvPr id="0" name=""/>
        <dsp:cNvSpPr/>
      </dsp:nvSpPr>
      <dsp:spPr>
        <a:xfrm>
          <a:off x="1409097" y="224658"/>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CD6A564-AA86-4373-A880-85906FA635EB}">
      <dsp:nvSpPr>
        <dsp:cNvPr id="0" name=""/>
        <dsp:cNvSpPr/>
      </dsp:nvSpPr>
      <dsp:spPr>
        <a:xfrm>
          <a:off x="1480185" y="182296"/>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4DE269-B7A5-4824-81C7-190983393A03}">
      <dsp:nvSpPr>
        <dsp:cNvPr id="0" name=""/>
        <dsp:cNvSpPr/>
      </dsp:nvSpPr>
      <dsp:spPr>
        <a:xfrm>
          <a:off x="1551060" y="139935"/>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077902E-8F64-492A-AA45-F97909517744}">
      <dsp:nvSpPr>
        <dsp:cNvPr id="0" name=""/>
        <dsp:cNvSpPr/>
      </dsp:nvSpPr>
      <dsp:spPr>
        <a:xfrm>
          <a:off x="1621935" y="182296"/>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5358D0A-B45B-4E2A-B7B8-4F7A925AF14D}">
      <dsp:nvSpPr>
        <dsp:cNvPr id="0" name=""/>
        <dsp:cNvSpPr/>
      </dsp:nvSpPr>
      <dsp:spPr>
        <a:xfrm>
          <a:off x="1693023" y="224658"/>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67D8A5-AE4E-47C6-8F71-FE7DCC262A19}">
      <dsp:nvSpPr>
        <dsp:cNvPr id="0" name=""/>
        <dsp:cNvSpPr/>
      </dsp:nvSpPr>
      <dsp:spPr>
        <a:xfrm>
          <a:off x="1551060" y="229318"/>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99428B4-4720-4D57-BBA3-B2BAABABDCA4}">
      <dsp:nvSpPr>
        <dsp:cNvPr id="0" name=""/>
        <dsp:cNvSpPr/>
      </dsp:nvSpPr>
      <dsp:spPr>
        <a:xfrm>
          <a:off x="1551060" y="318700"/>
          <a:ext cx="53209" cy="53209"/>
        </a:xfrm>
        <a:prstGeom prst="ellips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2610A7C-5AB6-4F80-9F93-D8DC17F866A6}">
      <dsp:nvSpPr>
        <dsp:cNvPr id="0" name=""/>
        <dsp:cNvSpPr/>
      </dsp:nvSpPr>
      <dsp:spPr>
        <a:xfrm>
          <a:off x="1118147" y="1310159"/>
          <a:ext cx="1147624" cy="30782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2914" tIns="45720" rIns="45720" bIns="45720" numCol="1" spcCol="1270" anchor="ctr" anchorCtr="0">
          <a:noAutofit/>
        </a:bodyPr>
        <a:lstStyle/>
        <a:p>
          <a:pPr marL="0" lvl="0" indent="0" algn="l" defTabSz="533400">
            <a:lnSpc>
              <a:spcPct val="90000"/>
            </a:lnSpc>
            <a:spcBef>
              <a:spcPct val="0"/>
            </a:spcBef>
            <a:spcAft>
              <a:spcPct val="35000"/>
            </a:spcAft>
            <a:buNone/>
          </a:pPr>
          <a:r>
            <a:rPr lang="ru-RU" sz="1200" kern="1200" dirty="0"/>
            <a:t>ПСД?</a:t>
          </a:r>
        </a:p>
      </dsp:txBody>
      <dsp:txXfrm>
        <a:off x="1133174" y="1325186"/>
        <a:ext cx="1117570" cy="277772"/>
      </dsp:txXfrm>
    </dsp:sp>
    <dsp:sp modelId="{20924D7C-F960-4B53-9E70-564FBF0B04E9}">
      <dsp:nvSpPr>
        <dsp:cNvPr id="0" name=""/>
        <dsp:cNvSpPr/>
      </dsp:nvSpPr>
      <dsp:spPr>
        <a:xfrm>
          <a:off x="799953" y="1008545"/>
          <a:ext cx="532095" cy="532060"/>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E0BE531-9910-4CA4-9932-82AD2167B679}">
      <dsp:nvSpPr>
        <dsp:cNvPr id="0" name=""/>
        <dsp:cNvSpPr/>
      </dsp:nvSpPr>
      <dsp:spPr>
        <a:xfrm>
          <a:off x="1603205" y="708061"/>
          <a:ext cx="1147624" cy="30782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2914" tIns="45720" rIns="45720" bIns="45720" numCol="1" spcCol="1270" anchor="ctr" anchorCtr="0">
          <a:noAutofit/>
        </a:bodyPr>
        <a:lstStyle/>
        <a:p>
          <a:pPr marL="0" lvl="0" indent="0" algn="l" defTabSz="533400">
            <a:lnSpc>
              <a:spcPct val="90000"/>
            </a:lnSpc>
            <a:spcBef>
              <a:spcPct val="0"/>
            </a:spcBef>
            <a:spcAft>
              <a:spcPct val="35000"/>
            </a:spcAft>
            <a:buNone/>
          </a:pPr>
          <a:r>
            <a:rPr lang="ru-RU" sz="1200" kern="1200" dirty="0" err="1"/>
            <a:t>Тех.план</a:t>
          </a:r>
          <a:r>
            <a:rPr lang="ru-RU" sz="1200" kern="1200" dirty="0"/>
            <a:t>?</a:t>
          </a:r>
        </a:p>
      </dsp:txBody>
      <dsp:txXfrm>
        <a:off x="1618232" y="723088"/>
        <a:ext cx="1117570" cy="277772"/>
      </dsp:txXfrm>
    </dsp:sp>
    <dsp:sp modelId="{4EF5F00C-7646-4378-9EB3-0D60FE27EBE7}">
      <dsp:nvSpPr>
        <dsp:cNvPr id="0" name=""/>
        <dsp:cNvSpPr/>
      </dsp:nvSpPr>
      <dsp:spPr>
        <a:xfrm>
          <a:off x="1285012" y="406447"/>
          <a:ext cx="532095" cy="532060"/>
        </a:xfrm>
        <a:prstGeom prst="ellipse">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8DE4D2-A7A6-4A93-94A3-126ED68D43D9}" type="datetimeFigureOut">
              <a:rPr lang="ru-RU" smtClean="0"/>
              <a:t>20.12.2021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9E7D0A-D232-41D1-85BF-2AFEB5B89F05}" type="slidenum">
              <a:rPr lang="ru-RU" smtClean="0"/>
              <a:t>‹#›</a:t>
            </a:fld>
            <a:endParaRPr lang="ru-RU"/>
          </a:p>
        </p:txBody>
      </p:sp>
    </p:spTree>
    <p:extLst>
      <p:ext uri="{BB962C8B-B14F-4D97-AF65-F5344CB8AC3E}">
        <p14:creationId xmlns:p14="http://schemas.microsoft.com/office/powerpoint/2010/main" val="3584675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20488196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2438277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28569344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529089-168C-41D2-B171-6EAD9F6B983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F170418-4B1C-4988-BE16-947C2FD235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71FDE3B8-077A-4661-B935-48FA17B8A2E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2FF05F63-833B-4C66-9D86-4D621F4A6EA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F2EF15BE-3F1F-4510-AA68-9F930D9B17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1465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3970C9-B42E-4B21-A20D-2C92F11B219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974F73B-7D2B-4E09-9453-7856930C6141}"/>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791B54D-74DC-4D9E-9ED0-059E9C84372E}"/>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8456FAE8-4D5A-4932-9068-4F9B812ED0C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5EEA98D9-04DB-4C0E-B538-29241EFC1D9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36577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29483B-469C-4DEF-AE4F-5F2C9D043A14}"/>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8F8F27E4-C4D4-46BA-875A-AB77B62B285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19E2CB4D-CD0B-4C47-A280-65CB4688F473}"/>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7E0D3B20-71C0-494B-8E6E-68285AAA3D2B}"/>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65CF1E29-24A5-402F-BF22-090876B8E94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6270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DF3CE4-CB93-4F76-9D74-405F2146E06C}"/>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BB2E22D5-2DD6-4A57-8DA3-8F4D5EB964A0}"/>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23DD27D-6509-494D-BFD3-7B02D575912F}"/>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94A59CBD-5448-4E3A-BE40-63E8DF9A833B}"/>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ижний колонтитул 5">
            <a:extLst>
              <a:ext uri="{FF2B5EF4-FFF2-40B4-BE49-F238E27FC236}">
                <a16:creationId xmlns:a16="http://schemas.microsoft.com/office/drawing/2014/main" id="{B0A6BEC1-CF66-41AE-B63B-05ABB6F625C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Номер слайда 6">
            <a:extLst>
              <a:ext uri="{FF2B5EF4-FFF2-40B4-BE49-F238E27FC236}">
                <a16:creationId xmlns:a16="http://schemas.microsoft.com/office/drawing/2014/main" id="{B530FD6D-9D36-41C0-98D2-1FA41F0B7F7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2724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115E7E-08F3-4B88-9588-E88D4BE6BF4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C255DA52-F52A-4F98-B8D0-91B77DEE81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9487C661-5158-4E6A-B31E-F163B768BD9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A5E17C16-7C9B-484B-AE19-05E94CECC5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40FC082B-9F33-478A-9454-C4F764D7231A}"/>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45F2C1CC-1C28-478F-9AC8-D943083B729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Нижний колонтитул 7">
            <a:extLst>
              <a:ext uri="{FF2B5EF4-FFF2-40B4-BE49-F238E27FC236}">
                <a16:creationId xmlns:a16="http://schemas.microsoft.com/office/drawing/2014/main" id="{728B92F8-A3CF-480B-AB28-9C5BF45C438E}"/>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Номер слайда 8">
            <a:extLst>
              <a:ext uri="{FF2B5EF4-FFF2-40B4-BE49-F238E27FC236}">
                <a16:creationId xmlns:a16="http://schemas.microsoft.com/office/drawing/2014/main" id="{F646969C-33ED-46CF-BEB8-67EE712900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08626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551595-A37E-49B8-AEFF-B1EE85528ADE}"/>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F13E93DE-3F1F-49ED-A84E-6F0B94825BF5}"/>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Нижний колонтитул 3">
            <a:extLst>
              <a:ext uri="{FF2B5EF4-FFF2-40B4-BE49-F238E27FC236}">
                <a16:creationId xmlns:a16="http://schemas.microsoft.com/office/drawing/2014/main" id="{671B1BC5-82C2-4649-9792-2935F8F67147}"/>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омер слайда 4">
            <a:extLst>
              <a:ext uri="{FF2B5EF4-FFF2-40B4-BE49-F238E27FC236}">
                <a16:creationId xmlns:a16="http://schemas.microsoft.com/office/drawing/2014/main" id="{FBB32995-AE80-4143-901C-FBCF5B9F67ED}"/>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06291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F3A4B61-79BD-4BA0-AE32-10CCFB07B354}"/>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Нижний колонтитул 2">
            <a:extLst>
              <a:ext uri="{FF2B5EF4-FFF2-40B4-BE49-F238E27FC236}">
                <a16:creationId xmlns:a16="http://schemas.microsoft.com/office/drawing/2014/main" id="{0A613417-3463-406A-A9D9-66E6B5C3A350}"/>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Номер слайда 3">
            <a:extLst>
              <a:ext uri="{FF2B5EF4-FFF2-40B4-BE49-F238E27FC236}">
                <a16:creationId xmlns:a16="http://schemas.microsoft.com/office/drawing/2014/main" id="{BD31FD14-5A70-4E29-A78D-052068BDDD6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5290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91C1E4-B60B-4B4D-9528-0657FB348440}"/>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F1C043B7-0729-4568-A61F-B2B6A3930C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63DE1D0D-2EDA-447E-98DA-1C16AAAA53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149D689-37F3-4DC2-9587-74E530AB5A70}"/>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ижний колонтитул 5">
            <a:extLst>
              <a:ext uri="{FF2B5EF4-FFF2-40B4-BE49-F238E27FC236}">
                <a16:creationId xmlns:a16="http://schemas.microsoft.com/office/drawing/2014/main" id="{5CF39F06-65F2-4A68-83DC-6901EEE75C76}"/>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Номер слайда 6">
            <a:extLst>
              <a:ext uri="{FF2B5EF4-FFF2-40B4-BE49-F238E27FC236}">
                <a16:creationId xmlns:a16="http://schemas.microsoft.com/office/drawing/2014/main" id="{62994703-38AA-47CB-A69D-BBAB313B4D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4996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9867238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47390F9-9012-4360-82A7-F1AFAB33B981}"/>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20AAC65E-D5A2-415A-A64D-3E3FE0D450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8D5F0188-2194-4DB6-8348-B904117082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1892A1D-360F-45EF-8318-A7B46E7F0707}"/>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ижний колонтитул 5">
            <a:extLst>
              <a:ext uri="{FF2B5EF4-FFF2-40B4-BE49-F238E27FC236}">
                <a16:creationId xmlns:a16="http://schemas.microsoft.com/office/drawing/2014/main" id="{9DFE5DE4-CA29-4DA4-AA57-3A00A000D15A}"/>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Номер слайда 6">
            <a:extLst>
              <a:ext uri="{FF2B5EF4-FFF2-40B4-BE49-F238E27FC236}">
                <a16:creationId xmlns:a16="http://schemas.microsoft.com/office/drawing/2014/main" id="{5CAC2086-54D9-4B88-85B1-C495F49490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57290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58CD9E1-7CB2-4171-8912-5741023BC97C}"/>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1D6D2D7B-8AA9-4DFF-ACB8-EF76694CB413}"/>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4FBEDC7-2ACF-4BBE-864C-04082FFA385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AF5593DC-C7CF-4F00-A3B9-A30575F97A7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D249E486-AFA7-44FC-9CB2-5C7F4C9D2C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02473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BB7DEB7-27DD-4567-82E2-3BC7843CC836}"/>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54EB3D5-D6B9-47DC-88F1-61962333EF51}"/>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A81B550-C7A3-4CE3-876A-71F54A3D6D36}"/>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07F161BF-CF07-4B59-9BE4-FEB094919752}"/>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D8AF29A6-EA54-4A04-A9B2-F1C2D1B402D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2688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3802189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1C6B3B3-86B4-4CCE-B4AF-37A7A38AAD46}" type="datetimeFigureOut">
              <a:rPr lang="ru-RU" smtClean="0"/>
              <a:t>20.12.2021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900165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1C6B3B3-86B4-4CCE-B4AF-37A7A38AAD46}" type="datetimeFigureOut">
              <a:rPr lang="ru-RU" smtClean="0"/>
              <a:t>20.12.2021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687162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1C6B3B3-86B4-4CCE-B4AF-37A7A38AAD46}" type="datetimeFigureOut">
              <a:rPr lang="ru-RU" smtClean="0"/>
              <a:t>20.12.2021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23959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C6B3B3-86B4-4CCE-B4AF-37A7A38AAD46}" type="datetimeFigureOut">
              <a:rPr lang="ru-RU" smtClean="0"/>
              <a:t>20.12.2021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3310271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81C6B3B3-86B4-4CCE-B4AF-37A7A38AAD46}" type="datetimeFigureOut">
              <a:rPr lang="ru-RU" smtClean="0"/>
              <a:t>20.12.2021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26185540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81C6B3B3-86B4-4CCE-B4AF-37A7A38AAD46}" type="datetimeFigureOut">
              <a:rPr lang="ru-RU" smtClean="0"/>
              <a:t>20.12.2021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AD719-0051-4E12-AFDB-06298D72FB1B}" type="slidenum">
              <a:rPr lang="ru-RU" smtClean="0"/>
              <a:t>‹#›</a:t>
            </a:fld>
            <a:endParaRPr lang="ru-RU"/>
          </a:p>
        </p:txBody>
      </p:sp>
    </p:spTree>
    <p:extLst>
      <p:ext uri="{BB962C8B-B14F-4D97-AF65-F5344CB8AC3E}">
        <p14:creationId xmlns:p14="http://schemas.microsoft.com/office/powerpoint/2010/main" val="666933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C6B3B3-86B4-4CCE-B4AF-37A7A38AAD46}" type="datetimeFigureOut">
              <a:rPr lang="ru-RU" smtClean="0"/>
              <a:t>20.12.2021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CAD719-0051-4E12-AFDB-06298D72FB1B}" type="slidenum">
              <a:rPr lang="ru-RU" smtClean="0"/>
              <a:t>‹#›</a:t>
            </a:fld>
            <a:endParaRPr lang="ru-RU"/>
          </a:p>
        </p:txBody>
      </p:sp>
    </p:spTree>
    <p:extLst>
      <p:ext uri="{BB962C8B-B14F-4D97-AF65-F5344CB8AC3E}">
        <p14:creationId xmlns:p14="http://schemas.microsoft.com/office/powerpoint/2010/main" val="32676225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6E7017D-D29B-4232-8676-0F72E8B7DE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B4D33AFB-E947-45A7-A398-FC1F50623F1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E78FF75-8634-4AB6-87EC-9FBF58EBE59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79C5D7F4-A4E1-409D-B427-843A4F877BA7}" type="datetimeFigureOut">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20.12.2021</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Нижний колонтитул 4">
            <a:extLst>
              <a:ext uri="{FF2B5EF4-FFF2-40B4-BE49-F238E27FC236}">
                <a16:creationId xmlns:a16="http://schemas.microsoft.com/office/drawing/2014/main" id="{4BBBFFDA-087F-43D4-9B39-51DD001829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Номер слайда 5">
            <a:extLst>
              <a:ext uri="{FF2B5EF4-FFF2-40B4-BE49-F238E27FC236}">
                <a16:creationId xmlns:a16="http://schemas.microsoft.com/office/drawing/2014/main" id="{775E022C-F0E7-4D62-B04F-F93FD10B0B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35F7EA5-D9D0-4309-958F-8306BB94C1B2}" type="slidenum">
              <a:rPr kumimoji="0" lang="ru-RU"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ru-RU"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10825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2.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image" Target="../media/image5.png"/><Relationship Id="rId7" Type="http://schemas.openxmlformats.org/officeDocument/2006/relationships/diagramColors" Target="../diagrams/colors5.xml"/><Relationship Id="rId2" Type="http://schemas.openxmlformats.org/officeDocument/2006/relationships/image" Target="../media/image1.png"/><Relationship Id="rId1" Type="http://schemas.openxmlformats.org/officeDocument/2006/relationships/slideLayout" Target="../slideLayouts/slideLayout8.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54331" y="2663780"/>
            <a:ext cx="9144000" cy="2387600"/>
          </a:xfrm>
        </p:spPr>
        <p:txBody>
          <a:bodyPr>
            <a:noAutofit/>
          </a:bodyPr>
          <a:lstStyle/>
          <a:p>
            <a:br>
              <a:rPr lang="ru-RU" sz="6600" b="1" dirty="0">
                <a:effectLst>
                  <a:outerShdw blurRad="38100" dist="38100" dir="2700000" algn="tl">
                    <a:srgbClr val="000000">
                      <a:alpha val="43137"/>
                    </a:srgbClr>
                  </a:outerShdw>
                </a:effectLst>
              </a:rPr>
            </a:br>
            <a:r>
              <a:rPr lang="ru-RU" sz="6600" b="1" dirty="0">
                <a:effectLst>
                  <a:outerShdw blurRad="38100" dist="38100" dir="2700000" algn="tl">
                    <a:srgbClr val="000000">
                      <a:alpha val="43137"/>
                    </a:srgbClr>
                  </a:outerShdw>
                </a:effectLst>
              </a:rPr>
              <a:t>Особенности закупки «строительных» работ</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36675441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br>
              <a:rPr lang="ru-RU" dirty="0"/>
            </a:br>
            <a:r>
              <a:rPr lang="ru-RU" b="1" dirty="0">
                <a:solidFill>
                  <a:srgbClr val="C00000"/>
                </a:solidFill>
              </a:rPr>
              <a:t>Административная практика</a:t>
            </a:r>
          </a:p>
        </p:txBody>
      </p:sp>
      <p:sp>
        <p:nvSpPr>
          <p:cNvPr id="3" name="Объект 2"/>
          <p:cNvSpPr>
            <a:spLocks noGrp="1"/>
          </p:cNvSpPr>
          <p:nvPr>
            <p:ph idx="1"/>
          </p:nvPr>
        </p:nvSpPr>
        <p:spPr>
          <a:xfrm>
            <a:off x="531223" y="1825625"/>
            <a:ext cx="11134397" cy="4351338"/>
          </a:xfrm>
        </p:spPr>
        <p:txBody>
          <a:bodyPr>
            <a:normAutofit lnSpcReduction="10000"/>
          </a:bodyPr>
          <a:lstStyle/>
          <a:p>
            <a:r>
              <a:rPr lang="ru-RU" dirty="0"/>
              <a:t>Суть дела: Заказчик закупает услуги по монтажу системы видеонаблюдения. Поставляемых товаров не выделяет, однако стоимость собственно товаров в контракте составляет более 50%. Заявитель обжалует </a:t>
            </a:r>
            <a:r>
              <a:rPr lang="ru-RU" dirty="0" err="1"/>
              <a:t>неустановление</a:t>
            </a:r>
            <a:r>
              <a:rPr lang="ru-RU" dirty="0"/>
              <a:t> ограничения допуска согласно ПП 878</a:t>
            </a:r>
          </a:p>
          <a:p>
            <a:r>
              <a:rPr lang="ru-RU" dirty="0"/>
              <a:t>Суть решения: жалоба в данной части обоснована. УФАС учтена и стоимость товаров, и тот факт, что контакт по своей сути является смешанным и предполагает приобретением товаров, на которые законодателем наложены ограничения.</a:t>
            </a:r>
          </a:p>
          <a:p>
            <a:r>
              <a:rPr lang="ru-RU" dirty="0"/>
              <a:t>Реквизиты: Решение Ростовского УФАС России по закупке  0358200009421000007 от 14.10.2021 г.</a:t>
            </a:r>
          </a:p>
          <a:p>
            <a:endParaRPr lang="ru-RU" dirty="0"/>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7389296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br>
              <a:rPr lang="ru-RU" dirty="0"/>
            </a:br>
            <a:r>
              <a:rPr lang="ru-RU" b="1" dirty="0">
                <a:solidFill>
                  <a:srgbClr val="C00000"/>
                </a:solidFill>
              </a:rPr>
              <a:t>Административная практика</a:t>
            </a:r>
          </a:p>
        </p:txBody>
      </p:sp>
      <p:sp>
        <p:nvSpPr>
          <p:cNvPr id="3" name="Объект 2"/>
          <p:cNvSpPr>
            <a:spLocks noGrp="1"/>
          </p:cNvSpPr>
          <p:nvPr>
            <p:ph idx="1"/>
          </p:nvPr>
        </p:nvSpPr>
        <p:spPr>
          <a:xfrm>
            <a:off x="505097" y="1825625"/>
            <a:ext cx="10848703" cy="4714512"/>
          </a:xfrm>
        </p:spPr>
        <p:txBody>
          <a:bodyPr>
            <a:normAutofit fontScale="92500" lnSpcReduction="10000"/>
          </a:bodyPr>
          <a:lstStyle/>
          <a:p>
            <a:r>
              <a:rPr lang="ru-RU" dirty="0"/>
              <a:t>Суть дела: Заказчик закупает выполнение мероприятий, направленных на энергосбережение и повышение энергетической эффективности, при этом закупаются светильники. Заявитель обжалует </a:t>
            </a:r>
            <a:r>
              <a:rPr lang="ru-RU" dirty="0" err="1"/>
              <a:t>неустановление</a:t>
            </a:r>
            <a:r>
              <a:rPr lang="ru-RU" dirty="0"/>
              <a:t> ограничения допуска согласно ПП 878 и условий допуска согласно Приказу №126н</a:t>
            </a:r>
          </a:p>
          <a:p>
            <a:r>
              <a:rPr lang="ru-RU" dirty="0"/>
              <a:t>Суть решения: жалоба в данной части обоснована, так как согласно письма ФАС России от 16.09.2020 N ИА/80326/20  при проведении закупок на право заключения </a:t>
            </a:r>
            <a:r>
              <a:rPr lang="ru-RU" dirty="0" err="1"/>
              <a:t>энергосервисных</a:t>
            </a:r>
            <a:r>
              <a:rPr lang="ru-RU" dirty="0"/>
              <a:t> контрактов фактически осуществляется поставка осветительного оборудования, передаваемого в собственность заказчика. Следовательно, ограничения и условия допуска должны быть установлены.</a:t>
            </a:r>
          </a:p>
          <a:p>
            <a:r>
              <a:rPr lang="ru-RU" dirty="0"/>
              <a:t>Реквизиты: Решение Ростовского УФАС России по закупке  0358300380221000297 от 12.10.2021 г.</a:t>
            </a:r>
          </a:p>
          <a:p>
            <a:endParaRPr lang="ru-RU" dirty="0"/>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149947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7042" y="879566"/>
            <a:ext cx="11278578" cy="496388"/>
          </a:xfrm>
        </p:spPr>
        <p:txBody>
          <a:bodyPr>
            <a:normAutofit fontScale="90000"/>
          </a:bodyPr>
          <a:lstStyle/>
          <a:p>
            <a:br>
              <a:rPr lang="ru-RU" dirty="0"/>
            </a:br>
            <a:r>
              <a:rPr lang="ru-RU" b="1" dirty="0">
                <a:solidFill>
                  <a:srgbClr val="C00000"/>
                </a:solidFill>
              </a:rPr>
              <a:t>Выводы</a:t>
            </a:r>
          </a:p>
        </p:txBody>
      </p:sp>
      <p:sp>
        <p:nvSpPr>
          <p:cNvPr id="3" name="Объект 2"/>
          <p:cNvSpPr>
            <a:spLocks noGrp="1"/>
          </p:cNvSpPr>
          <p:nvPr>
            <p:ph idx="1"/>
          </p:nvPr>
        </p:nvSpPr>
        <p:spPr>
          <a:xfrm>
            <a:off x="387042" y="1854926"/>
            <a:ext cx="11278578" cy="4876799"/>
          </a:xfrm>
        </p:spPr>
        <p:txBody>
          <a:bodyPr>
            <a:normAutofit fontScale="92500"/>
          </a:bodyPr>
          <a:lstStyle/>
          <a:p>
            <a:r>
              <a:rPr lang="ru-RU" sz="2400" dirty="0">
                <a:latin typeface="+mj-lt"/>
              </a:rPr>
              <a:t>Если нет проекта/сметы и работы не на строительство, реконструкцию или капремонт, то выделять поставляемые товары можно</a:t>
            </a:r>
          </a:p>
          <a:p>
            <a:r>
              <a:rPr lang="ru-RU" sz="2400" dirty="0">
                <a:latin typeface="+mj-lt"/>
              </a:rPr>
              <a:t>Поставляемые товары должны отвечать критериям, приведенным в Письме ФАС России от 25.06.2020 № ИА/53616/20 </a:t>
            </a:r>
          </a:p>
          <a:p>
            <a:r>
              <a:rPr lang="ru-RU" sz="2400" dirty="0">
                <a:latin typeface="+mj-lt"/>
              </a:rPr>
              <a:t>Если выделяются поставляемые товары, то описывать их необходимо с применением КТРУ. Если поставляемые товары не выделены, то КТРУ можно не применять (Решение Ростовского УФАС России по закупке  0358200009421000007 от 14.10.2021 г.)</a:t>
            </a:r>
          </a:p>
          <a:p>
            <a:r>
              <a:rPr lang="ru-RU" sz="2400" dirty="0">
                <a:latin typeface="+mj-lt"/>
              </a:rPr>
              <a:t>Если выделаются поставляемые товары, то на них в полной мере распространяются запреты, ограничения и условия допуска. Если поставляемые товары не выделяются, но на них относится существенная часть стоимости контракта, контролирующий орган все равно может решить, что запреты, ограничения и условия допуска подлежат применению. Если же товары явно являются используемыми при выполнении работ (например, щебень, который теперь включен в перечень ПП 617), то запреты, ограничения и условия допуска не применяются.</a:t>
            </a:r>
            <a:endParaRPr lang="ru-RU" sz="1800" dirty="0">
              <a:latin typeface="+mj-lt"/>
            </a:endParaRP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13509218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7042" y="879566"/>
            <a:ext cx="11278578" cy="496388"/>
          </a:xfrm>
        </p:spPr>
        <p:txBody>
          <a:bodyPr>
            <a:normAutofit fontScale="90000"/>
          </a:bodyPr>
          <a:lstStyle/>
          <a:p>
            <a:br>
              <a:rPr lang="ru-RU" dirty="0"/>
            </a:br>
            <a:r>
              <a:rPr lang="ru-RU" b="1" dirty="0">
                <a:solidFill>
                  <a:srgbClr val="C00000"/>
                </a:solidFill>
              </a:rPr>
              <a:t>Особенности подготовки проекта контракта</a:t>
            </a:r>
          </a:p>
        </p:txBody>
      </p:sp>
      <p:sp>
        <p:nvSpPr>
          <p:cNvPr id="3" name="Объект 2"/>
          <p:cNvSpPr>
            <a:spLocks noGrp="1"/>
          </p:cNvSpPr>
          <p:nvPr>
            <p:ph idx="1"/>
          </p:nvPr>
        </p:nvSpPr>
        <p:spPr>
          <a:xfrm>
            <a:off x="387042" y="1854926"/>
            <a:ext cx="8905004" cy="4876799"/>
          </a:xfrm>
        </p:spPr>
        <p:txBody>
          <a:bodyPr>
            <a:normAutofit lnSpcReduction="10000"/>
          </a:bodyPr>
          <a:lstStyle/>
          <a:p>
            <a:r>
              <a:rPr lang="ru-RU" sz="2000" dirty="0">
                <a:latin typeface="+mj-lt"/>
              </a:rPr>
              <a:t>Типовые условия контракта на выполнение работ по строительству (реконструкции) объекта капитального строительства (утв. Приказом Минстроя №9/</a:t>
            </a:r>
            <a:r>
              <a:rPr lang="ru-RU" sz="2000" dirty="0" err="1">
                <a:latin typeface="+mj-lt"/>
              </a:rPr>
              <a:t>пр</a:t>
            </a:r>
            <a:r>
              <a:rPr lang="ru-RU" sz="2000" dirty="0">
                <a:latin typeface="+mj-lt"/>
              </a:rPr>
              <a:t> от 14.01.2020 г. в редакции Приказа Минстроя №750/</a:t>
            </a:r>
            <a:r>
              <a:rPr lang="ru-RU" sz="2000" dirty="0" err="1">
                <a:latin typeface="+mj-lt"/>
              </a:rPr>
              <a:t>пр</a:t>
            </a:r>
            <a:r>
              <a:rPr lang="ru-RU" sz="2000" dirty="0">
                <a:latin typeface="+mj-lt"/>
              </a:rPr>
              <a:t> от 14.10.2021 г.). В новой редакции типовые условия размещены в ЕИС 30.11.2021 г., подлежат обязательному применению через 30 дней после размещения</a:t>
            </a:r>
          </a:p>
          <a:p>
            <a:pPr marL="0" indent="0">
              <a:buNone/>
            </a:pPr>
            <a:r>
              <a:rPr lang="ru-RU" sz="2000" dirty="0">
                <a:latin typeface="+mj-lt"/>
              </a:rPr>
              <a:t>Изменения: заказчики вправе принять досрочно выполненные работы и оплатить их без изменения сметы контракта. Данные положения возможно применить и к контрактам, заключенным до вступления в силу приказа, при условии соблюдения требований ст. 95</a:t>
            </a:r>
          </a:p>
          <a:p>
            <a:r>
              <a:rPr lang="ru-RU" sz="2000" dirty="0">
                <a:latin typeface="+mj-lt"/>
              </a:rPr>
              <a:t>Типовые условия контракта на выполнение проектных (или) изыскательских работ (утв. Приказом Минстроя №9/</a:t>
            </a:r>
            <a:r>
              <a:rPr lang="ru-RU" sz="2000" dirty="0" err="1">
                <a:latin typeface="+mj-lt"/>
              </a:rPr>
              <a:t>пр</a:t>
            </a:r>
            <a:r>
              <a:rPr lang="ru-RU" sz="2000" dirty="0">
                <a:latin typeface="+mj-lt"/>
              </a:rPr>
              <a:t> от 14.01.2020 г.)</a:t>
            </a:r>
          </a:p>
          <a:p>
            <a:r>
              <a:rPr lang="ru-RU" sz="2000" dirty="0">
                <a:latin typeface="+mj-lt"/>
              </a:rPr>
              <a:t>Типовые условия контракта контрактов на выполнение работ по строительству (реконструкции), капитальному ремонту, ремонту автомобильных дорог, искусственных дорожных сооружений (утв. Приказом Минтранса №37 от 05.02.2019 г. в редакции Приказа Минтранса №276 от 17.08.2021 г.). В новой редакции типовые условия размещены в ЕИС 01.11.2021 г., подлежат обязательному применению через 30 дней после размещения</a:t>
            </a:r>
          </a:p>
          <a:p>
            <a:endParaRPr lang="ru-RU" sz="2000" dirty="0">
              <a:latin typeface="+mj-lt"/>
            </a:endParaRP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5" name="Прямоугольная выноска 4"/>
          <p:cNvSpPr/>
          <p:nvPr/>
        </p:nvSpPr>
        <p:spPr>
          <a:xfrm>
            <a:off x="9292046" y="1854926"/>
            <a:ext cx="2656114" cy="4650377"/>
          </a:xfrm>
          <a:prstGeom prst="wedgeRectCallout">
            <a:avLst>
              <a:gd name="adj1" fmla="val -57799"/>
              <a:gd name="adj2" fmla="val -5517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Часть 11 статьи 34: с 01.01.2022 только Правительство утверждает типовые условия контрактов.</a:t>
            </a:r>
          </a:p>
          <a:p>
            <a:pPr algn="ctr"/>
            <a:r>
              <a:rPr lang="ru-RU" b="1" dirty="0"/>
              <a:t>Обязательны ли «старые» типовые условия контрактов к применению с 01.01.2022 г.?</a:t>
            </a:r>
          </a:p>
          <a:p>
            <a:pPr algn="ctr"/>
            <a:r>
              <a:rPr lang="ru-RU" dirty="0"/>
              <a:t>См. Письмо Минфина России от 12.10.2021 № 24-06-06/82500 "О применении типовых контрактов, типовых условий контрактов с 01.01.2022"</a:t>
            </a:r>
          </a:p>
        </p:txBody>
      </p:sp>
    </p:spTree>
    <p:extLst>
      <p:ext uri="{BB962C8B-B14F-4D97-AF65-F5344CB8AC3E}">
        <p14:creationId xmlns:p14="http://schemas.microsoft.com/office/powerpoint/2010/main" val="3199709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sz="4000" b="1" dirty="0">
                <a:solidFill>
                  <a:srgbClr val="C00000"/>
                </a:solidFill>
              </a:rPr>
              <a:t>3. Установление дополнительных требований к участникам</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6" name="Прямоугольник 5"/>
          <p:cNvSpPr/>
          <p:nvPr/>
        </p:nvSpPr>
        <p:spPr>
          <a:xfrm>
            <a:off x="387042" y="2037806"/>
            <a:ext cx="4093028" cy="431945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solidFill>
                  <a:schemeClr val="tx1"/>
                </a:solidFill>
              </a:rPr>
              <a:t>На текущий момент:</a:t>
            </a:r>
          </a:p>
          <a:p>
            <a:pPr algn="ctr"/>
            <a:endParaRPr lang="ru-RU" sz="2400" dirty="0">
              <a:solidFill>
                <a:schemeClr val="tx1"/>
              </a:solidFill>
            </a:endParaRPr>
          </a:p>
          <a:p>
            <a:pPr marL="342900" indent="-342900" algn="ctr">
              <a:buAutoNum type="arabicPeriod"/>
            </a:pPr>
            <a:r>
              <a:rPr lang="ru-RU" sz="2400" dirty="0">
                <a:solidFill>
                  <a:schemeClr val="tx1"/>
                </a:solidFill>
              </a:rPr>
              <a:t>Только при проведении конкурса с ограниченным участием или электронного аукциона</a:t>
            </a:r>
          </a:p>
          <a:p>
            <a:pPr marL="342900" indent="-342900" algn="ctr">
              <a:buAutoNum type="arabicPeriod"/>
            </a:pPr>
            <a:r>
              <a:rPr lang="ru-RU" sz="2400" dirty="0">
                <a:solidFill>
                  <a:schemeClr val="tx1"/>
                </a:solidFill>
              </a:rPr>
              <a:t>Установлены согласно ПП 99</a:t>
            </a:r>
          </a:p>
        </p:txBody>
      </p:sp>
      <p:sp>
        <p:nvSpPr>
          <p:cNvPr id="7" name="Блок-схема: процесс 6"/>
          <p:cNvSpPr/>
          <p:nvPr/>
        </p:nvSpPr>
        <p:spPr>
          <a:xfrm>
            <a:off x="5442857" y="2046514"/>
            <a:ext cx="6052457" cy="431074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С 01.01.2022 года:</a:t>
            </a:r>
          </a:p>
          <a:p>
            <a:pPr algn="ctr"/>
            <a:endParaRPr lang="ru-RU" sz="2400" dirty="0"/>
          </a:p>
          <a:p>
            <a:pPr marL="342900" indent="-342900" algn="ctr">
              <a:buAutoNum type="arabicPeriod"/>
            </a:pPr>
            <a:r>
              <a:rPr lang="ru-RU" sz="2400" dirty="0"/>
              <a:t>При проведении любой конкурентной закупки</a:t>
            </a:r>
          </a:p>
          <a:p>
            <a:pPr marL="342900" indent="-342900" algn="ctr">
              <a:buAutoNum type="arabicPeriod"/>
            </a:pPr>
            <a:r>
              <a:rPr lang="ru-RU" sz="2400" dirty="0"/>
              <a:t>Установлены новым Постановлением Правительства* </a:t>
            </a:r>
          </a:p>
          <a:p>
            <a:pPr marL="342900" indent="-342900" algn="ctr">
              <a:buAutoNum type="arabicPeriod"/>
            </a:pPr>
            <a:endParaRPr lang="ru-RU" sz="2400" dirty="0"/>
          </a:p>
          <a:p>
            <a:pPr algn="ctr"/>
            <a:r>
              <a:rPr lang="ru-RU" sz="2400" dirty="0"/>
              <a:t>+</a:t>
            </a:r>
          </a:p>
          <a:p>
            <a:pPr algn="ctr"/>
            <a:endParaRPr lang="ru-RU" sz="2400" dirty="0"/>
          </a:p>
          <a:p>
            <a:pPr algn="ctr"/>
            <a:r>
              <a:rPr lang="ru-RU" sz="2400" dirty="0"/>
              <a:t>Требования делятся на «специальную» и «универсальную» </a:t>
            </a:r>
            <a:r>
              <a:rPr lang="ru-RU" sz="2400" dirty="0" err="1"/>
              <a:t>предквалификацию</a:t>
            </a:r>
            <a:endParaRPr lang="ru-RU" sz="2400" dirty="0"/>
          </a:p>
        </p:txBody>
      </p:sp>
      <p:sp>
        <p:nvSpPr>
          <p:cNvPr id="8" name="TextBox 7"/>
          <p:cNvSpPr txBox="1"/>
          <p:nvPr/>
        </p:nvSpPr>
        <p:spPr>
          <a:xfrm>
            <a:off x="387042" y="6522720"/>
            <a:ext cx="3227015" cy="369332"/>
          </a:xfrm>
          <a:prstGeom prst="rect">
            <a:avLst/>
          </a:prstGeom>
          <a:noFill/>
        </p:spPr>
        <p:txBody>
          <a:bodyPr wrap="square" rtlCol="0">
            <a:spAutoFit/>
          </a:bodyPr>
          <a:lstStyle/>
          <a:p>
            <a:r>
              <a:rPr lang="ru-RU" dirty="0"/>
              <a:t>*Предположительно</a:t>
            </a:r>
          </a:p>
        </p:txBody>
      </p:sp>
    </p:spTree>
    <p:extLst>
      <p:ext uri="{BB962C8B-B14F-4D97-AF65-F5344CB8AC3E}">
        <p14:creationId xmlns:p14="http://schemas.microsoft.com/office/powerpoint/2010/main" val="11122281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solidFill>
                  <a:srgbClr val="C00000"/>
                </a:solidFill>
              </a:rPr>
              <a:t>Проект Постановления о дополнительных требованиях – специальные требования (часть 2 статьи 31)</a:t>
            </a:r>
          </a:p>
        </p:txBody>
      </p:sp>
      <p:sp>
        <p:nvSpPr>
          <p:cNvPr id="7" name="Объект 6"/>
          <p:cNvSpPr>
            <a:spLocks noGrp="1"/>
          </p:cNvSpPr>
          <p:nvPr>
            <p:ph idx="1"/>
          </p:nvPr>
        </p:nvSpPr>
        <p:spPr>
          <a:xfrm>
            <a:off x="387042" y="1402080"/>
            <a:ext cx="8645163" cy="4774883"/>
          </a:xfrm>
        </p:spPr>
        <p:txBody>
          <a:bodyPr>
            <a:noAutofit/>
          </a:bodyPr>
          <a:lstStyle/>
          <a:p>
            <a:pPr marL="0" indent="0">
              <a:buNone/>
            </a:pPr>
            <a:r>
              <a:rPr lang="ru-RU" sz="1600" dirty="0">
                <a:solidFill>
                  <a:schemeClr val="tx2"/>
                </a:solidFill>
                <a:latin typeface="+mj-lt"/>
              </a:rPr>
              <a:t>Дополнительные требования устанавливаются при проведении </a:t>
            </a:r>
            <a:r>
              <a:rPr lang="ru-RU" sz="1600" b="1" dirty="0">
                <a:solidFill>
                  <a:schemeClr val="tx2"/>
                </a:solidFill>
                <a:latin typeface="+mj-lt"/>
              </a:rPr>
              <a:t>всех конкурентных </a:t>
            </a:r>
            <a:r>
              <a:rPr lang="ru-RU" sz="1600" dirty="0">
                <a:solidFill>
                  <a:schemeClr val="tx2"/>
                </a:solidFill>
                <a:latin typeface="+mj-lt"/>
              </a:rPr>
              <a:t>способов закупок, но есть «стартовые суммы», для всех типов закупок - разные</a:t>
            </a:r>
          </a:p>
          <a:p>
            <a:r>
              <a:rPr lang="ru-RU" sz="1600" dirty="0">
                <a:solidFill>
                  <a:schemeClr val="tx2"/>
                </a:solidFill>
                <a:latin typeface="+mj-lt"/>
              </a:rPr>
              <a:t>Постановлением введено несколько разделов:</a:t>
            </a:r>
          </a:p>
          <a:p>
            <a:pPr marL="0" indent="0">
              <a:spcBef>
                <a:spcPts val="0"/>
              </a:spcBef>
              <a:buNone/>
            </a:pPr>
            <a:r>
              <a:rPr lang="ru-RU" sz="1400" dirty="0">
                <a:solidFill>
                  <a:schemeClr val="tx2"/>
                </a:solidFill>
                <a:latin typeface="+mj-lt"/>
              </a:rPr>
              <a:t>Раздел I. Дополнительные требования к участникам закупки в сфере </a:t>
            </a:r>
            <a:r>
              <a:rPr lang="ru-RU" sz="1400" b="1" dirty="0">
                <a:solidFill>
                  <a:schemeClr val="tx2"/>
                </a:solidFill>
                <a:latin typeface="+mj-lt"/>
              </a:rPr>
              <a:t>культуры и культурного наследия</a:t>
            </a:r>
          </a:p>
          <a:p>
            <a:pPr marL="0" indent="0">
              <a:spcBef>
                <a:spcPts val="0"/>
              </a:spcBef>
              <a:buNone/>
            </a:pPr>
            <a:r>
              <a:rPr lang="ru-RU" sz="1400" dirty="0">
                <a:solidFill>
                  <a:schemeClr val="tx2"/>
                </a:solidFill>
                <a:latin typeface="+mj-lt"/>
              </a:rPr>
              <a:t>Раздел II. Дополнительные требования к участникам закупки в сфере </a:t>
            </a:r>
            <a:r>
              <a:rPr lang="ru-RU" sz="1400" b="1" dirty="0">
                <a:solidFill>
                  <a:schemeClr val="tx2"/>
                </a:solidFill>
                <a:latin typeface="+mj-lt"/>
              </a:rPr>
              <a:t>градостроительной деятельности</a:t>
            </a:r>
          </a:p>
          <a:p>
            <a:pPr marL="0" indent="0">
              <a:spcBef>
                <a:spcPts val="0"/>
              </a:spcBef>
              <a:buNone/>
            </a:pPr>
            <a:r>
              <a:rPr lang="ru-RU" sz="1400" dirty="0">
                <a:solidFill>
                  <a:schemeClr val="tx2"/>
                </a:solidFill>
                <a:latin typeface="+mj-lt"/>
              </a:rPr>
              <a:t>Раздел III. Дополнительные требования к участникам закупки в сфере </a:t>
            </a:r>
            <a:r>
              <a:rPr lang="ru-RU" sz="1400" b="1" dirty="0">
                <a:solidFill>
                  <a:schemeClr val="tx2"/>
                </a:solidFill>
                <a:latin typeface="+mj-lt"/>
              </a:rPr>
              <a:t>дорожной деятельности</a:t>
            </a:r>
          </a:p>
          <a:p>
            <a:pPr marL="0" indent="0">
              <a:spcBef>
                <a:spcPts val="0"/>
              </a:spcBef>
              <a:buNone/>
            </a:pPr>
            <a:r>
              <a:rPr lang="ru-RU" sz="1400" dirty="0">
                <a:solidFill>
                  <a:schemeClr val="tx2"/>
                </a:solidFill>
                <a:latin typeface="+mj-lt"/>
              </a:rPr>
              <a:t>Раздел IV. Дополнительные требования к участникам закупки в сфере </a:t>
            </a:r>
            <a:r>
              <a:rPr lang="ru-RU" sz="1400" b="1" dirty="0">
                <a:solidFill>
                  <a:schemeClr val="tx2"/>
                </a:solidFill>
                <a:latin typeface="+mj-lt"/>
              </a:rPr>
              <a:t>обороны и безопасности государства</a:t>
            </a:r>
          </a:p>
          <a:p>
            <a:pPr marL="0" indent="0">
              <a:spcBef>
                <a:spcPts val="0"/>
              </a:spcBef>
              <a:buNone/>
            </a:pPr>
            <a:r>
              <a:rPr lang="ru-RU" sz="1400" dirty="0">
                <a:solidFill>
                  <a:schemeClr val="tx2"/>
                </a:solidFill>
                <a:latin typeface="+mj-lt"/>
              </a:rPr>
              <a:t>Раздел V. Дополнительные требования к участникам закупки в сфере </a:t>
            </a:r>
            <a:r>
              <a:rPr lang="ru-RU" sz="1400" b="1" dirty="0">
                <a:solidFill>
                  <a:schemeClr val="tx2"/>
                </a:solidFill>
                <a:latin typeface="+mj-lt"/>
              </a:rPr>
              <a:t>использования атомной энергии</a:t>
            </a:r>
          </a:p>
          <a:p>
            <a:pPr marL="0" indent="0">
              <a:spcBef>
                <a:spcPts val="0"/>
              </a:spcBef>
              <a:buNone/>
            </a:pPr>
            <a:r>
              <a:rPr lang="ru-RU" sz="1400" dirty="0">
                <a:solidFill>
                  <a:schemeClr val="tx2"/>
                </a:solidFill>
                <a:latin typeface="+mj-lt"/>
              </a:rPr>
              <a:t>Раздел VI. Дополнительные требования к участникам закупки в сфере </a:t>
            </a:r>
            <a:r>
              <a:rPr lang="ru-RU" sz="1400" b="1" dirty="0">
                <a:solidFill>
                  <a:schemeClr val="tx2"/>
                </a:solidFill>
                <a:latin typeface="+mj-lt"/>
              </a:rPr>
              <a:t>здравоохранения, образования, науки</a:t>
            </a:r>
          </a:p>
          <a:p>
            <a:pPr marL="0" indent="0">
              <a:spcBef>
                <a:spcPts val="0"/>
              </a:spcBef>
              <a:buNone/>
            </a:pPr>
            <a:r>
              <a:rPr lang="ru-RU" sz="1400" dirty="0">
                <a:solidFill>
                  <a:schemeClr val="tx2"/>
                </a:solidFill>
                <a:latin typeface="+mj-lt"/>
              </a:rPr>
              <a:t>Раздел VII. Дополнительные требования к участникам закупки в сфере </a:t>
            </a:r>
            <a:r>
              <a:rPr lang="ru-RU" sz="1400" b="1" dirty="0">
                <a:solidFill>
                  <a:schemeClr val="tx2"/>
                </a:solidFill>
                <a:latin typeface="+mj-lt"/>
              </a:rPr>
              <a:t>оценочной деятельности</a:t>
            </a:r>
          </a:p>
          <a:p>
            <a:r>
              <a:rPr lang="ru-RU" sz="1600" dirty="0">
                <a:solidFill>
                  <a:schemeClr val="tx2"/>
                </a:solidFill>
                <a:latin typeface="+mj-lt"/>
              </a:rPr>
              <a:t>Отдельные виды опыта можно подтвердить только контрактами по 44-ФЗ или договорами по 223-ФЗ</a:t>
            </a:r>
          </a:p>
          <a:p>
            <a:r>
              <a:rPr lang="ru-RU" sz="1600" dirty="0">
                <a:solidFill>
                  <a:schemeClr val="tx2"/>
                </a:solidFill>
                <a:latin typeface="+mj-lt"/>
              </a:rPr>
              <a:t>Суммой, которая засчитывается в опыт, является сумма, на которую предоставлены акты</a:t>
            </a:r>
          </a:p>
          <a:p>
            <a:r>
              <a:rPr lang="ru-RU" sz="1600" dirty="0">
                <a:solidFill>
                  <a:schemeClr val="tx2"/>
                </a:solidFill>
                <a:latin typeface="+mj-lt"/>
              </a:rPr>
              <a:t>Все документы по опыту должны быть подписаны не ранее, чем за 5 лет до даты окончания срока подачи заявок на участие в закупке</a:t>
            </a:r>
          </a:p>
          <a:p>
            <a:r>
              <a:rPr lang="ru-RU" sz="1600" dirty="0">
                <a:solidFill>
                  <a:schemeClr val="tx2"/>
                </a:solidFill>
                <a:latin typeface="+mj-lt"/>
              </a:rPr>
              <a:t>Все документы предоставляются в полном объеме со всеми приложениями, за исключением:</a:t>
            </a:r>
          </a:p>
          <a:p>
            <a:pPr>
              <a:buFont typeface="Wingdings" panose="05000000000000000000" pitchFamily="2" charset="2"/>
              <a:buChar char="Ø"/>
            </a:pPr>
            <a:r>
              <a:rPr lang="ru-RU" sz="1600" dirty="0">
                <a:solidFill>
                  <a:schemeClr val="tx2"/>
                </a:solidFill>
                <a:latin typeface="+mj-lt"/>
              </a:rPr>
              <a:t>Проектной документации, которая является приложением к контракту</a:t>
            </a:r>
          </a:p>
          <a:p>
            <a:pPr>
              <a:spcBef>
                <a:spcPts val="0"/>
              </a:spcBef>
              <a:buFont typeface="Wingdings" panose="05000000000000000000" pitchFamily="2" charset="2"/>
              <a:buChar char="Ø"/>
            </a:pPr>
            <a:r>
              <a:rPr lang="ru-RU" sz="1600" dirty="0">
                <a:solidFill>
                  <a:schemeClr val="tx2"/>
                </a:solidFill>
                <a:latin typeface="+mj-lt"/>
              </a:rPr>
              <a:t>Технического плана, который является приложением к акту ввода в эксплуатацию</a:t>
            </a:r>
          </a:p>
          <a:p>
            <a:pPr>
              <a:spcBef>
                <a:spcPts val="0"/>
              </a:spcBef>
              <a:buFont typeface="Wingdings" panose="05000000000000000000" pitchFamily="2" charset="2"/>
              <a:buChar char="Ø"/>
            </a:pPr>
            <a:r>
              <a:rPr lang="ru-RU" sz="1600" dirty="0">
                <a:solidFill>
                  <a:schemeClr val="tx2"/>
                </a:solidFill>
                <a:latin typeface="+mj-lt"/>
              </a:rPr>
              <a:t>Если документы внесены в общедоступный реестр, то вместо документов можно прислать номер реестровой записи</a:t>
            </a:r>
          </a:p>
          <a:p>
            <a:pPr>
              <a:spcBef>
                <a:spcPts val="0"/>
              </a:spcBef>
            </a:pPr>
            <a:endParaRPr lang="ru-RU" sz="1400" b="1" dirty="0">
              <a:latin typeface="+mj-lt"/>
            </a:endParaRP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10" name="TextBox 9"/>
          <p:cNvSpPr txBox="1"/>
          <p:nvPr/>
        </p:nvSpPr>
        <p:spPr>
          <a:xfrm>
            <a:off x="9369964" y="3215321"/>
            <a:ext cx="2504661" cy="3046988"/>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ru-RU" sz="1600" dirty="0">
                <a:solidFill>
                  <a:srgbClr val="C00000"/>
                </a:solidFill>
              </a:rPr>
              <a:t>Важно! В случае наличия противоречий между информацией, содержащейся в ЕИС, и информацией, содержащейся в документах, направляемых участниками закупки, приоритет имеет информация, содержащаяся в ЕИС</a:t>
            </a:r>
          </a:p>
        </p:txBody>
      </p:sp>
      <p:sp>
        <p:nvSpPr>
          <p:cNvPr id="11" name="Прямоугольник 10"/>
          <p:cNvSpPr/>
          <p:nvPr/>
        </p:nvSpPr>
        <p:spPr>
          <a:xfrm>
            <a:off x="9369965" y="3215201"/>
            <a:ext cx="2504661" cy="3047108"/>
          </a:xfrm>
          <a:prstGeom prst="rect">
            <a:avLst/>
          </a:prstGeom>
          <a:noFill/>
          <a:ln w="28575" cmpd="dbl">
            <a:solidFill>
              <a:srgbClr val="C00000">
                <a:alpha val="5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ая выноска 2"/>
          <p:cNvSpPr/>
          <p:nvPr/>
        </p:nvSpPr>
        <p:spPr>
          <a:xfrm>
            <a:off x="9369964" y="1200977"/>
            <a:ext cx="2504661" cy="1733812"/>
          </a:xfrm>
          <a:prstGeom prst="wedgeRectCallout">
            <a:avLst>
              <a:gd name="adj1" fmla="val -97483"/>
              <a:gd name="adj2" fmla="val 263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Принципиально новые пункты: требования при текущем ремонте и техническом обслуживании зданий (от 1 млн. руб.)</a:t>
            </a:r>
          </a:p>
        </p:txBody>
      </p:sp>
    </p:spTree>
    <p:extLst>
      <p:ext uri="{BB962C8B-B14F-4D97-AF65-F5344CB8AC3E}">
        <p14:creationId xmlns:p14="http://schemas.microsoft.com/office/powerpoint/2010/main" val="6996802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solidFill>
                  <a:srgbClr val="C00000"/>
                </a:solidFill>
              </a:rPr>
              <a:t>Проект Постановления о дополнительных требованиях – универсальные требования (часть 2.1 статьи 31)</a:t>
            </a:r>
          </a:p>
        </p:txBody>
      </p:sp>
      <p:sp>
        <p:nvSpPr>
          <p:cNvPr id="7" name="Объект 6"/>
          <p:cNvSpPr>
            <a:spLocks noGrp="1"/>
          </p:cNvSpPr>
          <p:nvPr>
            <p:ph idx="1"/>
          </p:nvPr>
        </p:nvSpPr>
        <p:spPr>
          <a:xfrm>
            <a:off x="387042" y="1402080"/>
            <a:ext cx="9333412" cy="4774883"/>
          </a:xfrm>
        </p:spPr>
        <p:txBody>
          <a:bodyPr>
            <a:noAutofit/>
          </a:bodyPr>
          <a:lstStyle/>
          <a:p>
            <a:pPr marL="0" indent="0">
              <a:buNone/>
            </a:pPr>
            <a:r>
              <a:rPr lang="ru-RU" sz="1600" dirty="0">
                <a:solidFill>
                  <a:schemeClr val="tx2"/>
                </a:solidFill>
                <a:latin typeface="+mj-lt"/>
              </a:rPr>
              <a:t>Текст закона – универсальное требование:</a:t>
            </a:r>
          </a:p>
          <a:p>
            <a:pPr marL="0" indent="0">
              <a:buNone/>
            </a:pPr>
            <a:r>
              <a:rPr lang="ru-RU" sz="1600" dirty="0">
                <a:solidFill>
                  <a:schemeClr val="tx2"/>
                </a:solidFill>
              </a:rPr>
              <a:t>Закупки с НМЦК ≥20 млн. руб. – заказчик устанавливает дополнительное требование об исполнении участником закупки (с учетом правопреемства) в течение </a:t>
            </a:r>
            <a:r>
              <a:rPr lang="ru-RU" sz="1600" b="1" dirty="0">
                <a:solidFill>
                  <a:schemeClr val="tx2"/>
                </a:solidFill>
              </a:rPr>
              <a:t>трех лет</a:t>
            </a:r>
            <a:r>
              <a:rPr lang="ru-RU" sz="1600" dirty="0">
                <a:solidFill>
                  <a:schemeClr val="tx2"/>
                </a:solidFill>
              </a:rPr>
              <a:t> до даты подачи заявки на участие в закупке </a:t>
            </a:r>
            <a:r>
              <a:rPr lang="ru-RU" sz="1600" b="1" dirty="0">
                <a:solidFill>
                  <a:schemeClr val="tx2"/>
                </a:solidFill>
              </a:rPr>
              <a:t>контракта (по 44-ФЗ) или договора (по 223-ФЗ)</a:t>
            </a:r>
            <a:r>
              <a:rPr lang="ru-RU" sz="1600" dirty="0">
                <a:solidFill>
                  <a:schemeClr val="tx2"/>
                </a:solidFill>
              </a:rPr>
              <a:t>, при условии исполнения таким участником закупки требований </a:t>
            </a:r>
            <a:r>
              <a:rPr lang="ru-RU" sz="1600" b="1" dirty="0">
                <a:solidFill>
                  <a:schemeClr val="tx2"/>
                </a:solidFill>
              </a:rPr>
              <a:t>об уплате неустоек (штрафов, пеней)</a:t>
            </a:r>
            <a:r>
              <a:rPr lang="ru-RU" sz="1600" dirty="0">
                <a:solidFill>
                  <a:schemeClr val="tx2"/>
                </a:solidFill>
              </a:rPr>
              <a:t>, предъявленных при исполнении таких контракта, договора. Стоимость исполненных обязательств по таким контракту, договору должна составлять </a:t>
            </a:r>
            <a:r>
              <a:rPr lang="ru-RU" sz="1600" b="1" dirty="0">
                <a:solidFill>
                  <a:schemeClr val="tx2"/>
                </a:solidFill>
              </a:rPr>
              <a:t>не менее 20% НМЦК</a:t>
            </a:r>
            <a:endParaRPr lang="ru-RU" sz="1600" dirty="0">
              <a:solidFill>
                <a:schemeClr val="tx2"/>
              </a:solidFill>
              <a:latin typeface="+mj-lt"/>
            </a:endParaRPr>
          </a:p>
          <a:p>
            <a:pPr marL="0" indent="0">
              <a:buNone/>
            </a:pPr>
            <a:r>
              <a:rPr lang="ru-RU" sz="1600" b="1" dirty="0">
                <a:solidFill>
                  <a:schemeClr val="tx2"/>
                </a:solidFill>
                <a:latin typeface="+mj-lt"/>
              </a:rPr>
              <a:t>Участник предоставляет (проект ПП):</a:t>
            </a:r>
          </a:p>
          <a:p>
            <a:r>
              <a:rPr lang="ru-RU" sz="1600" dirty="0">
                <a:solidFill>
                  <a:schemeClr val="tx2"/>
                </a:solidFill>
                <a:latin typeface="+mj-lt"/>
              </a:rPr>
              <a:t>номер реестровой записи из реестра контрактов (в случае осуществления закупки путем проведения ЭК, ЗЭК, ЭА, ЗЭА, ЭЗК и исполнения участником закупки контракта или договора, информация о которых включена в установленном порядке в такие реестры);</a:t>
            </a:r>
          </a:p>
          <a:p>
            <a:r>
              <a:rPr lang="ru-RU" sz="1600" dirty="0">
                <a:solidFill>
                  <a:schemeClr val="tx2"/>
                </a:solidFill>
                <a:latin typeface="+mj-lt"/>
              </a:rPr>
              <a:t>выписка из реестра контрактов, содержащего сведения, составляющие государственную тайну (в случае исполнения участником закупки контракта, информация о котором включена в установленном порядке в такой реестр);</a:t>
            </a:r>
          </a:p>
          <a:p>
            <a:r>
              <a:rPr lang="ru-RU" sz="1600" dirty="0">
                <a:solidFill>
                  <a:schemeClr val="tx2"/>
                </a:solidFill>
                <a:latin typeface="+mj-lt"/>
              </a:rPr>
              <a:t>исполненный контракт, заключенный в соответствии 44-ФЗ или договор, заключенный в соответствии 223-ФЗ, а также акт (акты) подтверждающий (подтверждающие) цену поставленных товаров, выполненных работ, оказанных услуг (в случае исполнения участником закупки контракта или договора, информация о которых не подлежит в установленном порядке включению в предусмотренный 44-ФЗ реестр контрактов, заключенных заказчиками, в предусмотренный 223-ФЗ реестр договоров, заключенных заказчиками)</a:t>
            </a:r>
            <a:endParaRPr lang="ru-RU" sz="1400" b="1" dirty="0">
              <a:latin typeface="+mj-lt"/>
            </a:endParaRP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10" name="TextBox 9"/>
          <p:cNvSpPr txBox="1"/>
          <p:nvPr/>
        </p:nvSpPr>
        <p:spPr>
          <a:xfrm>
            <a:off x="10032274" y="2918628"/>
            <a:ext cx="1872074" cy="1815882"/>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0">
            <a:spAutoFit/>
          </a:bodyPr>
          <a:lstStyle/>
          <a:p>
            <a:pPr algn="ctr"/>
            <a:r>
              <a:rPr lang="ru-RU" sz="1600" dirty="0">
                <a:solidFill>
                  <a:srgbClr val="C00000"/>
                </a:solidFill>
              </a:rPr>
              <a:t>Важно! Предмет «торгуемого» контракта и предмет «исполненного» контракта значения не имеют</a:t>
            </a:r>
          </a:p>
        </p:txBody>
      </p:sp>
      <p:sp>
        <p:nvSpPr>
          <p:cNvPr id="11" name="Прямоугольник 10"/>
          <p:cNvSpPr/>
          <p:nvPr/>
        </p:nvSpPr>
        <p:spPr>
          <a:xfrm>
            <a:off x="10032274" y="2918628"/>
            <a:ext cx="1872075" cy="1932046"/>
          </a:xfrm>
          <a:prstGeom prst="rect">
            <a:avLst/>
          </a:prstGeom>
          <a:noFill/>
          <a:ln w="28575" cmpd="dbl">
            <a:solidFill>
              <a:srgbClr val="C00000">
                <a:alpha val="5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150562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br>
              <a:rPr lang="ru-RU" dirty="0"/>
            </a:br>
            <a:r>
              <a:rPr lang="ru-RU" b="1" dirty="0">
                <a:solidFill>
                  <a:srgbClr val="C00000"/>
                </a:solidFill>
              </a:rPr>
              <a:t>4. Особенности оценки заявок</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7" name="Прямоугольник 6"/>
          <p:cNvSpPr/>
          <p:nvPr/>
        </p:nvSpPr>
        <p:spPr>
          <a:xfrm>
            <a:off x="496389" y="1916260"/>
            <a:ext cx="7175862" cy="46848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a:t>На текущий момент: Постановление Правительства РФ от 28.11.2013 N 1085 «Об утверждении Правил оценки заявок, окончательных предложений участников закупки товаров, работ, услуг для обеспечения государственных и муниципальных нужд».</a:t>
            </a:r>
          </a:p>
          <a:p>
            <a:endParaRPr lang="ru-RU" dirty="0"/>
          </a:p>
          <a:p>
            <a:r>
              <a:rPr lang="ru-RU" dirty="0"/>
              <a:t>Особенности: при закупке работ по строительству, реконструкции, капитальному ремонту, сносу объекта капитального строительства (в том числе линейного объекта), проведению работ по сохранению объектов культурного наследия неценовым критерием оценки может быть только «квалификация», а показателями квалификации могут быть только:</a:t>
            </a:r>
          </a:p>
          <a:p>
            <a:r>
              <a:rPr lang="ru-RU" dirty="0"/>
              <a:t>а) общая стоимость исполненных контрактов (договоров);</a:t>
            </a:r>
          </a:p>
          <a:p>
            <a:r>
              <a:rPr lang="ru-RU" dirty="0"/>
              <a:t>б) общее количество исполненных контрактов (договоров);</a:t>
            </a:r>
          </a:p>
          <a:p>
            <a:r>
              <a:rPr lang="ru-RU" dirty="0"/>
              <a:t>в) наибольшая цена одного из исполненных контрактов (договоров).</a:t>
            </a:r>
          </a:p>
        </p:txBody>
      </p:sp>
      <p:sp>
        <p:nvSpPr>
          <p:cNvPr id="8" name="Вертикальный свиток 7"/>
          <p:cNvSpPr/>
          <p:nvPr/>
        </p:nvSpPr>
        <p:spPr>
          <a:xfrm>
            <a:off x="8168640" y="2542903"/>
            <a:ext cx="3596641" cy="2660468"/>
          </a:xfrm>
          <a:prstGeom prst="verticalScrol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Письмо ФАС России от 8 декабря 2021 г. N МШ/105064/21</a:t>
            </a:r>
          </a:p>
        </p:txBody>
      </p:sp>
    </p:spTree>
    <p:extLst>
      <p:ext uri="{BB962C8B-B14F-4D97-AF65-F5344CB8AC3E}">
        <p14:creationId xmlns:p14="http://schemas.microsoft.com/office/powerpoint/2010/main" val="1312254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383" y="365125"/>
            <a:ext cx="11378237" cy="1325563"/>
          </a:xfrm>
        </p:spPr>
        <p:txBody>
          <a:bodyPr>
            <a:normAutofit fontScale="90000"/>
          </a:bodyPr>
          <a:lstStyle/>
          <a:p>
            <a:br>
              <a:rPr lang="ru-RU" dirty="0"/>
            </a:br>
            <a:r>
              <a:rPr lang="ru-RU" sz="4000" b="1" dirty="0">
                <a:solidFill>
                  <a:srgbClr val="C00000"/>
                </a:solidFill>
              </a:rPr>
              <a:t>Письмо ФАС России от 8 декабря 2021 г. N МШ/105064/21</a:t>
            </a:r>
            <a:br>
              <a:rPr lang="ru-RU" b="1" dirty="0">
                <a:solidFill>
                  <a:srgbClr val="C00000"/>
                </a:solidFill>
              </a:rPr>
            </a:br>
            <a:endParaRPr lang="ru-RU" b="1" dirty="0">
              <a:solidFill>
                <a:srgbClr val="C00000"/>
              </a:solidFill>
            </a:endParaRPr>
          </a:p>
        </p:txBody>
      </p:sp>
      <p:sp>
        <p:nvSpPr>
          <p:cNvPr id="3" name="Объект 2"/>
          <p:cNvSpPr>
            <a:spLocks noGrp="1"/>
          </p:cNvSpPr>
          <p:nvPr>
            <p:ph idx="1"/>
          </p:nvPr>
        </p:nvSpPr>
        <p:spPr>
          <a:xfrm>
            <a:off x="838200" y="1497874"/>
            <a:ext cx="10515600" cy="4998720"/>
          </a:xfrm>
        </p:spPr>
        <p:txBody>
          <a:bodyPr>
            <a:normAutofit fontScale="62500" lnSpcReduction="20000"/>
          </a:bodyPr>
          <a:lstStyle/>
          <a:p>
            <a:pPr marL="514350" indent="-514350">
              <a:buFont typeface="+mj-lt"/>
              <a:buAutoNum type="arabicPeriod"/>
            </a:pPr>
            <a:r>
              <a:rPr lang="ru-RU" dirty="0">
                <a:latin typeface="+mj-lt"/>
              </a:rPr>
              <a:t>Нельзя устанавливать минимальную стоимость контрактов, принимаемых к оценке. То есть установить, что проводится оценке по количеству контрактов и при этом установить минимальную стоимость каждого контракта.</a:t>
            </a:r>
          </a:p>
          <a:p>
            <a:pPr marL="514350" indent="-514350">
              <a:buFont typeface="+mj-lt"/>
              <a:buAutoNum type="arabicPeriod"/>
            </a:pPr>
            <a:r>
              <a:rPr lang="ru-RU" dirty="0">
                <a:latin typeface="+mj-lt"/>
              </a:rPr>
              <a:t>Нельзя устанавливать требование об исполнении контракта без неустоек (штрафов, пеней).</a:t>
            </a:r>
          </a:p>
          <a:p>
            <a:pPr marL="514350" indent="-514350">
              <a:buFont typeface="+mj-lt"/>
              <a:buAutoNum type="arabicPeriod"/>
            </a:pPr>
            <a:r>
              <a:rPr lang="ru-RU" dirty="0">
                <a:latin typeface="+mj-lt"/>
              </a:rPr>
              <a:t>Нельзя не принимать к оценке копии контрактов, в которых отсутствуют приложения. В письме сказано о двух таких приложениях – график производства работ и проектная документация.</a:t>
            </a:r>
          </a:p>
          <a:p>
            <a:pPr marL="514350" indent="-514350">
              <a:buFont typeface="+mj-lt"/>
              <a:buAutoNum type="arabicPeriod"/>
            </a:pPr>
            <a:r>
              <a:rPr lang="ru-RU" dirty="0">
                <a:latin typeface="+mj-lt"/>
              </a:rPr>
              <a:t>Нельзя устанавливать конкретный тип объекта капстроительства по его инфраструктурной принадлежности, на котором проводились работы. То есть нельзя, например, установить, что работы должны были быть выполнены в здании образовательной организации. ПП 1085 выделяет следующие типы объектов: объекты капитального строительства (за исключением линейных объектов); линейные объекты капитального строительства; особо опасные, технически сложные и уникальные объекты капитального строительства; объекты культурного наследия. Эти и только эти объекты являются «аналогичными», более детальная конкретизация типа объекта является нарушением законодательства.</a:t>
            </a:r>
          </a:p>
          <a:p>
            <a:pPr marL="514350" indent="-514350">
              <a:buFont typeface="+mj-lt"/>
              <a:buAutoNum type="arabicPeriod"/>
            </a:pPr>
            <a:r>
              <a:rPr lang="ru-RU" dirty="0">
                <a:latin typeface="+mj-lt"/>
              </a:rPr>
              <a:t>Нельзя произвольно устанавливать период времени, за который предоставляются исполненные контракты. Необходимо применить закон по аналогии и воспользоваться теми сроками, которые отражены в ПП 99 (то есть 5 лет для обычных объектов и 3 года для объектов культурного наследия). </a:t>
            </a:r>
          </a:p>
          <a:p>
            <a:pPr marL="514350" indent="-514350">
              <a:buFont typeface="+mj-lt"/>
              <a:buAutoNum type="arabicPeriod"/>
            </a:pPr>
            <a:r>
              <a:rPr lang="ru-RU" dirty="0">
                <a:latin typeface="+mj-lt"/>
              </a:rPr>
              <a:t>Нельзя ограничивать опыт только контрактами по 44-ФЗ, обязательно принимать к оценке и договоры по 223-ФЗ</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221182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p:cNvSpPr/>
          <p:nvPr/>
        </p:nvSpPr>
        <p:spPr>
          <a:xfrm>
            <a:off x="7855984" y="1614398"/>
            <a:ext cx="3483428" cy="14456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rmAutofit/>
          </a:bodyPr>
          <a:lstStyle/>
          <a:p>
            <a:r>
              <a:rPr lang="ru-RU" sz="3200" b="1" dirty="0">
                <a:solidFill>
                  <a:srgbClr val="C00000"/>
                </a:solidFill>
              </a:rPr>
              <a:t>Новые правила оценки – Проект Постановления</a:t>
            </a:r>
          </a:p>
        </p:txBody>
      </p:sp>
      <p:sp>
        <p:nvSpPr>
          <p:cNvPr id="7" name="Объект 6"/>
          <p:cNvSpPr>
            <a:spLocks noGrp="1"/>
          </p:cNvSpPr>
          <p:nvPr>
            <p:ph idx="1"/>
          </p:nvPr>
        </p:nvSpPr>
        <p:spPr>
          <a:xfrm>
            <a:off x="487017" y="1520687"/>
            <a:ext cx="6775932" cy="5148470"/>
          </a:xfrm>
        </p:spPr>
        <p:txBody>
          <a:bodyPr>
            <a:noAutofit/>
          </a:bodyPr>
          <a:lstStyle/>
          <a:p>
            <a:r>
              <a:rPr lang="ru-RU" sz="1400" dirty="0">
                <a:latin typeface="+mj-lt"/>
              </a:rPr>
              <a:t>Изменены формулы расчета для критерия «цена» и для критерия «расходы на эксплуатацию». Основные формулы:</a:t>
            </a:r>
          </a:p>
          <a:p>
            <a:pPr marL="0" indent="0">
              <a:buNone/>
            </a:pPr>
            <a:r>
              <a:rPr lang="ru-RU" sz="1400" dirty="0">
                <a:latin typeface="+mj-lt"/>
              </a:rPr>
              <a:t>                  Для расчета цены                            Для расчета расходов на эксплуатацию</a:t>
            </a:r>
          </a:p>
          <a:p>
            <a:pPr marL="0" indent="0">
              <a:buNone/>
            </a:pPr>
            <a:endParaRPr lang="ru-RU" sz="1400" dirty="0">
              <a:latin typeface="+mj-lt"/>
            </a:endParaRPr>
          </a:p>
          <a:p>
            <a:pPr marL="0" indent="0">
              <a:buNone/>
            </a:pPr>
            <a:endParaRPr lang="ru-RU" sz="1400" dirty="0">
              <a:latin typeface="+mj-lt"/>
            </a:endParaRPr>
          </a:p>
          <a:p>
            <a:pPr marL="0" indent="0">
              <a:buNone/>
            </a:pPr>
            <a:endParaRPr lang="ru-RU" sz="1400" dirty="0">
              <a:latin typeface="+mj-lt"/>
            </a:endParaRPr>
          </a:p>
          <a:p>
            <a:r>
              <a:rPr lang="ru-RU" sz="1400" dirty="0">
                <a:latin typeface="+mj-lt"/>
              </a:rPr>
              <a:t>Критерий «качественные, функциональные и экологические характеристики объекта закупки» раскрывается как через показатели, так и через детализирующие показатели. Детализирующие показатели двух типов: имеющие количественную оценку (применяется формула или шкала оценки) и не имеющие ее (применяется шкала оценки). Причем в последнем случае указывается перечень свойств объекта закупки, подлежащих оценке. </a:t>
            </a:r>
          </a:p>
          <a:p>
            <a:r>
              <a:rPr lang="ru-RU" sz="1400" dirty="0">
                <a:latin typeface="+mj-lt"/>
              </a:rPr>
              <a:t>Критерий «квалификация …» раскрывается как через показатели,                                           так и через детализирующие показатели</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pic>
        <p:nvPicPr>
          <p:cNvPr id="6" name="Рисунок 5"/>
          <p:cNvPicPr>
            <a:picLocks noChangeAspect="1"/>
          </p:cNvPicPr>
          <p:nvPr/>
        </p:nvPicPr>
        <p:blipFill>
          <a:blip r:embed="rId3"/>
          <a:stretch>
            <a:fillRect/>
          </a:stretch>
        </p:blipFill>
        <p:spPr>
          <a:xfrm>
            <a:off x="750733" y="2345736"/>
            <a:ext cx="2324100" cy="904875"/>
          </a:xfrm>
          <a:prstGeom prst="rect">
            <a:avLst/>
          </a:prstGeom>
          <a:ln>
            <a:solidFill>
              <a:srgbClr val="C00000"/>
            </a:solidFill>
          </a:ln>
        </p:spPr>
      </p:pic>
      <p:pic>
        <p:nvPicPr>
          <p:cNvPr id="8" name="Рисунок 7"/>
          <p:cNvPicPr>
            <a:picLocks noChangeAspect="1"/>
          </p:cNvPicPr>
          <p:nvPr/>
        </p:nvPicPr>
        <p:blipFill>
          <a:blip r:embed="rId4"/>
          <a:stretch>
            <a:fillRect/>
          </a:stretch>
        </p:blipFill>
        <p:spPr>
          <a:xfrm>
            <a:off x="3896754" y="2345736"/>
            <a:ext cx="2638425" cy="904875"/>
          </a:xfrm>
          <a:prstGeom prst="rect">
            <a:avLst/>
          </a:prstGeom>
          <a:ln>
            <a:solidFill>
              <a:srgbClr val="C00000"/>
            </a:solidFill>
          </a:ln>
        </p:spPr>
      </p:pic>
      <p:graphicFrame>
        <p:nvGraphicFramePr>
          <p:cNvPr id="13" name="Таблица 12"/>
          <p:cNvGraphicFramePr>
            <a:graphicFrameLocks noGrp="1"/>
          </p:cNvGraphicFramePr>
          <p:nvPr/>
        </p:nvGraphicFramePr>
        <p:xfrm>
          <a:off x="8010198" y="1705656"/>
          <a:ext cx="3175000" cy="1280160"/>
        </p:xfrm>
        <a:graphic>
          <a:graphicData uri="http://schemas.openxmlformats.org/drawingml/2006/table">
            <a:tbl>
              <a:tblPr/>
              <a:tblGrid>
                <a:gridCol w="609600">
                  <a:extLst>
                    <a:ext uri="{9D8B030D-6E8A-4147-A177-3AD203B41FA5}">
                      <a16:colId xmlns:a16="http://schemas.microsoft.com/office/drawing/2014/main" val="3242391665"/>
                    </a:ext>
                  </a:extLst>
                </a:gridCol>
                <a:gridCol w="927100">
                  <a:extLst>
                    <a:ext uri="{9D8B030D-6E8A-4147-A177-3AD203B41FA5}">
                      <a16:colId xmlns:a16="http://schemas.microsoft.com/office/drawing/2014/main" val="1772651208"/>
                    </a:ext>
                  </a:extLst>
                </a:gridCol>
                <a:gridCol w="825500">
                  <a:extLst>
                    <a:ext uri="{9D8B030D-6E8A-4147-A177-3AD203B41FA5}">
                      <a16:colId xmlns:a16="http://schemas.microsoft.com/office/drawing/2014/main" val="3993450629"/>
                    </a:ext>
                  </a:extLst>
                </a:gridCol>
                <a:gridCol w="812800">
                  <a:extLst>
                    <a:ext uri="{9D8B030D-6E8A-4147-A177-3AD203B41FA5}">
                      <a16:colId xmlns:a16="http://schemas.microsoft.com/office/drawing/2014/main" val="3576678577"/>
                    </a:ext>
                  </a:extLst>
                </a:gridCol>
              </a:tblGrid>
              <a:tr h="182880">
                <a:tc>
                  <a:txBody>
                    <a:bodyPr/>
                    <a:lstStyle/>
                    <a:p>
                      <a:pPr algn="l" fontAlgn="ctr"/>
                      <a:r>
                        <a:rPr lang="ru-RU" sz="1100" b="0" i="0" u="none" strike="noStrike" dirty="0">
                          <a:solidFill>
                            <a:srgbClr val="000000"/>
                          </a:solidFill>
                          <a:effectLst/>
                          <a:latin typeface="Calibri" panose="020F0502020204030204" pitchFamily="34" charset="0"/>
                        </a:rPr>
                        <a:t>НМЦК</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100 000,00</a:t>
                      </a:r>
                    </a:p>
                  </a:txBody>
                  <a:tcPr marL="7620" marR="7620" marT="7620" marB="0" anchor="ctr">
                    <a:lnL>
                      <a:noFill/>
                    </a:lnL>
                    <a:lnR>
                      <a:noFill/>
                    </a:lnR>
                    <a:lnT>
                      <a:noFill/>
                    </a:lnT>
                    <a:lnB>
                      <a:noFill/>
                    </a:lnB>
                  </a:tcPr>
                </a:tc>
                <a:tc>
                  <a:txBody>
                    <a:bodyPr/>
                    <a:lstStyle/>
                    <a:p>
                      <a:pPr algn="ctr" fontAlgn="ctr"/>
                      <a:r>
                        <a:rPr lang="ru-RU" sz="1100" b="0" i="0" u="none" strike="noStrike">
                          <a:solidFill>
                            <a:srgbClr val="000000"/>
                          </a:solidFill>
                          <a:effectLst/>
                          <a:latin typeface="Calibri" panose="020F0502020204030204" pitchFamily="34" charset="0"/>
                        </a:rPr>
                        <a:t>По-старому</a:t>
                      </a:r>
                    </a:p>
                  </a:txBody>
                  <a:tcPr marL="7620" marR="7620" marT="7620" marB="0" anchor="ctr">
                    <a:lnL>
                      <a:noFill/>
                    </a:lnL>
                    <a:lnR>
                      <a:noFill/>
                    </a:lnR>
                    <a:lnT>
                      <a:noFill/>
                    </a:lnT>
                    <a:lnB>
                      <a:noFill/>
                    </a:lnB>
                  </a:tcPr>
                </a:tc>
                <a:tc>
                  <a:txBody>
                    <a:bodyPr/>
                    <a:lstStyle/>
                    <a:p>
                      <a:pPr algn="ctr" fontAlgn="ctr"/>
                      <a:r>
                        <a:rPr lang="ru-RU" sz="1100" b="0" i="0" u="none" strike="noStrike" dirty="0">
                          <a:solidFill>
                            <a:srgbClr val="000000"/>
                          </a:solidFill>
                          <a:effectLst/>
                          <a:latin typeface="Calibri" panose="020F0502020204030204" pitchFamily="34" charset="0"/>
                        </a:rPr>
                        <a:t>По-новому</a:t>
                      </a:r>
                    </a:p>
                  </a:txBody>
                  <a:tcPr marL="7620" marR="7620" marT="7620" marB="0" anchor="ctr">
                    <a:lnL>
                      <a:noFill/>
                    </a:lnL>
                    <a:lnR>
                      <a:noFill/>
                    </a:lnR>
                    <a:lnT>
                      <a:noFill/>
                    </a:lnT>
                    <a:lnB>
                      <a:noFill/>
                    </a:lnB>
                  </a:tcPr>
                </a:tc>
                <a:extLst>
                  <a:ext uri="{0D108BD9-81ED-4DB2-BD59-A6C34878D82A}">
                    <a16:rowId xmlns:a16="http://schemas.microsoft.com/office/drawing/2014/main" val="2019141421"/>
                  </a:ext>
                </a:extLst>
              </a:tr>
              <a:tr h="182880">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4137359595"/>
                  </a:ext>
                </a:extLst>
              </a:tr>
              <a:tr h="182880">
                <a:tc>
                  <a:txBody>
                    <a:bodyPr/>
                    <a:lstStyle/>
                    <a:p>
                      <a:pPr algn="l" fontAlgn="ctr"/>
                      <a:r>
                        <a:rPr lang="ru-RU" sz="1100" b="0" i="0" u="none" strike="noStrike">
                          <a:solidFill>
                            <a:srgbClr val="000000"/>
                          </a:solidFill>
                          <a:effectLst/>
                          <a:latin typeface="Calibri" panose="020F0502020204030204" pitchFamily="34" charset="0"/>
                        </a:rPr>
                        <a:t>предл 1</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90 000,00</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55,56</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20,00</a:t>
                      </a:r>
                    </a:p>
                  </a:txBody>
                  <a:tcPr marL="7620" marR="7620" marT="7620" marB="0" anchor="ctr">
                    <a:lnL>
                      <a:noFill/>
                    </a:lnL>
                    <a:lnR>
                      <a:noFill/>
                    </a:lnR>
                    <a:lnT>
                      <a:noFill/>
                    </a:lnT>
                    <a:lnB>
                      <a:noFill/>
                    </a:lnB>
                  </a:tcPr>
                </a:tc>
                <a:extLst>
                  <a:ext uri="{0D108BD9-81ED-4DB2-BD59-A6C34878D82A}">
                    <a16:rowId xmlns:a16="http://schemas.microsoft.com/office/drawing/2014/main" val="95391924"/>
                  </a:ext>
                </a:extLst>
              </a:tr>
              <a:tr h="182880">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2268584332"/>
                  </a:ext>
                </a:extLst>
              </a:tr>
              <a:tr h="182880">
                <a:tc>
                  <a:txBody>
                    <a:bodyPr/>
                    <a:lstStyle/>
                    <a:p>
                      <a:pPr algn="l" fontAlgn="ctr"/>
                      <a:r>
                        <a:rPr lang="ru-RU" sz="1100" b="0" i="0" u="none" strike="noStrike">
                          <a:solidFill>
                            <a:srgbClr val="000000"/>
                          </a:solidFill>
                          <a:effectLst/>
                          <a:latin typeface="Calibri" panose="020F0502020204030204" pitchFamily="34" charset="0"/>
                        </a:rPr>
                        <a:t>предл 2</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80 000,00</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62,50</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40,00</a:t>
                      </a:r>
                    </a:p>
                  </a:txBody>
                  <a:tcPr marL="7620" marR="7620" marT="7620" marB="0" anchor="ctr">
                    <a:lnL>
                      <a:noFill/>
                    </a:lnL>
                    <a:lnR>
                      <a:noFill/>
                    </a:lnR>
                    <a:lnT>
                      <a:noFill/>
                    </a:lnT>
                    <a:lnB>
                      <a:noFill/>
                    </a:lnB>
                  </a:tcPr>
                </a:tc>
                <a:extLst>
                  <a:ext uri="{0D108BD9-81ED-4DB2-BD59-A6C34878D82A}">
                    <a16:rowId xmlns:a16="http://schemas.microsoft.com/office/drawing/2014/main" val="2877821022"/>
                  </a:ext>
                </a:extLst>
              </a:tr>
              <a:tr h="182880">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l" fontAlgn="ctr"/>
                      <a:endParaRPr lang="ru-RU" sz="11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extLst>
                  <a:ext uri="{0D108BD9-81ED-4DB2-BD59-A6C34878D82A}">
                    <a16:rowId xmlns:a16="http://schemas.microsoft.com/office/drawing/2014/main" val="1652910207"/>
                  </a:ext>
                </a:extLst>
              </a:tr>
              <a:tr h="182880">
                <a:tc>
                  <a:txBody>
                    <a:bodyPr/>
                    <a:lstStyle/>
                    <a:p>
                      <a:pPr algn="l" fontAlgn="ctr"/>
                      <a:r>
                        <a:rPr lang="ru-RU" sz="1100" b="0" i="0" u="none" strike="noStrike">
                          <a:solidFill>
                            <a:srgbClr val="000000"/>
                          </a:solidFill>
                          <a:effectLst/>
                          <a:latin typeface="Calibri" panose="020F0502020204030204" pitchFamily="34" charset="0"/>
                        </a:rPr>
                        <a:t>предл 3</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50 000,00</a:t>
                      </a:r>
                    </a:p>
                  </a:txBody>
                  <a:tcPr marL="7620" marR="7620" marT="7620" marB="0" anchor="ctr">
                    <a:lnL>
                      <a:noFill/>
                    </a:lnL>
                    <a:lnR>
                      <a:noFill/>
                    </a:lnR>
                    <a:lnT>
                      <a:noFill/>
                    </a:lnT>
                    <a:lnB>
                      <a:noFill/>
                    </a:lnB>
                  </a:tcPr>
                </a:tc>
                <a:tc>
                  <a:txBody>
                    <a:bodyPr/>
                    <a:lstStyle/>
                    <a:p>
                      <a:pPr algn="r" fontAlgn="ctr"/>
                      <a:r>
                        <a:rPr lang="ru-RU" sz="1100" b="0" i="0" u="none" strike="noStrike">
                          <a:solidFill>
                            <a:srgbClr val="000000"/>
                          </a:solidFill>
                          <a:effectLst/>
                          <a:latin typeface="Calibri" panose="020F0502020204030204" pitchFamily="34" charset="0"/>
                        </a:rPr>
                        <a:t>100,00</a:t>
                      </a:r>
                    </a:p>
                  </a:txBody>
                  <a:tcPr marL="7620" marR="7620" marT="7620" marB="0" anchor="ctr">
                    <a:lnL>
                      <a:noFill/>
                    </a:lnL>
                    <a:lnR>
                      <a:noFill/>
                    </a:lnR>
                    <a:lnT>
                      <a:noFill/>
                    </a:lnT>
                    <a:lnB>
                      <a:noFill/>
                    </a:lnB>
                  </a:tcPr>
                </a:tc>
                <a:tc>
                  <a:txBody>
                    <a:bodyPr/>
                    <a:lstStyle/>
                    <a:p>
                      <a:pPr algn="r" fontAlgn="ctr"/>
                      <a:r>
                        <a:rPr lang="ru-RU" sz="1100" b="0" i="0" u="none" strike="noStrike" dirty="0">
                          <a:solidFill>
                            <a:srgbClr val="000000"/>
                          </a:solidFill>
                          <a:effectLst/>
                          <a:latin typeface="Calibri" panose="020F0502020204030204" pitchFamily="34" charset="0"/>
                        </a:rPr>
                        <a:t>100,00</a:t>
                      </a:r>
                    </a:p>
                  </a:txBody>
                  <a:tcPr marL="7620" marR="7620" marT="7620" marB="0" anchor="ctr">
                    <a:lnL>
                      <a:noFill/>
                    </a:lnL>
                    <a:lnR>
                      <a:noFill/>
                    </a:lnR>
                    <a:lnT>
                      <a:noFill/>
                    </a:lnT>
                    <a:lnB>
                      <a:noFill/>
                    </a:lnB>
                  </a:tcPr>
                </a:tc>
                <a:extLst>
                  <a:ext uri="{0D108BD9-81ED-4DB2-BD59-A6C34878D82A}">
                    <a16:rowId xmlns:a16="http://schemas.microsoft.com/office/drawing/2014/main" val="1905842741"/>
                  </a:ext>
                </a:extLst>
              </a:tr>
            </a:tbl>
          </a:graphicData>
        </a:graphic>
      </p:graphicFrame>
      <p:sp>
        <p:nvSpPr>
          <p:cNvPr id="16" name="Овал 15"/>
          <p:cNvSpPr/>
          <p:nvPr/>
        </p:nvSpPr>
        <p:spPr>
          <a:xfrm>
            <a:off x="10419336" y="4336074"/>
            <a:ext cx="1531723" cy="1247619"/>
          </a:xfrm>
          <a:prstGeom prst="ellips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rgbClr val="C00000"/>
                </a:solidFill>
              </a:ln>
              <a:noFill/>
            </a:endParaRPr>
          </a:p>
        </p:txBody>
      </p:sp>
      <p:pic>
        <p:nvPicPr>
          <p:cNvPr id="15" name="Рисунок 14"/>
          <p:cNvPicPr>
            <a:picLocks noChangeAspect="1"/>
          </p:cNvPicPr>
          <p:nvPr/>
        </p:nvPicPr>
        <p:blipFill>
          <a:blip r:embed="rId5"/>
          <a:stretch>
            <a:fillRect/>
          </a:stretch>
        </p:blipFill>
        <p:spPr>
          <a:xfrm>
            <a:off x="4738900" y="2725507"/>
            <a:ext cx="6998815" cy="4468755"/>
          </a:xfrm>
          <a:prstGeom prst="rect">
            <a:avLst/>
          </a:prstGeom>
        </p:spPr>
      </p:pic>
    </p:spTree>
    <p:extLst>
      <p:ext uri="{BB962C8B-B14F-4D97-AF65-F5344CB8AC3E}">
        <p14:creationId xmlns:p14="http://schemas.microsoft.com/office/powerpoint/2010/main" val="3988455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8594" y="590696"/>
            <a:ext cx="10515600" cy="1202418"/>
          </a:xfrm>
        </p:spPr>
        <p:txBody>
          <a:bodyPr>
            <a:normAutofit/>
          </a:bodyPr>
          <a:lstStyle/>
          <a:p>
            <a:r>
              <a:rPr lang="ru-RU" b="1" dirty="0">
                <a:solidFill>
                  <a:srgbClr val="C00000"/>
                </a:solidFill>
              </a:rPr>
              <a:t>Вопросы для рассмотрения</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graphicFrame>
        <p:nvGraphicFramePr>
          <p:cNvPr id="6" name="Схема 5"/>
          <p:cNvGraphicFramePr/>
          <p:nvPr>
            <p:extLst>
              <p:ext uri="{D42A27DB-BD31-4B8C-83A1-F6EECF244321}">
                <p14:modId xmlns:p14="http://schemas.microsoft.com/office/powerpoint/2010/main" val="1763802187"/>
              </p:ext>
            </p:extLst>
          </p:nvPr>
        </p:nvGraphicFramePr>
        <p:xfrm>
          <a:off x="908594" y="1811383"/>
          <a:ext cx="9321800" cy="4326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291764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graphicFrame>
        <p:nvGraphicFramePr>
          <p:cNvPr id="5" name="Схема 4"/>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Заголовок 9"/>
          <p:cNvSpPr>
            <a:spLocks noGrp="1"/>
          </p:cNvSpPr>
          <p:nvPr>
            <p:ph type="title"/>
          </p:nvPr>
        </p:nvSpPr>
        <p:spPr>
          <a:xfrm>
            <a:off x="588492" y="719666"/>
            <a:ext cx="1060269" cy="5495744"/>
          </a:xfrm>
        </p:spPr>
        <p:txBody>
          <a:bodyPr vert="vert270">
            <a:normAutofit fontScale="90000"/>
          </a:bodyPr>
          <a:lstStyle/>
          <a:p>
            <a:pPr algn="ctr"/>
            <a:r>
              <a:rPr lang="ru-RU" b="1" dirty="0">
                <a:solidFill>
                  <a:srgbClr val="C00000"/>
                </a:solidFill>
              </a:rPr>
              <a:t>Показатели критерия качество</a:t>
            </a:r>
          </a:p>
        </p:txBody>
      </p:sp>
    </p:spTree>
    <p:extLst>
      <p:ext uri="{BB962C8B-B14F-4D97-AF65-F5344CB8AC3E}">
        <p14:creationId xmlns:p14="http://schemas.microsoft.com/office/powerpoint/2010/main" val="2550110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graphicFrame>
        <p:nvGraphicFramePr>
          <p:cNvPr id="5" name="Схема 4"/>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Заголовок 9"/>
          <p:cNvSpPr>
            <a:spLocks noGrp="1"/>
          </p:cNvSpPr>
          <p:nvPr>
            <p:ph type="title"/>
          </p:nvPr>
        </p:nvSpPr>
        <p:spPr>
          <a:xfrm>
            <a:off x="588492" y="719666"/>
            <a:ext cx="1060269" cy="5495744"/>
          </a:xfrm>
        </p:spPr>
        <p:txBody>
          <a:bodyPr vert="vert270">
            <a:normAutofit fontScale="90000"/>
          </a:bodyPr>
          <a:lstStyle/>
          <a:p>
            <a:pPr algn="ctr"/>
            <a:r>
              <a:rPr lang="ru-RU" b="1" dirty="0">
                <a:solidFill>
                  <a:srgbClr val="C00000"/>
                </a:solidFill>
              </a:rPr>
              <a:t>Показатели критерия квалификация</a:t>
            </a:r>
          </a:p>
        </p:txBody>
      </p:sp>
    </p:spTree>
    <p:extLst>
      <p:ext uri="{BB962C8B-B14F-4D97-AF65-F5344CB8AC3E}">
        <p14:creationId xmlns:p14="http://schemas.microsoft.com/office/powerpoint/2010/main" val="21095007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750" y="935429"/>
            <a:ext cx="4632325" cy="1223788"/>
          </a:xfrm>
        </p:spPr>
        <p:txBody>
          <a:bodyPr>
            <a:normAutofit/>
          </a:bodyPr>
          <a:lstStyle/>
          <a:p>
            <a:pPr>
              <a:spcAft>
                <a:spcPts val="800"/>
              </a:spcAft>
            </a:pPr>
            <a:r>
              <a:rPr lang="ru-RU" sz="2000" b="1" dirty="0">
                <a:solidFill>
                  <a:schemeClr val="tx2"/>
                </a:solidFill>
                <a:ea typeface="+mn-ea"/>
                <a:cs typeface="+mn-cs"/>
              </a:rPr>
              <a:t>Показатель «опыт» может быть раскрыт только через один или несколько следующих детализирующих показателей и оценен только по формуле:</a:t>
            </a:r>
            <a:endParaRPr lang="ru-RU" sz="2800" b="1" dirty="0">
              <a:solidFill>
                <a:schemeClr val="tx2"/>
              </a:solidFill>
            </a:endParaRPr>
          </a:p>
        </p:txBody>
      </p:sp>
      <p:sp>
        <p:nvSpPr>
          <p:cNvPr id="7" name="Объект 6"/>
          <p:cNvSpPr>
            <a:spLocks noGrp="1"/>
          </p:cNvSpPr>
          <p:nvPr>
            <p:ph idx="1"/>
          </p:nvPr>
        </p:nvSpPr>
        <p:spPr>
          <a:xfrm>
            <a:off x="5747656" y="987425"/>
            <a:ext cx="5607731" cy="5125992"/>
          </a:xfrm>
        </p:spPr>
        <p:txBody>
          <a:bodyPr>
            <a:noAutofit/>
          </a:bodyPr>
          <a:lstStyle/>
          <a:p>
            <a:pPr marL="0" indent="0">
              <a:buNone/>
            </a:pPr>
            <a:r>
              <a:rPr lang="ru-RU" sz="1800" b="1" dirty="0">
                <a:solidFill>
                  <a:schemeClr val="tx2"/>
                </a:solidFill>
                <a:latin typeface="Calibri Light" panose="020F0302020204030204"/>
              </a:rPr>
              <a:t>Какие коллизии в оценке опыта разрешили? </a:t>
            </a:r>
          </a:p>
          <a:p>
            <a:r>
              <a:rPr lang="ru-RU" sz="1400" dirty="0">
                <a:solidFill>
                  <a:schemeClr val="tx2"/>
                </a:solidFill>
                <a:latin typeface="+mj-lt"/>
              </a:rPr>
              <a:t>Установили период времени, за который нужно учитывать опыт (последний документ по контракту должен быть подписан не ранее чем за 5 лет до даты окончания срока подачи заявок на участие в закупке)</a:t>
            </a:r>
          </a:p>
          <a:p>
            <a:r>
              <a:rPr lang="ru-RU" sz="1400" dirty="0">
                <a:solidFill>
                  <a:schemeClr val="tx2"/>
                </a:solidFill>
                <a:latin typeface="+mj-lt"/>
              </a:rPr>
              <a:t>Установили типы договоров, которые принимаются к оценке (гражданско-правовые договоры, в том числе заключенные и исполненные в соответствии с Федеральным законом №44-ФЗ)</a:t>
            </a:r>
          </a:p>
          <a:p>
            <a:r>
              <a:rPr lang="ru-RU" sz="1400" dirty="0">
                <a:solidFill>
                  <a:schemeClr val="tx2"/>
                </a:solidFill>
                <a:latin typeface="+mj-lt"/>
              </a:rPr>
              <a:t>Установили, что к оценке можно принимать только договоры, по которым исполнены требования об уплате неустоек (штрафов, пеней) (в случае начисление неустоек)</a:t>
            </a:r>
          </a:p>
          <a:p>
            <a:r>
              <a:rPr lang="ru-RU" sz="1400" dirty="0">
                <a:solidFill>
                  <a:schemeClr val="tx2"/>
                </a:solidFill>
                <a:latin typeface="+mj-lt"/>
              </a:rPr>
              <a:t>Установили, что к оценке принимаются документы в случае их представления в заявке на участие в закупке в полном объеме и со всеми приложениями.</a:t>
            </a:r>
          </a:p>
          <a:p>
            <a:pPr marL="0" indent="0">
              <a:buNone/>
            </a:pPr>
            <a:endParaRPr lang="ru-RU" sz="1400" dirty="0">
              <a:latin typeface="+mj-lt"/>
            </a:endParaRPr>
          </a:p>
        </p:txBody>
      </p:sp>
      <p:sp>
        <p:nvSpPr>
          <p:cNvPr id="3" name="Текст 2"/>
          <p:cNvSpPr>
            <a:spLocks noGrp="1"/>
          </p:cNvSpPr>
          <p:nvPr>
            <p:ph type="body" sz="half" idx="2"/>
          </p:nvPr>
        </p:nvSpPr>
        <p:spPr>
          <a:xfrm>
            <a:off x="395750" y="4502331"/>
            <a:ext cx="5035269" cy="2203270"/>
          </a:xfrm>
        </p:spPr>
        <p:txBody>
          <a:bodyPr>
            <a:normAutofit fontScale="77500" lnSpcReduction="20000"/>
          </a:bodyPr>
          <a:lstStyle/>
          <a:p>
            <a:r>
              <a:rPr lang="ru-RU" b="1" dirty="0">
                <a:solidFill>
                  <a:schemeClr val="tx2"/>
                </a:solidFill>
              </a:rPr>
              <a:t>Что осталось из спорного в оценке опыта?</a:t>
            </a:r>
          </a:p>
          <a:p>
            <a:r>
              <a:rPr lang="ru-RU" dirty="0">
                <a:solidFill>
                  <a:schemeClr val="tx2"/>
                </a:solidFill>
                <a:latin typeface="+mj-lt"/>
              </a:rPr>
              <a:t>Заказчик самостоятельно устанавливает предмет договора (договоров), оцениваемого (оцениваемых) по каждому детализирующему показателю, </a:t>
            </a:r>
            <a:r>
              <a:rPr lang="ru-RU" b="1" dirty="0">
                <a:solidFill>
                  <a:schemeClr val="tx2"/>
                </a:solidFill>
                <a:latin typeface="+mj-lt"/>
              </a:rPr>
              <a:t>сопоставимый</a:t>
            </a:r>
            <a:r>
              <a:rPr lang="ru-RU" dirty="0">
                <a:solidFill>
                  <a:schemeClr val="tx2"/>
                </a:solidFill>
                <a:latin typeface="+mj-lt"/>
              </a:rPr>
              <a:t> с предметом контракта, заключаемого по результатам определения поставщика (подрядчика, исполнителя)</a:t>
            </a:r>
          </a:p>
          <a:p>
            <a:r>
              <a:rPr lang="ru-RU" dirty="0">
                <a:solidFill>
                  <a:schemeClr val="tx2"/>
                </a:solidFill>
                <a:latin typeface="+mj-lt"/>
              </a:rPr>
              <a:t>Заказчик самостоятельно устанавливает </a:t>
            </a:r>
            <a:r>
              <a:rPr lang="ru-RU" b="1" dirty="0">
                <a:solidFill>
                  <a:schemeClr val="tx2"/>
                </a:solidFill>
                <a:latin typeface="+mj-lt"/>
              </a:rPr>
              <a:t>перечень документов</a:t>
            </a:r>
            <a:r>
              <a:rPr lang="ru-RU" dirty="0">
                <a:solidFill>
                  <a:schemeClr val="tx2"/>
                </a:solidFill>
                <a:latin typeface="+mj-lt"/>
              </a:rPr>
              <a:t>, подтверждающих наличие у участника закупки опыта поставки товара, выполнения работы, оказания услуги, связанного с предметом контракта, </a:t>
            </a:r>
            <a:r>
              <a:rPr lang="ru-RU" b="1" dirty="0">
                <a:solidFill>
                  <a:schemeClr val="tx2"/>
                </a:solidFill>
                <a:latin typeface="+mj-lt"/>
              </a:rPr>
              <a:t>в том числе</a:t>
            </a:r>
            <a:r>
              <a:rPr lang="ru-RU" dirty="0">
                <a:solidFill>
                  <a:schemeClr val="tx2"/>
                </a:solidFill>
                <a:latin typeface="+mj-lt"/>
              </a:rPr>
              <a:t> исполненный (исполненные) договор (договоры), акт (акты) приемки поставленного товара, выполненных работ, оказанных услуг, составленные при исполнении такого (таких) договора (договоров);</a:t>
            </a:r>
          </a:p>
        </p:txBody>
      </p:sp>
      <p:pic>
        <p:nvPicPr>
          <p:cNvPr id="4" name="Рисунок 3"/>
          <p:cNvPicPr>
            <a:picLocks noChangeAspect="1"/>
          </p:cNvPicPr>
          <p:nvPr/>
        </p:nvPicPr>
        <p:blipFill>
          <a:blip r:embed="rId2"/>
          <a:stretch>
            <a:fillRect/>
          </a:stretch>
        </p:blipFill>
        <p:spPr>
          <a:xfrm>
            <a:off x="395750" y="313724"/>
            <a:ext cx="11278578" cy="451143"/>
          </a:xfrm>
          <a:prstGeom prst="rect">
            <a:avLst/>
          </a:prstGeom>
        </p:spPr>
      </p:pic>
      <p:pic>
        <p:nvPicPr>
          <p:cNvPr id="9" name="Рисунок 8"/>
          <p:cNvPicPr>
            <a:picLocks noChangeAspect="1"/>
          </p:cNvPicPr>
          <p:nvPr/>
        </p:nvPicPr>
        <p:blipFill>
          <a:blip r:embed="rId3"/>
          <a:stretch>
            <a:fillRect/>
          </a:stretch>
        </p:blipFill>
        <p:spPr>
          <a:xfrm>
            <a:off x="248358" y="2158134"/>
            <a:ext cx="5499298" cy="2232918"/>
          </a:xfrm>
          <a:prstGeom prst="rect">
            <a:avLst/>
          </a:prstGeom>
        </p:spPr>
      </p:pic>
      <p:graphicFrame>
        <p:nvGraphicFramePr>
          <p:cNvPr id="10" name="Схема 9"/>
          <p:cNvGraphicFramePr/>
          <p:nvPr/>
        </p:nvGraphicFramePr>
        <p:xfrm>
          <a:off x="6594703" y="4145279"/>
          <a:ext cx="3550784" cy="17579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0368795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br>
              <a:rPr lang="ru-RU" dirty="0"/>
            </a:br>
            <a:r>
              <a:rPr lang="en-US" b="1" dirty="0">
                <a:solidFill>
                  <a:srgbClr val="C00000"/>
                </a:solidFill>
              </a:rPr>
              <a:t>5</a:t>
            </a:r>
            <a:r>
              <a:rPr lang="ru-RU" b="1" dirty="0">
                <a:solidFill>
                  <a:srgbClr val="C00000"/>
                </a:solidFill>
              </a:rPr>
              <a:t>. Особенности исполнения контракта</a:t>
            </a:r>
          </a:p>
        </p:txBody>
      </p:sp>
      <p:sp>
        <p:nvSpPr>
          <p:cNvPr id="3" name="Объект 2"/>
          <p:cNvSpPr>
            <a:spLocks noGrp="1"/>
          </p:cNvSpPr>
          <p:nvPr>
            <p:ph idx="1"/>
          </p:nvPr>
        </p:nvSpPr>
        <p:spPr/>
        <p:txBody>
          <a:bodyPr>
            <a:normAutofit fontScale="92500" lnSpcReduction="20000"/>
          </a:bodyPr>
          <a:lstStyle/>
          <a:p>
            <a:r>
              <a:rPr lang="ru-RU" dirty="0"/>
              <a:t>Изменена формулировка части 1 статьи 95 – теперь запрещено изменение </a:t>
            </a:r>
            <a:r>
              <a:rPr lang="ru-RU" u="sng" dirty="0"/>
              <a:t>существенных</a:t>
            </a:r>
            <a:r>
              <a:rPr lang="ru-RU" dirty="0"/>
              <a:t> условий контракта</a:t>
            </a:r>
          </a:p>
          <a:p>
            <a:r>
              <a:rPr lang="ru-RU" dirty="0"/>
              <a:t>Все основания для изменений условий контракта могут применяться напрямую, без обязательного упоминания о возможности внесения изменений в извещении/документации (если она разрабатывается)</a:t>
            </a:r>
          </a:p>
          <a:p>
            <a:r>
              <a:rPr lang="ru-RU" dirty="0"/>
              <a:t>Основание (пункт 1.3 части 1 статьи 95): при изменении объема и (или) видов выполняемых работ по контракту, предметом которого является выполнение работ по строительству, реконструкции, капитальному ремонту, сносу объекта капитального строительства, проведению работ по сохранению объектов культурного наследия (памятников истории и культуры) народов Российской Федерации, ДОПОЛНЕНО СЛОВАМИ «а также по контрактам, предусмотренным частями 16 и 16.1 статьи 34 настоящего Федерального закона» (не более, чем на 10% цены контракта). Аналогично дополнен пункт 8 части 1 статьи 95</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1331547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idx="1"/>
          </p:nvPr>
        </p:nvSpPr>
        <p:spPr>
          <a:xfrm>
            <a:off x="455037" y="1942011"/>
            <a:ext cx="11281926" cy="4659086"/>
          </a:xfrm>
        </p:spPr>
        <p:txBody>
          <a:bodyPr>
            <a:normAutofit/>
          </a:bodyPr>
          <a:lstStyle/>
          <a:p>
            <a:pPr marL="0" indent="0">
              <a:buNone/>
            </a:pPr>
            <a:endParaRPr lang="ru-RU" dirty="0">
              <a:latin typeface="+mj-lt"/>
            </a:endParaRPr>
          </a:p>
          <a:p>
            <a:pPr marL="0" indent="0">
              <a:buNone/>
            </a:pPr>
            <a:endParaRPr lang="ru-RU" dirty="0">
              <a:latin typeface="+mj-lt"/>
            </a:endParaRPr>
          </a:p>
          <a:p>
            <a:pPr marL="0" indent="0" algn="ctr">
              <a:buNone/>
            </a:pPr>
            <a:r>
              <a:rPr lang="ru-RU" dirty="0">
                <a:latin typeface="+mj-lt"/>
              </a:rPr>
              <a:t>Спасибо за внимание!</a:t>
            </a:r>
          </a:p>
          <a:p>
            <a:pPr marL="0" indent="0" algn="ctr">
              <a:buNone/>
            </a:pPr>
            <a:endParaRPr lang="ru-RU" dirty="0">
              <a:latin typeface="+mj-lt"/>
            </a:endParaRPr>
          </a:p>
          <a:p>
            <a:pPr marL="0" indent="0" algn="ctr">
              <a:buNone/>
            </a:pPr>
            <a:r>
              <a:rPr lang="ru-RU" dirty="0">
                <a:latin typeface="+mj-lt"/>
              </a:rPr>
              <a:t>Представитель НЭП-Фабрикант по Ростовской области</a:t>
            </a:r>
            <a:endParaRPr lang="en-US" dirty="0">
              <a:latin typeface="+mj-lt"/>
            </a:endParaRPr>
          </a:p>
          <a:p>
            <a:pPr marL="0" indent="0" algn="ctr">
              <a:buNone/>
            </a:pPr>
            <a:r>
              <a:rPr lang="ru-RU" dirty="0" err="1">
                <a:latin typeface="+mj-lt"/>
              </a:rPr>
              <a:t>Юськин</a:t>
            </a:r>
            <a:r>
              <a:rPr lang="ru-RU" dirty="0">
                <a:latin typeface="+mj-lt"/>
              </a:rPr>
              <a:t> Александр</a:t>
            </a:r>
            <a:r>
              <a:rPr lang="en-US" dirty="0">
                <a:latin typeface="+mj-lt"/>
              </a:rPr>
              <a:t> +7 (918) 553-05-55</a:t>
            </a:r>
          </a:p>
          <a:p>
            <a:pPr marL="0" indent="0" algn="ctr">
              <a:buNone/>
            </a:pPr>
            <a:r>
              <a:rPr lang="ru-RU" dirty="0">
                <a:latin typeface="+mj-lt"/>
              </a:rPr>
              <a:t>Руководитель Южного Представительства </a:t>
            </a:r>
          </a:p>
          <a:p>
            <a:pPr marL="0" indent="0" algn="ctr">
              <a:buNone/>
            </a:pPr>
            <a:r>
              <a:rPr lang="ru-RU" dirty="0">
                <a:latin typeface="+mj-lt"/>
              </a:rPr>
              <a:t>Карина Балкарова +7 (926) 391-15-69</a:t>
            </a:r>
          </a:p>
          <a:p>
            <a:endParaRPr lang="ru-RU" dirty="0">
              <a:latin typeface="+mj-lt"/>
            </a:endParaRPr>
          </a:p>
        </p:txBody>
      </p:sp>
      <p:pic>
        <p:nvPicPr>
          <p:cNvPr id="4" name="Рисунок 3">
            <a:extLst>
              <a:ext uri="{FF2B5EF4-FFF2-40B4-BE49-F238E27FC236}">
                <a16:creationId xmlns:a16="http://schemas.microsoft.com/office/drawing/2014/main" id="{1BF9FE0B-B481-483F-B638-A57A81902F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037" y="175376"/>
            <a:ext cx="11281926" cy="455390"/>
          </a:xfrm>
          <a:prstGeom prst="rect">
            <a:avLst/>
          </a:prstGeom>
        </p:spPr>
      </p:pic>
      <p:sp>
        <p:nvSpPr>
          <p:cNvPr id="5" name="object 3">
            <a:extLst>
              <a:ext uri="{FF2B5EF4-FFF2-40B4-BE49-F238E27FC236}">
                <a16:creationId xmlns:a16="http://schemas.microsoft.com/office/drawing/2014/main" id="{C0FDD2F1-614A-4259-8AAA-4397FD8A9839}"/>
              </a:ext>
            </a:extLst>
          </p:cNvPr>
          <p:cNvSpPr/>
          <p:nvPr/>
        </p:nvSpPr>
        <p:spPr>
          <a:xfrm>
            <a:off x="0" y="6797077"/>
            <a:ext cx="12192000" cy="60923"/>
          </a:xfrm>
          <a:custGeom>
            <a:avLst/>
            <a:gdLst/>
            <a:ahLst/>
            <a:cxnLst/>
            <a:rect l="l" t="t" r="r" b="b"/>
            <a:pathLst>
              <a:path w="10692130" h="102234">
                <a:moveTo>
                  <a:pt x="0" y="101650"/>
                </a:moveTo>
                <a:lnTo>
                  <a:pt x="10692003" y="101650"/>
                </a:lnTo>
                <a:lnTo>
                  <a:pt x="10692003" y="0"/>
                </a:lnTo>
                <a:lnTo>
                  <a:pt x="0" y="0"/>
                </a:lnTo>
                <a:lnTo>
                  <a:pt x="0" y="101650"/>
                </a:lnTo>
                <a:close/>
              </a:path>
            </a:pathLst>
          </a:custGeom>
          <a:solidFill>
            <a:srgbClr val="00B260"/>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462"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9811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Прямая со стрелкой 55"/>
          <p:cNvCxnSpPr/>
          <p:nvPr/>
        </p:nvCxnSpPr>
        <p:spPr>
          <a:xfrm>
            <a:off x="10182377" y="2767968"/>
            <a:ext cx="0" cy="17621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p:nvPr/>
        </p:nvCxnSpPr>
        <p:spPr>
          <a:xfrm flipH="1">
            <a:off x="2704587" y="4169931"/>
            <a:ext cx="20132" cy="17410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Прямая со стрелкой 44"/>
          <p:cNvCxnSpPr/>
          <p:nvPr/>
        </p:nvCxnSpPr>
        <p:spPr>
          <a:xfrm>
            <a:off x="2529351" y="3665768"/>
            <a:ext cx="17417" cy="774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Прямая со стрелкой 48"/>
          <p:cNvCxnSpPr/>
          <p:nvPr/>
        </p:nvCxnSpPr>
        <p:spPr>
          <a:xfrm flipH="1">
            <a:off x="1029543" y="3607335"/>
            <a:ext cx="4147" cy="10542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Прямая со стрелкой 50"/>
          <p:cNvCxnSpPr/>
          <p:nvPr/>
        </p:nvCxnSpPr>
        <p:spPr>
          <a:xfrm flipH="1">
            <a:off x="1393708" y="3594884"/>
            <a:ext cx="19839" cy="19793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Заголовок 1"/>
          <p:cNvSpPr>
            <a:spLocks noGrp="1"/>
          </p:cNvSpPr>
          <p:nvPr>
            <p:ph type="title"/>
          </p:nvPr>
        </p:nvSpPr>
        <p:spPr>
          <a:xfrm>
            <a:off x="387042" y="365125"/>
            <a:ext cx="11278578" cy="1325563"/>
          </a:xfrm>
        </p:spPr>
        <p:txBody>
          <a:bodyPr>
            <a:noAutofit/>
          </a:bodyPr>
          <a:lstStyle/>
          <a:p>
            <a:r>
              <a:rPr lang="ru-RU" sz="3600" b="1" dirty="0">
                <a:solidFill>
                  <a:srgbClr val="C00000"/>
                </a:solidFill>
              </a:rPr>
              <a:t>1. Допустимые способы определения подрядчика</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5" name="Скругленный прямоугольник 4"/>
          <p:cNvSpPr/>
          <p:nvPr/>
        </p:nvSpPr>
        <p:spPr>
          <a:xfrm>
            <a:off x="4585063" y="1639978"/>
            <a:ext cx="3413760" cy="48768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Способы закупок</a:t>
            </a:r>
          </a:p>
        </p:txBody>
      </p:sp>
      <p:cxnSp>
        <p:nvCxnSpPr>
          <p:cNvPr id="7" name="Соединительная линия уступом 6"/>
          <p:cNvCxnSpPr/>
          <p:nvPr/>
        </p:nvCxnSpPr>
        <p:spPr>
          <a:xfrm rot="10800000" flipV="1">
            <a:off x="3820886" y="2121920"/>
            <a:ext cx="1393372" cy="313510"/>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Соединительная линия уступом 8"/>
          <p:cNvCxnSpPr/>
          <p:nvPr/>
        </p:nvCxnSpPr>
        <p:spPr>
          <a:xfrm>
            <a:off x="7319555" y="2105840"/>
            <a:ext cx="1645920" cy="31351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Скругленный прямоугольник 11"/>
          <p:cNvSpPr/>
          <p:nvPr/>
        </p:nvSpPr>
        <p:spPr>
          <a:xfrm>
            <a:off x="1025435" y="2215478"/>
            <a:ext cx="2795451" cy="461553"/>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Конкурентные</a:t>
            </a:r>
          </a:p>
        </p:txBody>
      </p:sp>
      <p:sp>
        <p:nvSpPr>
          <p:cNvPr id="13" name="Скругленный прямоугольник 12"/>
          <p:cNvSpPr/>
          <p:nvPr/>
        </p:nvSpPr>
        <p:spPr>
          <a:xfrm>
            <a:off x="8965475" y="2011680"/>
            <a:ext cx="2105297" cy="74884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Закупки у единственного поставщика</a:t>
            </a:r>
          </a:p>
        </p:txBody>
      </p:sp>
      <p:cxnSp>
        <p:nvCxnSpPr>
          <p:cNvPr id="15" name="Прямая со стрелкой 14"/>
          <p:cNvCxnSpPr/>
          <p:nvPr/>
        </p:nvCxnSpPr>
        <p:spPr>
          <a:xfrm>
            <a:off x="1020835" y="2677031"/>
            <a:ext cx="8709" cy="339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a:off x="2412153" y="2674562"/>
            <a:ext cx="8708" cy="3396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p:nvPr/>
        </p:nvCxnSpPr>
        <p:spPr>
          <a:xfrm>
            <a:off x="3794762" y="2657145"/>
            <a:ext cx="8708" cy="3570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Скругленный прямоугольник 22"/>
          <p:cNvSpPr/>
          <p:nvPr/>
        </p:nvSpPr>
        <p:spPr>
          <a:xfrm>
            <a:off x="395750" y="2984969"/>
            <a:ext cx="1267587" cy="609915"/>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Аукцион </a:t>
            </a:r>
          </a:p>
        </p:txBody>
      </p:sp>
      <p:sp>
        <p:nvSpPr>
          <p:cNvPr id="24" name="Скругленный прямоугольник 23"/>
          <p:cNvSpPr/>
          <p:nvPr/>
        </p:nvSpPr>
        <p:spPr>
          <a:xfrm>
            <a:off x="1820972" y="2996139"/>
            <a:ext cx="1262743" cy="637175"/>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Конкурс </a:t>
            </a:r>
          </a:p>
        </p:txBody>
      </p:sp>
      <p:sp>
        <p:nvSpPr>
          <p:cNvPr id="25" name="Скругленный прямоугольник 24"/>
          <p:cNvSpPr/>
          <p:nvPr/>
        </p:nvSpPr>
        <p:spPr>
          <a:xfrm>
            <a:off x="3224997" y="3004042"/>
            <a:ext cx="1288868" cy="621368"/>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Запрос котировок</a:t>
            </a:r>
          </a:p>
        </p:txBody>
      </p:sp>
      <p:cxnSp>
        <p:nvCxnSpPr>
          <p:cNvPr id="27" name="Прямая со стрелкой 26"/>
          <p:cNvCxnSpPr/>
          <p:nvPr/>
        </p:nvCxnSpPr>
        <p:spPr>
          <a:xfrm>
            <a:off x="765375" y="3607335"/>
            <a:ext cx="0" cy="226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Скругленный прямоугольник 27"/>
          <p:cNvSpPr/>
          <p:nvPr/>
        </p:nvSpPr>
        <p:spPr>
          <a:xfrm>
            <a:off x="408323" y="3826104"/>
            <a:ext cx="1267587" cy="51407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Закрытый аукцион</a:t>
            </a:r>
          </a:p>
        </p:txBody>
      </p:sp>
      <p:sp>
        <p:nvSpPr>
          <p:cNvPr id="33" name="Скругленный прямоугольник 32"/>
          <p:cNvSpPr/>
          <p:nvPr/>
        </p:nvSpPr>
        <p:spPr>
          <a:xfrm>
            <a:off x="414609" y="4661537"/>
            <a:ext cx="1255013" cy="757645"/>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Закрытый аукцион в эл форме</a:t>
            </a:r>
          </a:p>
        </p:txBody>
      </p:sp>
      <p:sp>
        <p:nvSpPr>
          <p:cNvPr id="34" name="Скругленный прямоугольник 33"/>
          <p:cNvSpPr/>
          <p:nvPr/>
        </p:nvSpPr>
        <p:spPr>
          <a:xfrm>
            <a:off x="426011" y="5574207"/>
            <a:ext cx="1255013" cy="82990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Открытый аукцион в эл форме </a:t>
            </a:r>
          </a:p>
          <a:p>
            <a:pPr algn="ctr"/>
            <a:r>
              <a:rPr lang="ru-RU" sz="1400" dirty="0"/>
              <a:t>(эл аукцион)</a:t>
            </a:r>
          </a:p>
        </p:txBody>
      </p:sp>
      <p:sp>
        <p:nvSpPr>
          <p:cNvPr id="35" name="Скругленный прямоугольник 34"/>
          <p:cNvSpPr/>
          <p:nvPr/>
        </p:nvSpPr>
        <p:spPr>
          <a:xfrm>
            <a:off x="1789489" y="3826104"/>
            <a:ext cx="1408428" cy="514071"/>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Закрытый конкурс</a:t>
            </a:r>
          </a:p>
        </p:txBody>
      </p:sp>
      <p:cxnSp>
        <p:nvCxnSpPr>
          <p:cNvPr id="37" name="Прямая со стрелкой 36"/>
          <p:cNvCxnSpPr/>
          <p:nvPr/>
        </p:nvCxnSpPr>
        <p:spPr>
          <a:xfrm>
            <a:off x="2333897" y="3685977"/>
            <a:ext cx="0" cy="129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Скругленный прямоугольник 37"/>
          <p:cNvSpPr/>
          <p:nvPr/>
        </p:nvSpPr>
        <p:spPr>
          <a:xfrm>
            <a:off x="1789489" y="4476206"/>
            <a:ext cx="1423974" cy="870857"/>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Закрытый</a:t>
            </a:r>
            <a:r>
              <a:rPr lang="ru-RU" dirty="0"/>
              <a:t> </a:t>
            </a:r>
            <a:r>
              <a:rPr lang="ru-RU" sz="1400" dirty="0"/>
              <a:t>конкурс в электронной форме</a:t>
            </a:r>
          </a:p>
        </p:txBody>
      </p:sp>
      <p:sp>
        <p:nvSpPr>
          <p:cNvPr id="39" name="Скругленный прямоугольник 38"/>
          <p:cNvSpPr/>
          <p:nvPr/>
        </p:nvSpPr>
        <p:spPr>
          <a:xfrm>
            <a:off x="1789489" y="5442856"/>
            <a:ext cx="1423974" cy="1288869"/>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Открытый</a:t>
            </a:r>
            <a:r>
              <a:rPr lang="ru-RU" dirty="0"/>
              <a:t> </a:t>
            </a:r>
            <a:r>
              <a:rPr lang="ru-RU" sz="1400" dirty="0"/>
              <a:t>конкурс в электронной форме (эл конкурс) – </a:t>
            </a:r>
            <a:r>
              <a:rPr lang="ru-RU" sz="1400" dirty="0">
                <a:solidFill>
                  <a:srgbClr val="FF0000"/>
                </a:solidFill>
              </a:rPr>
              <a:t>2 типа</a:t>
            </a:r>
            <a:endParaRPr lang="ru-RU" sz="1400" dirty="0"/>
          </a:p>
        </p:txBody>
      </p:sp>
      <p:sp>
        <p:nvSpPr>
          <p:cNvPr id="42" name="Скругленный прямоугольник 41"/>
          <p:cNvSpPr/>
          <p:nvPr/>
        </p:nvSpPr>
        <p:spPr>
          <a:xfrm>
            <a:off x="3274467" y="4813429"/>
            <a:ext cx="1288868" cy="1418856"/>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Запрос</a:t>
            </a:r>
            <a:r>
              <a:rPr lang="ru-RU" dirty="0"/>
              <a:t> </a:t>
            </a:r>
            <a:r>
              <a:rPr lang="ru-RU" sz="1400" dirty="0"/>
              <a:t>котировок в электронной форме (эл запрос котировок)</a:t>
            </a:r>
          </a:p>
        </p:txBody>
      </p:sp>
      <p:cxnSp>
        <p:nvCxnSpPr>
          <p:cNvPr id="53" name="Прямая со стрелкой 52"/>
          <p:cNvCxnSpPr/>
          <p:nvPr/>
        </p:nvCxnSpPr>
        <p:spPr>
          <a:xfrm>
            <a:off x="9884229" y="2760526"/>
            <a:ext cx="0" cy="3832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Скругленный прямоугольник 53"/>
          <p:cNvSpPr/>
          <p:nvPr/>
        </p:nvSpPr>
        <p:spPr>
          <a:xfrm>
            <a:off x="8784771" y="3175678"/>
            <a:ext cx="2466703" cy="708275"/>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Закупки в соответствии с частью 1 статьи 93</a:t>
            </a:r>
          </a:p>
        </p:txBody>
      </p:sp>
      <p:sp>
        <p:nvSpPr>
          <p:cNvPr id="57" name="Скругленный прямоугольник 56"/>
          <p:cNvSpPr/>
          <p:nvPr/>
        </p:nvSpPr>
        <p:spPr>
          <a:xfrm>
            <a:off x="8784771" y="4530164"/>
            <a:ext cx="2334926" cy="1380840"/>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Закупки в соответствии с частью 12 статьи 93 – электронный магазин через ЭТП</a:t>
            </a:r>
          </a:p>
        </p:txBody>
      </p:sp>
      <p:sp>
        <p:nvSpPr>
          <p:cNvPr id="59" name="Овал 58"/>
          <p:cNvSpPr/>
          <p:nvPr/>
        </p:nvSpPr>
        <p:spPr>
          <a:xfrm>
            <a:off x="-574767" y="4311698"/>
            <a:ext cx="6670767" cy="2494443"/>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Овал 59"/>
          <p:cNvSpPr/>
          <p:nvPr/>
        </p:nvSpPr>
        <p:spPr>
          <a:xfrm>
            <a:off x="4946102" y="3990336"/>
            <a:ext cx="6951470" cy="2586598"/>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C00000"/>
              </a:solidFill>
            </a:endParaRPr>
          </a:p>
        </p:txBody>
      </p:sp>
      <p:sp>
        <p:nvSpPr>
          <p:cNvPr id="61" name="Овал 60"/>
          <p:cNvSpPr/>
          <p:nvPr/>
        </p:nvSpPr>
        <p:spPr>
          <a:xfrm>
            <a:off x="4564930" y="4826896"/>
            <a:ext cx="2165438" cy="1038251"/>
          </a:xfrm>
          <a:prstGeom prst="ellipse">
            <a:avLst/>
          </a:prstGeom>
          <a:solidFill>
            <a:srgbClr val="C0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Электронные процедуры</a:t>
            </a:r>
          </a:p>
        </p:txBody>
      </p:sp>
      <p:cxnSp>
        <p:nvCxnSpPr>
          <p:cNvPr id="73" name="Прямая со стрелкой 72"/>
          <p:cNvCxnSpPr/>
          <p:nvPr/>
        </p:nvCxnSpPr>
        <p:spPr>
          <a:xfrm flipH="1">
            <a:off x="3867887" y="3679235"/>
            <a:ext cx="8709" cy="11476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5456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down)">
                                      <p:cBhvr>
                                        <p:cTn id="7" dur="500"/>
                                        <p:tgtEl>
                                          <p:spTgt spid="6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down)">
                                      <p:cBhvr>
                                        <p:cTn id="12" dur="500"/>
                                        <p:tgtEl>
                                          <p:spTgt spid="5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down)">
                                      <p:cBhvr>
                                        <p:cTn id="1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8594" y="590696"/>
            <a:ext cx="10515600" cy="1202418"/>
          </a:xfrm>
        </p:spPr>
        <p:txBody>
          <a:bodyPr>
            <a:normAutofit/>
          </a:bodyPr>
          <a:lstStyle/>
          <a:p>
            <a:r>
              <a:rPr lang="ru-RU" b="1" dirty="0">
                <a:solidFill>
                  <a:srgbClr val="C00000"/>
                </a:solidFill>
              </a:rPr>
              <a:t>Термины и определения</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graphicFrame>
        <p:nvGraphicFramePr>
          <p:cNvPr id="3" name="Схема 2"/>
          <p:cNvGraphicFramePr/>
          <p:nvPr/>
        </p:nvGraphicFramePr>
        <p:xfrm>
          <a:off x="89988" y="1854074"/>
          <a:ext cx="9454606" cy="43452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Прямоугольная выноска 4"/>
          <p:cNvSpPr/>
          <p:nvPr/>
        </p:nvSpPr>
        <p:spPr>
          <a:xfrm>
            <a:off x="9344297" y="1254033"/>
            <a:ext cx="2321323" cy="1358537"/>
          </a:xfrm>
          <a:prstGeom prst="wedgeRectCallout">
            <a:avLst>
              <a:gd name="adj1" fmla="val -81983"/>
              <a:gd name="adj2" fmla="val 7757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«Короткий» конкурс (без первой части), аукцион или запрос котировок</a:t>
            </a:r>
          </a:p>
        </p:txBody>
      </p:sp>
      <p:sp>
        <p:nvSpPr>
          <p:cNvPr id="6" name="Прямоугольная выноска 5"/>
          <p:cNvSpPr/>
          <p:nvPr/>
        </p:nvSpPr>
        <p:spPr>
          <a:xfrm>
            <a:off x="9431384" y="3023142"/>
            <a:ext cx="2234236" cy="1661854"/>
          </a:xfrm>
          <a:prstGeom prst="wedgeRectCallout">
            <a:avLst>
              <a:gd name="adj1" fmla="val -88930"/>
              <a:gd name="adj2" fmla="val 14368"/>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Если есть проект – «короткий конкурс», аукцион или запрос котировки. Если проекта нет – любой способ</a:t>
            </a:r>
          </a:p>
        </p:txBody>
      </p:sp>
      <p:sp>
        <p:nvSpPr>
          <p:cNvPr id="7" name="Прямоугольная выноска 6"/>
          <p:cNvSpPr/>
          <p:nvPr/>
        </p:nvSpPr>
        <p:spPr>
          <a:xfrm>
            <a:off x="9431385" y="5364480"/>
            <a:ext cx="2234236" cy="1001486"/>
          </a:xfrm>
          <a:prstGeom prst="wedgeRectCallout">
            <a:avLst>
              <a:gd name="adj1" fmla="val -87095"/>
              <a:gd name="adj2" fmla="val -79239"/>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Любой способ</a:t>
            </a:r>
          </a:p>
        </p:txBody>
      </p:sp>
    </p:spTree>
    <p:extLst>
      <p:ext uri="{BB962C8B-B14F-4D97-AF65-F5344CB8AC3E}">
        <p14:creationId xmlns:p14="http://schemas.microsoft.com/office/powerpoint/2010/main" val="3477681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1993062" y="1577507"/>
            <a:ext cx="4102938" cy="51629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normAutofit/>
          </a:bodyPr>
          <a:lstStyle/>
          <a:p>
            <a:r>
              <a:rPr lang="ru-RU" sz="3600" b="1" dirty="0">
                <a:solidFill>
                  <a:srgbClr val="C00000"/>
                </a:solidFill>
              </a:rPr>
              <a:t>2. Описание объекта закупки</a:t>
            </a:r>
          </a:p>
        </p:txBody>
      </p:sp>
      <p:pic>
        <p:nvPicPr>
          <p:cNvPr id="4" name="Рисунок 3"/>
          <p:cNvPicPr>
            <a:picLocks noChangeAspect="1"/>
          </p:cNvPicPr>
          <p:nvPr/>
        </p:nvPicPr>
        <p:blipFill>
          <a:blip r:embed="rId2"/>
          <a:stretch>
            <a:fillRect/>
          </a:stretch>
        </p:blipFill>
        <p:spPr>
          <a:xfrm>
            <a:off x="532911" y="181454"/>
            <a:ext cx="11278578" cy="451143"/>
          </a:xfrm>
          <a:prstGeom prst="rect">
            <a:avLst/>
          </a:prstGeom>
        </p:spPr>
      </p:pic>
      <p:sp>
        <p:nvSpPr>
          <p:cNvPr id="9" name="Объект 8"/>
          <p:cNvSpPr>
            <a:spLocks noGrp="1"/>
          </p:cNvSpPr>
          <p:nvPr>
            <p:ph idx="1"/>
          </p:nvPr>
        </p:nvSpPr>
        <p:spPr>
          <a:xfrm>
            <a:off x="1995952" y="1690688"/>
            <a:ext cx="4100048" cy="5058455"/>
          </a:xfrm>
        </p:spPr>
        <p:txBody>
          <a:bodyPr>
            <a:normAutofit fontScale="47500" lnSpcReduction="20000"/>
          </a:bodyPr>
          <a:lstStyle/>
          <a:p>
            <a:pPr marL="0" indent="0">
              <a:buNone/>
            </a:pPr>
            <a:r>
              <a:rPr lang="ru-RU" dirty="0"/>
              <a:t>Применение КТРУ </a:t>
            </a:r>
          </a:p>
          <a:p>
            <a:pPr marL="0" indent="0">
              <a:buNone/>
            </a:pPr>
            <a:r>
              <a:rPr lang="ru-RU" dirty="0"/>
              <a:t>С 01.06.2020</a:t>
            </a:r>
          </a:p>
          <a:p>
            <a:r>
              <a:rPr lang="ru-RU" dirty="0"/>
              <a:t>41.20.40.000-00000019 Выполнение работ по капитальному ремонту спортивного объекта</a:t>
            </a:r>
          </a:p>
          <a:p>
            <a:r>
              <a:rPr lang="ru-RU" dirty="0"/>
              <a:t>41.20.40.000-00000020 Выполнение работ по капитальному ремонту объекта капитального строительства в сфере образования</a:t>
            </a:r>
          </a:p>
          <a:p>
            <a:r>
              <a:rPr lang="ru-RU" dirty="0"/>
              <a:t>41.20.40.000-00000021 Выполнение работ по капитальному ремонту объекта капитального строительства в сфере культуры</a:t>
            </a:r>
          </a:p>
          <a:p>
            <a:r>
              <a:rPr lang="ru-RU" dirty="0"/>
              <a:t>41.20.40.000-00000023 Выполнение работ по капитальному ремонту объекта капитального строительства в сфере здравоохранения</a:t>
            </a:r>
          </a:p>
          <a:p>
            <a:r>
              <a:rPr lang="ru-RU" dirty="0"/>
              <a:t>42.21.21.000-00000007 Выполнение работ по капитальному ремонту наружных тепловых сетей</a:t>
            </a:r>
          </a:p>
          <a:p>
            <a:r>
              <a:rPr lang="ru-RU" dirty="0"/>
              <a:t>42.21.21.000-00000008 Выполнение работ по капитальному ремонту наружных сетей газоснабжения</a:t>
            </a:r>
          </a:p>
          <a:p>
            <a:r>
              <a:rPr lang="ru-RU" dirty="0"/>
              <a:t>И т.д.</a:t>
            </a:r>
          </a:p>
          <a:p>
            <a:pPr marL="0" indent="0">
              <a:buNone/>
            </a:pPr>
            <a:r>
              <a:rPr lang="ru-RU" dirty="0"/>
              <a:t>С 01.01.2022</a:t>
            </a:r>
          </a:p>
          <a:p>
            <a:r>
              <a:rPr lang="ru-RU" dirty="0"/>
              <a:t>41.20.40.000-00000001/02/03 Работы строительные по возведению нежилых зданий и сооружений (работы по строительству новых объектов, возведению пристроек, реконструкции и ремонту зданий) (единица измерения – штука, м2, условная единица)</a:t>
            </a:r>
          </a:p>
        </p:txBody>
      </p:sp>
      <p:sp>
        <p:nvSpPr>
          <p:cNvPr id="12" name="TextBox 11"/>
          <p:cNvSpPr txBox="1"/>
          <p:nvPr/>
        </p:nvSpPr>
        <p:spPr>
          <a:xfrm>
            <a:off x="6435634" y="1464265"/>
            <a:ext cx="5375855" cy="4185761"/>
          </a:xfrm>
          <a:prstGeom prst="rect">
            <a:avLst/>
          </a:prstGeom>
          <a:noFill/>
        </p:spPr>
        <p:txBody>
          <a:bodyPr wrap="square" rtlCol="0">
            <a:spAutoFit/>
          </a:bodyPr>
          <a:lstStyle/>
          <a:p>
            <a:pPr algn="ctr"/>
            <a:r>
              <a:rPr lang="ru-RU" sz="1400" dirty="0"/>
              <a:t>Основные требования:</a:t>
            </a:r>
          </a:p>
          <a:p>
            <a:pPr algn="ctr"/>
            <a:r>
              <a:rPr lang="ru-RU" sz="1400" dirty="0"/>
              <a:t>Пункт 8 части 1 статьи 33 Федерального закона 44-ФЗ:</a:t>
            </a:r>
          </a:p>
          <a:p>
            <a:pPr algn="ctr"/>
            <a:r>
              <a:rPr lang="ru-RU" sz="1400" dirty="0"/>
              <a:t>описание объекта закупки при осуществлении закупки </a:t>
            </a:r>
            <a:r>
              <a:rPr lang="ru-RU" sz="1400" b="1" dirty="0"/>
              <a:t>работ по строительству, реконструкции, капитальному ремонту, сносу объекта капитального строительства</a:t>
            </a:r>
            <a:r>
              <a:rPr lang="ru-RU" sz="1400" dirty="0"/>
              <a:t> должно содержать проектную документацию, утвержденную в порядке, установленном законодательством о градостроительной деятельности, или типовую проектную документацию, или смету на капитальный ремонт объекта капитального строительства, за исключением случая, если подготовка таких проектных документаций, сметы в соответствии с указанным законодательством не требуется, а также случаев осуществления закупки в соответствии с частями 16 и 16.1 статьи 34 настоящего Федерального закона, при которых предметом контракта является в том числе проектирование объекта капитального строительства. </a:t>
            </a:r>
            <a:r>
              <a:rPr lang="ru-RU" sz="1400" b="1" dirty="0"/>
              <a:t>Включение проектной документации в описание объекта закупки в соответствии с настоящим пунктом является надлежащим исполнением требований пунктов 1 - 3 настоящей части, части 2 настоящей статьи.</a:t>
            </a:r>
          </a:p>
        </p:txBody>
      </p:sp>
      <p:sp>
        <p:nvSpPr>
          <p:cNvPr id="14" name="Скругленная прямоугольная выноска 13"/>
          <p:cNvSpPr/>
          <p:nvPr/>
        </p:nvSpPr>
        <p:spPr>
          <a:xfrm>
            <a:off x="203450" y="3145811"/>
            <a:ext cx="1721143" cy="2445091"/>
          </a:xfrm>
          <a:prstGeom prst="wedgeRoundRectCallout">
            <a:avLst>
              <a:gd name="adj1" fmla="val 55063"/>
              <a:gd name="adj2" fmla="val -10311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 01.01.2022 в закон включено требование – в извещении указывается информация из КТРУ</a:t>
            </a:r>
          </a:p>
          <a:p>
            <a:pPr algn="ctr"/>
            <a:endParaRPr lang="ru-RU" dirty="0"/>
          </a:p>
        </p:txBody>
      </p:sp>
      <p:sp>
        <p:nvSpPr>
          <p:cNvPr id="15" name="Скругленная прямоугольная выноска 14"/>
          <p:cNvSpPr/>
          <p:nvPr/>
        </p:nvSpPr>
        <p:spPr>
          <a:xfrm>
            <a:off x="6881703" y="5599611"/>
            <a:ext cx="4483715" cy="1149532"/>
          </a:xfrm>
          <a:prstGeom prst="wedgeRoundRectCallout">
            <a:avLst>
              <a:gd name="adj1" fmla="val 38601"/>
              <a:gd name="adj2" fmla="val -69696"/>
              <a:gd name="adj3" fmla="val 1666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Необходимо ли указывать слова «или эквивалент» при закупке с проектной документацией/сметой? – см. Определение ВС РФ № 308-ЭС21-7447</a:t>
            </a:r>
          </a:p>
        </p:txBody>
      </p:sp>
    </p:spTree>
    <p:extLst>
      <p:ext uri="{BB962C8B-B14F-4D97-AF65-F5344CB8AC3E}">
        <p14:creationId xmlns:p14="http://schemas.microsoft.com/office/powerpoint/2010/main" val="42671397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600" b="1" dirty="0">
                <a:solidFill>
                  <a:srgbClr val="C00000"/>
                </a:solidFill>
              </a:rPr>
              <a:t>Поставляемые товары</a:t>
            </a:r>
          </a:p>
        </p:txBody>
      </p:sp>
      <p:pic>
        <p:nvPicPr>
          <p:cNvPr id="4" name="Рисунок 3"/>
          <p:cNvPicPr>
            <a:picLocks noChangeAspect="1"/>
          </p:cNvPicPr>
          <p:nvPr/>
        </p:nvPicPr>
        <p:blipFill>
          <a:blip r:embed="rId2"/>
          <a:stretch>
            <a:fillRect/>
          </a:stretch>
        </p:blipFill>
        <p:spPr>
          <a:xfrm>
            <a:off x="532911" y="181454"/>
            <a:ext cx="11278578" cy="451143"/>
          </a:xfrm>
          <a:prstGeom prst="rect">
            <a:avLst/>
          </a:prstGeom>
        </p:spPr>
      </p:pic>
      <p:sp>
        <p:nvSpPr>
          <p:cNvPr id="3" name="Объект 2"/>
          <p:cNvSpPr>
            <a:spLocks noGrp="1"/>
          </p:cNvSpPr>
          <p:nvPr>
            <p:ph idx="1"/>
          </p:nvPr>
        </p:nvSpPr>
        <p:spPr/>
        <p:txBody>
          <a:bodyPr>
            <a:normAutofit fontScale="92500" lnSpcReduction="10000"/>
          </a:bodyPr>
          <a:lstStyle/>
          <a:p>
            <a:r>
              <a:rPr lang="ru-RU" dirty="0"/>
              <a:t>Запрещено требовать в заявке характеристики товара, если в соответствии с пунктом 8 части 1 статьи 33 в описание объекта закупки включена проектная документация, или типовая проектная документация, или смета на капитальный ремонт объекта капитального строительства</a:t>
            </a:r>
          </a:p>
          <a:p>
            <a:r>
              <a:rPr lang="ru-RU" dirty="0"/>
              <a:t>Характеристики товара требуются только по поставляемым товарам (см. Письмо ФАС России от 25.06.2020 № ИА/53616/20)</a:t>
            </a:r>
          </a:p>
          <a:p>
            <a:r>
              <a:rPr lang="ru-RU" dirty="0"/>
              <a:t>Применение каталога товаров/работ/услуг при описании товаров, поставляемых при выполнении работ</a:t>
            </a:r>
          </a:p>
          <a:p>
            <a:r>
              <a:rPr lang="ru-RU" dirty="0"/>
              <a:t>При наличии поставляемых товаров необходимо решить вопрос с запретами, ограничениями и условиями допуска согласно ст. 14</a:t>
            </a:r>
          </a:p>
        </p:txBody>
      </p:sp>
    </p:spTree>
    <p:extLst>
      <p:ext uri="{BB962C8B-B14F-4D97-AF65-F5344CB8AC3E}">
        <p14:creationId xmlns:p14="http://schemas.microsoft.com/office/powerpoint/2010/main" val="24968398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07381"/>
            <a:ext cx="10515600" cy="1071789"/>
          </a:xfrm>
        </p:spPr>
        <p:txBody>
          <a:bodyPr>
            <a:noAutofit/>
          </a:bodyPr>
          <a:lstStyle/>
          <a:p>
            <a:pPr algn="ctr"/>
            <a:r>
              <a:rPr lang="ru-RU" sz="2800" b="1" dirty="0">
                <a:solidFill>
                  <a:srgbClr val="C00000"/>
                </a:solidFill>
              </a:rPr>
              <a:t>Письмо Минфина России от 25 ноября 2021 г. N 24-03-07/95653 «О рассмотрении обращения» (о применении КТРУ при описании товаров, поставляемых при выполнении работ):</a:t>
            </a:r>
          </a:p>
        </p:txBody>
      </p:sp>
      <p:pic>
        <p:nvPicPr>
          <p:cNvPr id="4" name="Рисунок 3"/>
          <p:cNvPicPr>
            <a:picLocks noChangeAspect="1"/>
          </p:cNvPicPr>
          <p:nvPr/>
        </p:nvPicPr>
        <p:blipFill>
          <a:blip r:embed="rId2"/>
          <a:stretch>
            <a:fillRect/>
          </a:stretch>
        </p:blipFill>
        <p:spPr>
          <a:xfrm>
            <a:off x="567745" y="209783"/>
            <a:ext cx="11278578" cy="451143"/>
          </a:xfrm>
          <a:prstGeom prst="rect">
            <a:avLst/>
          </a:prstGeom>
        </p:spPr>
      </p:pic>
      <p:sp>
        <p:nvSpPr>
          <p:cNvPr id="3" name="Объект 2"/>
          <p:cNvSpPr>
            <a:spLocks noGrp="1"/>
          </p:cNvSpPr>
          <p:nvPr>
            <p:ph idx="1"/>
          </p:nvPr>
        </p:nvSpPr>
        <p:spPr>
          <a:xfrm>
            <a:off x="567745" y="1956843"/>
            <a:ext cx="11214952" cy="4086906"/>
          </a:xfrm>
        </p:spPr>
        <p:txBody>
          <a:bodyPr>
            <a:normAutofit fontScale="77500" lnSpcReduction="20000"/>
          </a:bodyPr>
          <a:lstStyle/>
          <a:p>
            <a:r>
              <a:rPr lang="ru-RU" dirty="0"/>
              <a:t>Правила в настоящее время не содержат специальных положений, касающихся использования каталога в случае осуществления закупки работы, при выполнении которой осуществляется поставка товара.</a:t>
            </a:r>
          </a:p>
          <a:p>
            <a:r>
              <a:rPr lang="ru-RU" dirty="0"/>
              <a:t>Однако следует учитывать предусмотренные пунктом 2 Правил цели использования каталога - для применения информации о товарах и описания объекта закупки, а также положения пункта 8 Правил о ситуации применения Правил в отношении каждого товара, работы, услуги, на которые в каталоге имеется подлежащая применению позиция.</a:t>
            </a:r>
          </a:p>
          <a:p>
            <a:r>
              <a:rPr lang="ru-RU" dirty="0"/>
              <a:t>Принимая во внимание, что товар, поставляемый при выполнении закупаемой работы, образует объект закупки, а также учитывая, что иного Правилами не определено, </a:t>
            </a:r>
            <a:r>
              <a:rPr lang="ru-RU" b="1" dirty="0"/>
              <a:t>заказчик использует каталог </a:t>
            </a:r>
            <a:r>
              <a:rPr lang="ru-RU" dirty="0"/>
              <a:t>для применения информации о таком товаре и, соответственно, </a:t>
            </a:r>
            <a:r>
              <a:rPr lang="ru-RU" b="1" dirty="0"/>
              <a:t>для описания объекта закупки</a:t>
            </a:r>
            <a:r>
              <a:rPr lang="ru-RU" dirty="0"/>
              <a:t>.</a:t>
            </a:r>
          </a:p>
          <a:p>
            <a:r>
              <a:rPr lang="ru-RU" dirty="0"/>
              <a:t>Такое использование осуществляется в общем порядке, то есть с учетом установленных Правилами возможностей указания дополнительной информации, дополнительных потребительских свойств и характеристик, а также случаев, не допускающих такое указание.</a:t>
            </a:r>
          </a:p>
        </p:txBody>
      </p:sp>
      <p:sp>
        <p:nvSpPr>
          <p:cNvPr id="5" name="Блок-схема: процесс 4"/>
          <p:cNvSpPr/>
          <p:nvPr/>
        </p:nvSpPr>
        <p:spPr>
          <a:xfrm>
            <a:off x="1881051" y="6043749"/>
            <a:ext cx="8795657" cy="55734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См. Решение Ростовского УФАС России от 06.20.2021 г. по закупке №0314100003021000015</a:t>
            </a:r>
          </a:p>
        </p:txBody>
      </p:sp>
    </p:spTree>
    <p:extLst>
      <p:ext uri="{BB962C8B-B14F-4D97-AF65-F5344CB8AC3E}">
        <p14:creationId xmlns:p14="http://schemas.microsoft.com/office/powerpoint/2010/main" val="801475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br>
              <a:rPr lang="ru-RU" dirty="0"/>
            </a:br>
            <a:r>
              <a:rPr lang="ru-RU" b="1" dirty="0">
                <a:solidFill>
                  <a:srgbClr val="C00000"/>
                </a:solidFill>
              </a:rPr>
              <a:t>Описание объекта закупки – поставляемые при выполнении работ товары</a:t>
            </a:r>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
        <p:nvSpPr>
          <p:cNvPr id="6" name="Блок-схема: процесс 5"/>
          <p:cNvSpPr/>
          <p:nvPr/>
        </p:nvSpPr>
        <p:spPr>
          <a:xfrm>
            <a:off x="461554" y="2246811"/>
            <a:ext cx="3553097" cy="325700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Постановление Правительства РФ от 10.07.2019 N 878</a:t>
            </a:r>
          </a:p>
          <a:p>
            <a:pPr algn="ctr"/>
            <a:r>
              <a:rPr lang="ru-RU" sz="1400" dirty="0"/>
              <a:t>"О мерах стимулирования производства радиоэлектронной продукции на территории Российской Федерации при осуществлении закупок товаров, работ, услуг для обеспечения государственных и муниципальных нужд, о внесении изменений в постановление Правительства Российской Федерации от 16 сентября 2016 г. N 925 и признании утратившими силу некоторых актов Правительства Российской Федерации"</a:t>
            </a:r>
          </a:p>
        </p:txBody>
      </p:sp>
      <p:sp>
        <p:nvSpPr>
          <p:cNvPr id="7" name="Блок-схема: процесс 6"/>
          <p:cNvSpPr/>
          <p:nvPr/>
        </p:nvSpPr>
        <p:spPr>
          <a:xfrm>
            <a:off x="4489268" y="2246811"/>
            <a:ext cx="3548743" cy="325700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Постановление Правительства РФ от 30.04.2020 N 616</a:t>
            </a:r>
          </a:p>
          <a:p>
            <a:pPr algn="ctr"/>
            <a:r>
              <a:rPr lang="ru-RU" sz="1400" dirty="0"/>
              <a:t>"Об установлении запрета на допуск промышленных товаров, происходящих из иностранных государств, для целей осуществления закупок для государственных и муниципальных нужд, а также промышленных товаров, происходящих из иностранных государств, работ (услуг), выполняемых (оказываемых) иностранными лицами, для целей осуществления закупок для нужд обороны страны и безопасности государства"</a:t>
            </a:r>
          </a:p>
        </p:txBody>
      </p:sp>
      <p:sp>
        <p:nvSpPr>
          <p:cNvPr id="8" name="Блок-схема: процесс 7"/>
          <p:cNvSpPr/>
          <p:nvPr/>
        </p:nvSpPr>
        <p:spPr>
          <a:xfrm>
            <a:off x="8355873" y="2246811"/>
            <a:ext cx="3466012" cy="325700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Постановление Правительства РФ от 30.04.2020 N 617</a:t>
            </a:r>
          </a:p>
          <a:p>
            <a:pPr algn="ctr"/>
            <a:r>
              <a:rPr lang="ru-RU" sz="1400" dirty="0"/>
              <a:t>"Об ограничениях допуска отдельных видов промышленных товаров, происходящих из иностранных государств, для целей осуществления закупок для обеспечения государственных и муниципальных нужд"</a:t>
            </a:r>
          </a:p>
        </p:txBody>
      </p:sp>
      <p:sp>
        <p:nvSpPr>
          <p:cNvPr id="9" name="Блок-схема: процесс 8"/>
          <p:cNvSpPr/>
          <p:nvPr/>
        </p:nvSpPr>
        <p:spPr>
          <a:xfrm>
            <a:off x="1933302" y="5808617"/>
            <a:ext cx="8534400" cy="90569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a:t>Приказ Минфина России от 04.06.2018 N 126н</a:t>
            </a:r>
          </a:p>
          <a:p>
            <a:pPr algn="ctr"/>
            <a:r>
              <a:rPr lang="ru-RU" sz="1400" dirty="0"/>
              <a:t>"Об условиях допуска товаров, происходящих из иностранного государства или группы иностранных государств, для целей осуществления закупок товаров для обеспечения государственных и муниципальных нужд" </a:t>
            </a:r>
          </a:p>
        </p:txBody>
      </p:sp>
      <p:sp>
        <p:nvSpPr>
          <p:cNvPr id="10" name="Прямоугольник 9"/>
          <p:cNvSpPr/>
          <p:nvPr/>
        </p:nvSpPr>
        <p:spPr>
          <a:xfrm>
            <a:off x="461554" y="2246811"/>
            <a:ext cx="3553097" cy="3257006"/>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p:cNvSpPr/>
          <p:nvPr/>
        </p:nvSpPr>
        <p:spPr>
          <a:xfrm>
            <a:off x="1933302" y="5808617"/>
            <a:ext cx="8534400" cy="905692"/>
          </a:xfrm>
          <a:prstGeom prst="flowChartProcess">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197188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br>
              <a:rPr lang="ru-RU" dirty="0"/>
            </a:br>
            <a:r>
              <a:rPr lang="ru-RU" b="1" dirty="0">
                <a:solidFill>
                  <a:srgbClr val="C00000"/>
                </a:solidFill>
              </a:rPr>
              <a:t>Административная практика</a:t>
            </a:r>
          </a:p>
        </p:txBody>
      </p:sp>
      <p:sp>
        <p:nvSpPr>
          <p:cNvPr id="3" name="Объект 2"/>
          <p:cNvSpPr>
            <a:spLocks noGrp="1"/>
          </p:cNvSpPr>
          <p:nvPr>
            <p:ph idx="1"/>
          </p:nvPr>
        </p:nvSpPr>
        <p:spPr>
          <a:xfrm>
            <a:off x="470263" y="1825625"/>
            <a:ext cx="11195357" cy="4351338"/>
          </a:xfrm>
        </p:spPr>
        <p:txBody>
          <a:bodyPr/>
          <a:lstStyle/>
          <a:p>
            <a:r>
              <a:rPr lang="ru-RU" dirty="0"/>
              <a:t>Суть дела: Заказчик закупает работы по капитальному ремонту, выбирает код ОКПД2 41.20.40, а также применяет код КТРУ. Так как закупается капитальный ремонт, перечня поставляемых товаров нет. Заявитель обжалует </a:t>
            </a:r>
            <a:r>
              <a:rPr lang="ru-RU" dirty="0" err="1"/>
              <a:t>неустановление</a:t>
            </a:r>
            <a:r>
              <a:rPr lang="ru-RU" dirty="0"/>
              <a:t> ограничения допуска согласно ПП 878</a:t>
            </a:r>
          </a:p>
          <a:p>
            <a:r>
              <a:rPr lang="ru-RU" dirty="0"/>
              <a:t>Суть решения: жалоба в данной части не обоснована, так как код ОКПД2, который выбран Заказчиком, в перечень, утвержденный ПП 878, не входит, а поставляемых товаров нет.</a:t>
            </a:r>
          </a:p>
          <a:p>
            <a:r>
              <a:rPr lang="ru-RU" dirty="0"/>
              <a:t>Реквизиты: Решение Ростовского УФАС России по закупке  0358300345321000016 от 14.10.2021 г.</a:t>
            </a:r>
          </a:p>
          <a:p>
            <a:endParaRPr lang="ru-RU" dirty="0"/>
          </a:p>
        </p:txBody>
      </p:sp>
      <p:pic>
        <p:nvPicPr>
          <p:cNvPr id="4" name="Рисунок 3"/>
          <p:cNvPicPr>
            <a:picLocks noChangeAspect="1"/>
          </p:cNvPicPr>
          <p:nvPr/>
        </p:nvPicPr>
        <p:blipFill>
          <a:blip r:embed="rId2"/>
          <a:stretch>
            <a:fillRect/>
          </a:stretch>
        </p:blipFill>
        <p:spPr>
          <a:xfrm>
            <a:off x="387042" y="139553"/>
            <a:ext cx="11278578" cy="451143"/>
          </a:xfrm>
          <a:prstGeom prst="rect">
            <a:avLst/>
          </a:prstGeom>
        </p:spPr>
      </p:pic>
    </p:spTree>
    <p:extLst>
      <p:ext uri="{BB962C8B-B14F-4D97-AF65-F5344CB8AC3E}">
        <p14:creationId xmlns:p14="http://schemas.microsoft.com/office/powerpoint/2010/main" val="79690131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5428</TotalTime>
  <Words>3311</Words>
  <Application>Microsoft Office PowerPoint</Application>
  <PresentationFormat>Широкоэкранный</PresentationFormat>
  <Paragraphs>219</Paragraphs>
  <Slides>24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24</vt:i4>
      </vt:variant>
    </vt:vector>
  </HeadingPairs>
  <TitlesOfParts>
    <vt:vector size="30" baseType="lpstr">
      <vt:lpstr>Arial</vt:lpstr>
      <vt:lpstr>Calibri</vt:lpstr>
      <vt:lpstr>Calibri Light</vt:lpstr>
      <vt:lpstr>Wingdings</vt:lpstr>
      <vt:lpstr>Тема Office</vt:lpstr>
      <vt:lpstr>2_Тема Office</vt:lpstr>
      <vt:lpstr> Особенности закупки «строительных» работ</vt:lpstr>
      <vt:lpstr>Вопросы для рассмотрения</vt:lpstr>
      <vt:lpstr>1. Допустимые способы определения подрядчика</vt:lpstr>
      <vt:lpstr>Термины и определения</vt:lpstr>
      <vt:lpstr>2. Описание объекта закупки</vt:lpstr>
      <vt:lpstr>Поставляемые товары</vt:lpstr>
      <vt:lpstr>Письмо Минфина России от 25 ноября 2021 г. N 24-03-07/95653 «О рассмотрении обращения» (о применении КТРУ при описании товаров, поставляемых при выполнении работ):</vt:lpstr>
      <vt:lpstr> Описание объекта закупки – поставляемые при выполнении работ товары</vt:lpstr>
      <vt:lpstr> Административная практика</vt:lpstr>
      <vt:lpstr> Административная практика</vt:lpstr>
      <vt:lpstr> Административная практика</vt:lpstr>
      <vt:lpstr> Выводы</vt:lpstr>
      <vt:lpstr> Особенности подготовки проекта контракта</vt:lpstr>
      <vt:lpstr> 3. Установление дополнительных требований к участникам</vt:lpstr>
      <vt:lpstr>Проект Постановления о дополнительных требованиях – специальные требования (часть 2 статьи 31)</vt:lpstr>
      <vt:lpstr>Проект Постановления о дополнительных требованиях – универсальные требования (часть 2.1 статьи 31)</vt:lpstr>
      <vt:lpstr> 4. Особенности оценки заявок</vt:lpstr>
      <vt:lpstr> Письмо ФАС России от 8 декабря 2021 г. N МШ/105064/21 </vt:lpstr>
      <vt:lpstr>Новые правила оценки – Проект Постановления</vt:lpstr>
      <vt:lpstr>Показатели критерия качество</vt:lpstr>
      <vt:lpstr>Показатели критерия квалификация</vt:lpstr>
      <vt:lpstr>Показатель «опыт» может быть раскрыт только через один или несколько следующих детализирующих показателей и оценен только по формуле:</vt:lpstr>
      <vt:lpstr> 5. Особенности исполнения контракта</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закупки строительных работ</dc:title>
  <dc:creator>А Л</dc:creator>
  <cp:lastModifiedBy>1 1</cp:lastModifiedBy>
  <cp:revision>209</cp:revision>
  <dcterms:created xsi:type="dcterms:W3CDTF">2020-08-24T14:25:57Z</dcterms:created>
  <dcterms:modified xsi:type="dcterms:W3CDTF">2021-12-20T07:36:44Z</dcterms:modified>
</cp:coreProperties>
</file>