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4" r:id="rId3"/>
    <p:sldId id="279" r:id="rId4"/>
    <p:sldId id="300" r:id="rId5"/>
    <p:sldId id="281" r:id="rId6"/>
    <p:sldId id="289" r:id="rId7"/>
    <p:sldId id="290" r:id="rId8"/>
    <p:sldId id="291" r:id="rId9"/>
    <p:sldId id="292" r:id="rId10"/>
    <p:sldId id="262" r:id="rId11"/>
    <p:sldId id="293" r:id="rId12"/>
    <p:sldId id="294" r:id="rId13"/>
    <p:sldId id="295" r:id="rId14"/>
    <p:sldId id="263" r:id="rId15"/>
    <p:sldId id="277" r:id="rId16"/>
    <p:sldId id="297" r:id="rId17"/>
    <p:sldId id="298" r:id="rId18"/>
    <p:sldId id="270" r:id="rId19"/>
    <p:sldId id="272" r:id="rId20"/>
    <p:sldId id="278" r:id="rId21"/>
    <p:sldId id="282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66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01.08.2021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59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01.08.2021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10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01.08.2021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190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01.08.2021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975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01.08.2021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59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01.08.2021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92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01.08.2021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2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01.08.2021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99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01.08.2021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12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01.08.2021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824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01.08.2021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57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1BA1D-883A-4305-95B7-FFBA9A240931}" type="datetimeFigureOut">
              <a:rPr lang="ru-RU" smtClean="0"/>
              <a:t>01.08.2021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72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4515"/>
            <a:ext cx="12192000" cy="3726397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Arial Black" panose="020B0A04020102020204" pitchFamily="34" charset="0"/>
              </a:rPr>
              <a:t>Подготовка отчета об объеме закупок у субъектов малого предпринимательства и социально ориентированных некоммерческих организаций</a:t>
            </a:r>
          </a:p>
        </p:txBody>
      </p:sp>
      <p:pic>
        <p:nvPicPr>
          <p:cNvPr id="4" name="Picture 2" descr="C:\Users\akopyan\Desktop\работа\gerb_rostovskoy_oblasti (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844" y="87543"/>
            <a:ext cx="1094311" cy="119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57890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18 марта 2021 г.</a:t>
            </a:r>
            <a:endParaRPr lang="ru-RU" sz="1000" b="1" dirty="0"/>
          </a:p>
        </p:txBody>
      </p:sp>
    </p:spTree>
    <p:extLst>
      <p:ext uri="{BB962C8B-B14F-4D97-AF65-F5344CB8AC3E}">
        <p14:creationId xmlns:p14="http://schemas.microsoft.com/office/powerpoint/2010/main" val="1012490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право 3"/>
          <p:cNvSpPr/>
          <p:nvPr/>
        </p:nvSpPr>
        <p:spPr>
          <a:xfrm rot="12615454">
            <a:off x="4260687" y="536739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3">
            <a:extLst>
              <a:ext uri="{FF2B5EF4-FFF2-40B4-BE49-F238E27FC236}">
                <a16:creationId xmlns:a16="http://schemas.microsoft.com/office/drawing/2014/main" id="{3658182A-A5C4-498E-82BB-B618215336AF}"/>
              </a:ext>
            </a:extLst>
          </p:cNvPr>
          <p:cNvSpPr/>
          <p:nvPr/>
        </p:nvSpPr>
        <p:spPr>
          <a:xfrm rot="12615454">
            <a:off x="4338443" y="1664969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3">
            <a:extLst>
              <a:ext uri="{FF2B5EF4-FFF2-40B4-BE49-F238E27FC236}">
                <a16:creationId xmlns:a16="http://schemas.microsoft.com/office/drawing/2014/main" id="{8C6B5890-4588-41B7-9DEE-701AF577C7E4}"/>
              </a:ext>
            </a:extLst>
          </p:cNvPr>
          <p:cNvSpPr/>
          <p:nvPr/>
        </p:nvSpPr>
        <p:spPr>
          <a:xfrm rot="12615454">
            <a:off x="4260687" y="2894273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07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право 2"/>
          <p:cNvSpPr/>
          <p:nvPr/>
        </p:nvSpPr>
        <p:spPr>
          <a:xfrm rot="18933767">
            <a:off x="8754656" y="2213075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802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802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121920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802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274" y="1101012"/>
            <a:ext cx="9060024" cy="643812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213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трелка вправо 4"/>
          <p:cNvSpPr/>
          <p:nvPr/>
        </p:nvSpPr>
        <p:spPr>
          <a:xfrm rot="8165219">
            <a:off x="3251398" y="194521"/>
            <a:ext cx="696351" cy="59011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022080" y="35537"/>
            <a:ext cx="2267712" cy="18949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974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4198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право 2"/>
          <p:cNvSpPr/>
          <p:nvPr/>
        </p:nvSpPr>
        <p:spPr>
          <a:xfrm rot="13065630">
            <a:off x="6650614" y="101439"/>
            <a:ext cx="496292" cy="48243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198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право 3"/>
          <p:cNvSpPr/>
          <p:nvPr/>
        </p:nvSpPr>
        <p:spPr>
          <a:xfrm rot="2722265">
            <a:off x="10469256" y="5536091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5354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право 3"/>
          <p:cNvSpPr/>
          <p:nvPr/>
        </p:nvSpPr>
        <p:spPr>
          <a:xfrm rot="8034740">
            <a:off x="4694883" y="5201791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438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6736" y="0"/>
            <a:ext cx="10875264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400" b="1" u="sng" dirty="0">
                <a:solidFill>
                  <a:schemeClr val="accent5"/>
                </a:solidFill>
              </a:rPr>
              <a:t>Статья 30 Федерального закона от 05.04.2013 № 44-ФЗ</a:t>
            </a:r>
          </a:p>
          <a:p>
            <a:r>
              <a:rPr lang="ru-RU" sz="3400" b="1" dirty="0">
                <a:solidFill>
                  <a:schemeClr val="accent5"/>
                </a:solidFill>
              </a:rPr>
              <a:t>«Участие субъектов малого предпринимательства, социально ориентированных некоммерческих организаций в закупках»</a:t>
            </a:r>
          </a:p>
          <a:p>
            <a:endParaRPr lang="en-US" sz="3400" b="1" u="sng" dirty="0">
              <a:solidFill>
                <a:schemeClr val="accent5"/>
              </a:solidFill>
            </a:endParaRPr>
          </a:p>
          <a:p>
            <a:endParaRPr lang="ru-RU" sz="3400" b="1" u="sng" dirty="0">
              <a:solidFill>
                <a:schemeClr val="accent5"/>
              </a:solidFill>
            </a:endParaRPr>
          </a:p>
          <a:p>
            <a:r>
              <a:rPr lang="ru-RU" sz="3400" b="1" u="sng" dirty="0">
                <a:solidFill>
                  <a:schemeClr val="accent5"/>
                </a:solidFill>
              </a:rPr>
              <a:t>Постановление Правительства РФ от 17.03.2015 № 238</a:t>
            </a:r>
          </a:p>
          <a:p>
            <a:r>
              <a:rPr lang="ru-RU" sz="3400" b="1" dirty="0">
                <a:solidFill>
                  <a:schemeClr val="accent5"/>
                </a:solidFill>
              </a:rPr>
              <a:t>«О порядке подготовки </a:t>
            </a:r>
            <a:r>
              <a:rPr lang="ru-RU" sz="3400" b="1" u="sng" dirty="0">
                <a:solidFill>
                  <a:schemeClr val="accent5"/>
                </a:solidFill>
              </a:rPr>
              <a:t>отчета</a:t>
            </a:r>
            <a:r>
              <a:rPr lang="ru-RU" sz="3400" b="1" dirty="0">
                <a:solidFill>
                  <a:schemeClr val="accent5"/>
                </a:solidFill>
              </a:rPr>
              <a:t> об объеме закупок у субъектов малого предпринимательства и социально ориентированных некоммерческих организаций, его размещения в единой информационной системе …»</a:t>
            </a:r>
          </a:p>
        </p:txBody>
      </p:sp>
      <p:sp>
        <p:nvSpPr>
          <p:cNvPr id="3" name="Стрелка вправо 2"/>
          <p:cNvSpPr/>
          <p:nvPr/>
        </p:nvSpPr>
        <p:spPr>
          <a:xfrm>
            <a:off x="108267" y="4462259"/>
            <a:ext cx="992590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108267" y="1132452"/>
            <a:ext cx="992590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744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174328"/>
              </p:ext>
            </p:extLst>
          </p:nvPr>
        </p:nvGraphicFramePr>
        <p:xfrm>
          <a:off x="0" y="1135644"/>
          <a:ext cx="12192000" cy="530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0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1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0080">
                <a:tc>
                  <a:txBody>
                    <a:bodyPr/>
                    <a:lstStyle/>
                    <a:p>
                      <a:pPr algn="ctr"/>
                      <a:r>
                        <a:rPr lang="ru-RU" sz="2700" dirty="0"/>
                        <a:t>часть 3 статьи 7.30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dirty="0"/>
                        <a:t>часть</a:t>
                      </a:r>
                      <a:r>
                        <a:rPr lang="ru-RU" sz="2700" baseline="0" dirty="0"/>
                        <a:t> </a:t>
                      </a:r>
                      <a:r>
                        <a:rPr lang="ru-RU" sz="2700" dirty="0"/>
                        <a:t>11 статьи 7.30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4880">
                <a:tc>
                  <a:txBody>
                    <a:bodyPr/>
                    <a:lstStyle/>
                    <a:p>
                      <a:r>
                        <a:rPr lang="ru-RU" sz="2500" b="1" dirty="0" err="1"/>
                        <a:t>неразмещение</a:t>
                      </a:r>
                      <a:r>
                        <a:rPr lang="ru-RU" sz="2500" dirty="0"/>
                        <a:t> должностным лицом заказчика, должностным лицом уполномоченного органа, должностным лицом уполномоченного учреждения, специализированной организацией в ЕИС </a:t>
                      </a:r>
                      <a:r>
                        <a:rPr lang="ru-RU" sz="2500" b="1" dirty="0"/>
                        <a:t>информации и документов</a:t>
                      </a:r>
                      <a:r>
                        <a:rPr lang="ru-RU" sz="2500" dirty="0"/>
                        <a:t>, размещение которых предусмотрено в соответствии с законодательством РФ о контрактной системе в сфере закупок, влечет наложение административного штрафа:</a:t>
                      </a:r>
                    </a:p>
                    <a:p>
                      <a:r>
                        <a:rPr lang="ru-RU" sz="2500" i="1" dirty="0"/>
                        <a:t>- на должностных лиц в размере </a:t>
                      </a:r>
                      <a:r>
                        <a:rPr lang="ru-RU" sz="2500" b="1" i="1" u="sng" dirty="0"/>
                        <a:t>50 000 р.</a:t>
                      </a:r>
                      <a:r>
                        <a:rPr lang="ru-RU" sz="2500" i="1" dirty="0"/>
                        <a:t>;</a:t>
                      </a:r>
                    </a:p>
                    <a:p>
                      <a:r>
                        <a:rPr lang="ru-RU" sz="2500" i="1" dirty="0"/>
                        <a:t>-</a:t>
                      </a:r>
                      <a:r>
                        <a:rPr lang="ru-RU" sz="2500" i="1" baseline="0" dirty="0"/>
                        <a:t> </a:t>
                      </a:r>
                      <a:r>
                        <a:rPr lang="ru-RU" sz="2500" i="1" dirty="0"/>
                        <a:t>на юридических лиц – </a:t>
                      </a:r>
                      <a:r>
                        <a:rPr lang="ru-RU" sz="2500" b="1" i="1" u="sng" dirty="0"/>
                        <a:t>500 000</a:t>
                      </a:r>
                      <a:r>
                        <a:rPr lang="ru-RU" sz="2500" i="1" u="sng" dirty="0"/>
                        <a:t> </a:t>
                      </a:r>
                      <a:r>
                        <a:rPr lang="ru-RU" sz="2500" b="1" i="1" u="sng" dirty="0"/>
                        <a:t>р.</a:t>
                      </a:r>
                      <a:endParaRPr lang="ru-RU" sz="2500" i="1" u="sng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ru-RU" sz="2700" dirty="0"/>
                        <a:t>осуществление закупок товаров, работ, услуг для обеспечения государственных и муниципальных нужд у СМП и СОНКО в размере </a:t>
                      </a:r>
                      <a:r>
                        <a:rPr lang="ru-RU" sz="2700" b="1" dirty="0"/>
                        <a:t>менее чем 15% </a:t>
                      </a:r>
                      <a:r>
                        <a:rPr lang="ru-RU" sz="2700" dirty="0"/>
                        <a:t>совокупного годового объема закупок, рассчитанного с учетом части 1.1 статьи 30 Закона 44-ФЗ, влечет наложение административного штрафа </a:t>
                      </a:r>
                      <a:r>
                        <a:rPr lang="ru-RU" sz="2700" i="1" dirty="0"/>
                        <a:t>на должностных лиц в размере </a:t>
                      </a:r>
                      <a:r>
                        <a:rPr lang="ru-RU" sz="2500" b="1" i="1" u="sng" dirty="0"/>
                        <a:t>50 000 р</a:t>
                      </a:r>
                      <a:r>
                        <a:rPr lang="ru-RU" sz="2500" i="1" u="sng" dirty="0"/>
                        <a:t>.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-21317" y="51951"/>
            <a:ext cx="12192000" cy="10836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ru-RU" sz="6400" b="1" dirty="0">
                <a:solidFill>
                  <a:schemeClr val="tx1"/>
                </a:solidFill>
                <a:latin typeface="Arial" panose="020B0604020202020204" pitchFamily="34" charset="0"/>
                <a:cs typeface="Utsaah" panose="020B0604020202020204" pitchFamily="34" charset="0"/>
              </a:rPr>
              <a:t>КоАП</a:t>
            </a:r>
            <a:endParaRPr lang="ru-RU" sz="3700" b="1" dirty="0">
              <a:solidFill>
                <a:schemeClr val="tx1"/>
              </a:solidFill>
              <a:latin typeface="Arial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1026" name="Picture 2" descr="C:\Users\akopyan\Desktop\warning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436" y="51951"/>
            <a:ext cx="960107" cy="94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akopyan\Desktop\warning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51951"/>
            <a:ext cx="960107" cy="94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768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09672"/>
            <a:ext cx="12192000" cy="1438656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86772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77030"/>
            <a:ext cx="12192000" cy="5880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dirty="0">
                <a:solidFill>
                  <a:schemeClr val="accent5"/>
                </a:solidFill>
              </a:rPr>
              <a:t>4. … По итогам года заказчик </a:t>
            </a:r>
            <a:r>
              <a:rPr lang="ru-RU" sz="3200" b="1" dirty="0">
                <a:solidFill>
                  <a:schemeClr val="accent5"/>
                </a:solidFill>
              </a:rPr>
              <a:t>обязан</a:t>
            </a:r>
            <a:r>
              <a:rPr lang="ru-RU" sz="3200" dirty="0">
                <a:solidFill>
                  <a:schemeClr val="accent5"/>
                </a:solidFill>
              </a:rPr>
              <a:t> составить </a:t>
            </a:r>
            <a:r>
              <a:rPr lang="ru-RU" sz="3200" b="1" dirty="0">
                <a:solidFill>
                  <a:schemeClr val="accent5"/>
                </a:solidFill>
              </a:rPr>
              <a:t>отчет</a:t>
            </a:r>
            <a:r>
              <a:rPr lang="ru-RU" sz="3200" dirty="0">
                <a:solidFill>
                  <a:schemeClr val="accent5"/>
                </a:solidFill>
              </a:rPr>
              <a:t> об объеме закупок у субъектов малого предпринимательства, социально ориентированных некоммерческих организаций, предусмотренных ч.2</a:t>
            </a:r>
            <a:r>
              <a:rPr lang="en-US" sz="3200" dirty="0">
                <a:solidFill>
                  <a:schemeClr val="accent5"/>
                </a:solidFill>
              </a:rPr>
              <a:t> </a:t>
            </a:r>
            <a:r>
              <a:rPr lang="ru-RU" sz="3200" dirty="0">
                <a:solidFill>
                  <a:schemeClr val="accent5"/>
                </a:solidFill>
              </a:rPr>
              <a:t>ст.</a:t>
            </a:r>
            <a:r>
              <a:rPr lang="en-US" sz="3200" dirty="0">
                <a:solidFill>
                  <a:schemeClr val="accent5"/>
                </a:solidFill>
              </a:rPr>
              <a:t>30</a:t>
            </a:r>
            <a:r>
              <a:rPr lang="ru-RU" sz="3200" dirty="0">
                <a:solidFill>
                  <a:schemeClr val="accent5"/>
                </a:solidFill>
              </a:rPr>
              <a:t>, и до </a:t>
            </a:r>
            <a:r>
              <a:rPr lang="ru-RU" sz="3200" u="sng" dirty="0">
                <a:solidFill>
                  <a:schemeClr val="accent5"/>
                </a:solidFill>
              </a:rPr>
              <a:t>1 апреля года, следующего за отчетным годом</a:t>
            </a:r>
            <a:r>
              <a:rPr lang="ru-RU" sz="3200" dirty="0">
                <a:solidFill>
                  <a:schemeClr val="accent5"/>
                </a:solidFill>
              </a:rPr>
              <a:t>, </a:t>
            </a:r>
            <a:r>
              <a:rPr lang="ru-RU" sz="3200" b="1" dirty="0">
                <a:solidFill>
                  <a:schemeClr val="accent5"/>
                </a:solidFill>
              </a:rPr>
              <a:t>разместить</a:t>
            </a:r>
            <a:r>
              <a:rPr lang="ru-RU" sz="3200" dirty="0">
                <a:solidFill>
                  <a:schemeClr val="accent5"/>
                </a:solidFill>
              </a:rPr>
              <a:t> такой отчет в ЕИС. В такой отчет заказчик включает информацию о заключенных контрактах с субъектами малого предпринимательства, социально ориентированными некоммерческими организациями.</a:t>
            </a:r>
          </a:p>
          <a:p>
            <a:pPr algn="just"/>
            <a:endParaRPr lang="ru-RU" sz="3200" dirty="0">
              <a:solidFill>
                <a:schemeClr val="accent5"/>
              </a:solidFill>
            </a:endParaRPr>
          </a:p>
          <a:p>
            <a:pPr algn="just"/>
            <a:r>
              <a:rPr lang="ru-RU" sz="3200" dirty="0">
                <a:solidFill>
                  <a:schemeClr val="accent5"/>
                </a:solidFill>
              </a:rPr>
              <a:t>4.1. Порядок подготовки отчета, указанного в ч.4 ст.30, его размещения в ЕИС, форма указанного отчета определяются </a:t>
            </a:r>
            <a:r>
              <a:rPr lang="ru-RU" sz="3200" u="sng" dirty="0">
                <a:solidFill>
                  <a:schemeClr val="accent5"/>
                </a:solidFill>
              </a:rPr>
              <a:t>Постановлением Правительства Российской Федерации № 238</a:t>
            </a:r>
            <a:r>
              <a:rPr lang="ru-RU" sz="3200" dirty="0">
                <a:solidFill>
                  <a:schemeClr val="accent5"/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2192000" cy="9770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u="sng" dirty="0">
                <a:solidFill>
                  <a:schemeClr val="accent5"/>
                </a:solidFill>
              </a:rPr>
              <a:t>Ст.30 44-ФЗ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37567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0195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10640"/>
            <a:ext cx="10672175" cy="46768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600" dirty="0">
                <a:solidFill>
                  <a:schemeClr val="accent5"/>
                </a:solidFill>
              </a:rPr>
              <a:t>4. Отчет по итогам отчетного года в </a:t>
            </a:r>
            <a:r>
              <a:rPr lang="ru-RU" sz="3600" b="1" dirty="0">
                <a:solidFill>
                  <a:schemeClr val="accent5"/>
                </a:solidFill>
              </a:rPr>
              <a:t>форме электронного документа </a:t>
            </a:r>
            <a:r>
              <a:rPr lang="ru-RU" sz="3600" dirty="0">
                <a:solidFill>
                  <a:schemeClr val="accent5"/>
                </a:solidFill>
              </a:rPr>
              <a:t>подписывается </a:t>
            </a:r>
            <a:r>
              <a:rPr lang="ru-RU" sz="3600" b="1" dirty="0">
                <a:solidFill>
                  <a:schemeClr val="accent5"/>
                </a:solidFill>
              </a:rPr>
              <a:t>электронной подписью </a:t>
            </a:r>
            <a:r>
              <a:rPr lang="ru-RU" sz="3600" dirty="0">
                <a:solidFill>
                  <a:schemeClr val="accent5"/>
                </a:solidFill>
              </a:rPr>
              <a:t>уполномоченного должностного лица заказчика и размещается в ЕИС в срок до </a:t>
            </a:r>
            <a:r>
              <a:rPr lang="ru-RU" sz="3600" u="sng">
                <a:solidFill>
                  <a:schemeClr val="accent5"/>
                </a:solidFill>
              </a:rPr>
              <a:t>1 апреля</a:t>
            </a:r>
            <a:endParaRPr lang="ru-RU" sz="3600" dirty="0">
              <a:solidFill>
                <a:schemeClr val="accent5"/>
              </a:solidFill>
            </a:endParaRPr>
          </a:p>
          <a:p>
            <a:pPr algn="just"/>
            <a:endParaRPr lang="ru-RU" sz="3600" dirty="0">
              <a:solidFill>
                <a:schemeClr val="accent5"/>
              </a:solidFill>
            </a:endParaRPr>
          </a:p>
          <a:p>
            <a:pPr algn="just"/>
            <a:r>
              <a:rPr lang="ru-RU" sz="3600" dirty="0">
                <a:solidFill>
                  <a:schemeClr val="accent5"/>
                </a:solidFill>
              </a:rPr>
              <a:t>Датой составления отчета является </a:t>
            </a:r>
            <a:r>
              <a:rPr lang="ru-RU" sz="3600" b="1" dirty="0">
                <a:solidFill>
                  <a:schemeClr val="accent5"/>
                </a:solidFill>
              </a:rPr>
              <a:t>дата размещения отчета</a:t>
            </a:r>
            <a:r>
              <a:rPr lang="ru-RU" sz="3600" dirty="0">
                <a:solidFill>
                  <a:schemeClr val="accent5"/>
                </a:solidFill>
              </a:rPr>
              <a:t> в ЕИС.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2192000" cy="1322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>
                <a:solidFill>
                  <a:schemeClr val="accent5"/>
                </a:solidFill>
              </a:rPr>
              <a:t>Правила подготовки отчета </a:t>
            </a:r>
            <a:r>
              <a:rPr lang="ru-RU" sz="3600" b="1" dirty="0">
                <a:solidFill>
                  <a:schemeClr val="accent5"/>
                </a:solidFill>
              </a:rPr>
              <a:t>(ППРФ от 17.03.2015 № 238)</a:t>
            </a:r>
          </a:p>
          <a:p>
            <a:pPr algn="ctr"/>
            <a:endParaRPr lang="ru-RU" dirty="0"/>
          </a:p>
        </p:txBody>
      </p:sp>
      <p:pic>
        <p:nvPicPr>
          <p:cNvPr id="3" name="Picture 2" descr="https://cdn4.iconfinder.com/data/icons/electronic-devices-16/512/USB_Drive-1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487" y="1499883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703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трелка вправо 5"/>
          <p:cNvSpPr/>
          <p:nvPr/>
        </p:nvSpPr>
        <p:spPr>
          <a:xfrm rot="13410415">
            <a:off x="1723429" y="2297160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675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7358291" y="1889642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188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2201075" y="4779146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602780" y="5087375"/>
            <a:ext cx="8333188" cy="19952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395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трелка вправо 4"/>
          <p:cNvSpPr/>
          <p:nvPr/>
        </p:nvSpPr>
        <p:spPr>
          <a:xfrm rot="2718378">
            <a:off x="1639407" y="5267236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1688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347</Words>
  <Application>Microsoft Office PowerPoint</Application>
  <PresentationFormat>Широкоэкранный</PresentationFormat>
  <Paragraphs>24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Arial Black</vt:lpstr>
      <vt:lpstr>Calibri</vt:lpstr>
      <vt:lpstr>Calibri Light</vt:lpstr>
      <vt:lpstr>Тема Office</vt:lpstr>
      <vt:lpstr>Подготовка отчета об объеме закупок у субъектов малого предпринимательства и социально ориентированных некоммерческих организаций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Alexander Akopyan</dc:creator>
  <cp:lastModifiedBy>Александр Акопян</cp:lastModifiedBy>
  <cp:revision>24</cp:revision>
  <dcterms:created xsi:type="dcterms:W3CDTF">2020-03-15T19:08:06Z</dcterms:created>
  <dcterms:modified xsi:type="dcterms:W3CDTF">2021-03-18T15:46:26Z</dcterms:modified>
</cp:coreProperties>
</file>