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ink/ink1.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autoCompressPictures="0">
  <p:sldMasterIdLst>
    <p:sldMasterId id="2147483660" r:id="rId1"/>
  </p:sldMasterIdLst>
  <p:notesMasterIdLst>
    <p:notesMasterId r:id="rId29"/>
  </p:notesMasterIdLst>
  <p:sldIdLst>
    <p:sldId id="346" r:id="rId2"/>
    <p:sldId id="425" r:id="rId3"/>
    <p:sldId id="439" r:id="rId4"/>
    <p:sldId id="445" r:id="rId5"/>
    <p:sldId id="446" r:id="rId6"/>
    <p:sldId id="459" r:id="rId7"/>
    <p:sldId id="460" r:id="rId8"/>
    <p:sldId id="461" r:id="rId9"/>
    <p:sldId id="462" r:id="rId10"/>
    <p:sldId id="463" r:id="rId11"/>
    <p:sldId id="464" r:id="rId12"/>
    <p:sldId id="467" r:id="rId13"/>
    <p:sldId id="465" r:id="rId14"/>
    <p:sldId id="466" r:id="rId15"/>
    <p:sldId id="451" r:id="rId16"/>
    <p:sldId id="447" r:id="rId17"/>
    <p:sldId id="448" r:id="rId18"/>
    <p:sldId id="449" r:id="rId19"/>
    <p:sldId id="450" r:id="rId20"/>
    <p:sldId id="452" r:id="rId21"/>
    <p:sldId id="453" r:id="rId22"/>
    <p:sldId id="455" r:id="rId23"/>
    <p:sldId id="454" r:id="rId24"/>
    <p:sldId id="456" r:id="rId25"/>
    <p:sldId id="457" r:id="rId26"/>
    <p:sldId id="458" r:id="rId27"/>
    <p:sldId id="347" r:id="rId28"/>
  </p:sldIdLst>
  <p:sldSz cx="9906000" cy="6858000" type="A4"/>
  <p:notesSz cx="6807200" cy="9939338"/>
  <p:embeddedFontLst>
    <p:embeddedFont>
      <p:font typeface="Roboto Thin" panose="020B0604020202020204" charset="0"/>
      <p:regular r:id="rId30"/>
      <p:italic r:id="rId31"/>
    </p:embeddedFont>
    <p:embeddedFont>
      <p:font typeface="Roboto" panose="020B0604020202020204" charset="0"/>
      <p:regular r:id="rId32"/>
      <p:bold r:id="rId33"/>
      <p:italic r:id="rId34"/>
      <p:boldItalic r:id="rId35"/>
    </p:embeddedFont>
    <p:embeddedFont>
      <p:font typeface="Franklin Gothic Book" panose="020B0503020102020204" pitchFamily="34" charset="0"/>
      <p:regular r:id="rId36"/>
      <p:italic r:id="rId37"/>
    </p:embeddedFont>
    <p:embeddedFont>
      <p:font typeface="Calibri" panose="020F0502020204030204" pitchFamily="34" charset="0"/>
      <p:regular r:id="rId38"/>
      <p:bold r:id="rId39"/>
      <p:italic r:id="rId40"/>
      <p:boldItalic r:id="rId41"/>
    </p:embeddedFont>
    <p:embeddedFont>
      <p:font typeface="Roboto Medium" panose="020B0604020202020204" charset="0"/>
      <p:regular r:id="rId42"/>
      <p:italic r:id="rId43"/>
    </p:embeddedFont>
    <p:embeddedFont>
      <p:font typeface="Roboto Light" panose="020B0604020202020204" charset="0"/>
      <p:regular r:id="rId44"/>
      <p:italic r:id="rId45"/>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Хвостова Наталия Александровна" initials="ХНА" lastIdx="1" clrIdx="0">
    <p:extLst>
      <p:ext uri="{19B8F6BF-5375-455C-9EA6-DF929625EA0E}">
        <p15:presenceInfo xmlns:p15="http://schemas.microsoft.com/office/powerpoint/2012/main" userId="S-1-5-21-1915643100-3395572735-1203079319-69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F3E1"/>
    <a:srgbClr val="DEE6D5"/>
    <a:srgbClr val="E6FFCC"/>
    <a:srgbClr val="FFF0D9"/>
    <a:srgbClr val="FFFFCD"/>
    <a:srgbClr val="F2F0EB"/>
    <a:srgbClr val="FFF4D9"/>
    <a:srgbClr val="FFFFAB"/>
    <a:srgbClr val="1489CC"/>
    <a:srgbClr val="1283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E8034E78-7F5D-4C2E-B375-FC64B27BC917}" styleName="Темный стиль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Темный стиль 1 - акцент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89"/>
    <p:restoredTop sz="98308" autoAdjust="0"/>
  </p:normalViewPr>
  <p:slideViewPr>
    <p:cSldViewPr snapToGrid="0" snapToObjects="1" showGuides="1">
      <p:cViewPr varScale="1">
        <p:scale>
          <a:sx n="102" d="100"/>
          <a:sy n="102" d="100"/>
        </p:scale>
        <p:origin x="120" y="17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4DE8C8-5000-49DF-BF8B-26CADD7D0EAA}" type="doc">
      <dgm:prSet loTypeId="urn:microsoft.com/office/officeart/2005/8/layout/chevron1" loCatId="process" qsTypeId="urn:microsoft.com/office/officeart/2005/8/quickstyle/simple1" qsCatId="simple" csTypeId="urn:microsoft.com/office/officeart/2005/8/colors/accent1_2" csCatId="accent1" phldr="1"/>
      <dgm:spPr/>
    </dgm:pt>
    <dgm:pt modelId="{6555459A-4222-4E75-BB33-B46F7B26C319}">
      <dgm:prSet phldrT="[Текст]" custT="1"/>
      <dgm:spPr/>
      <dgm:t>
        <a:bodyPr/>
        <a:lstStyle/>
        <a:p>
          <a:r>
            <a:rPr kumimoji="0" lang="ru-RU" sz="1200" b="0" i="0" u="none" strike="noStrike"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rPr>
            <a:t>Загрузите файл со списком позиций</a:t>
          </a:r>
          <a:endParaRPr lang="ru-RU" sz="1200" b="0" i="0" dirty="0">
            <a:latin typeface="Roboto" panose="02000000000000000000" pitchFamily="2" charset="0"/>
            <a:ea typeface="Roboto" panose="02000000000000000000" pitchFamily="2" charset="0"/>
            <a:cs typeface="Roboto" panose="02000000000000000000" pitchFamily="2" charset="0"/>
          </a:endParaRPr>
        </a:p>
      </dgm:t>
    </dgm:pt>
    <dgm:pt modelId="{2A2D9D22-FE23-4ABD-B27B-4CAE96AFFB4D}" type="parTrans" cxnId="{C4E43C22-F0FF-4248-A1B5-7057A49E93CD}">
      <dgm:prSet/>
      <dgm:spPr/>
      <dgm:t>
        <a:bodyPr/>
        <a:lstStyle/>
        <a:p>
          <a:endParaRPr lang="ru-RU" sz="2000" b="0" i="0">
            <a:latin typeface="Roboto" panose="02000000000000000000" pitchFamily="2" charset="0"/>
            <a:ea typeface="Roboto" panose="02000000000000000000" pitchFamily="2" charset="0"/>
            <a:cs typeface="Roboto" panose="02000000000000000000" pitchFamily="2" charset="0"/>
          </a:endParaRPr>
        </a:p>
      </dgm:t>
    </dgm:pt>
    <dgm:pt modelId="{B9912A15-2A2C-40C8-BD7C-43DE38CE7B07}" type="sibTrans" cxnId="{C4E43C22-F0FF-4248-A1B5-7057A49E93CD}">
      <dgm:prSet/>
      <dgm:spPr/>
      <dgm:t>
        <a:bodyPr/>
        <a:lstStyle/>
        <a:p>
          <a:endParaRPr lang="ru-RU" sz="2000" b="0" i="0">
            <a:latin typeface="Roboto" panose="02000000000000000000" pitchFamily="2" charset="0"/>
            <a:ea typeface="Roboto" panose="02000000000000000000" pitchFamily="2" charset="0"/>
            <a:cs typeface="Roboto" panose="02000000000000000000" pitchFamily="2" charset="0"/>
          </a:endParaRPr>
        </a:p>
      </dgm:t>
    </dgm:pt>
    <dgm:pt modelId="{96130820-0EE9-4DD1-9EED-7E4DA622B333}">
      <dgm:prSet phldrT="[Текст]" custT="1"/>
      <dgm:spPr/>
      <dgm:t>
        <a:bodyPr/>
        <a:lstStyle/>
        <a:p>
          <a:r>
            <a:rPr kumimoji="0" lang="ru-RU" sz="1200" b="0" i="0" u="none" strike="noStrike"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rPr>
            <a:t>Система автоматически распознает содержимое колонок таблицы</a:t>
          </a:r>
          <a:endParaRPr lang="ru-RU" sz="1200" b="0" i="0" dirty="0">
            <a:latin typeface="Roboto" panose="02000000000000000000" pitchFamily="2" charset="0"/>
            <a:ea typeface="Roboto" panose="02000000000000000000" pitchFamily="2" charset="0"/>
            <a:cs typeface="Roboto" panose="02000000000000000000" pitchFamily="2" charset="0"/>
          </a:endParaRPr>
        </a:p>
      </dgm:t>
    </dgm:pt>
    <dgm:pt modelId="{A6D36DA1-AD92-4853-A101-8DBB014ECCE7}" type="parTrans" cxnId="{1838AFE3-87C5-4858-B3E6-DE2258E2AF4C}">
      <dgm:prSet/>
      <dgm:spPr/>
      <dgm:t>
        <a:bodyPr/>
        <a:lstStyle/>
        <a:p>
          <a:endParaRPr lang="ru-RU" sz="2000" b="0" i="0">
            <a:latin typeface="Roboto" panose="02000000000000000000" pitchFamily="2" charset="0"/>
            <a:ea typeface="Roboto" panose="02000000000000000000" pitchFamily="2" charset="0"/>
            <a:cs typeface="Roboto" panose="02000000000000000000" pitchFamily="2" charset="0"/>
          </a:endParaRPr>
        </a:p>
      </dgm:t>
    </dgm:pt>
    <dgm:pt modelId="{0FA660F9-CD7B-4B51-B04F-D0A6F2785AC6}" type="sibTrans" cxnId="{1838AFE3-87C5-4858-B3E6-DE2258E2AF4C}">
      <dgm:prSet/>
      <dgm:spPr/>
      <dgm:t>
        <a:bodyPr/>
        <a:lstStyle/>
        <a:p>
          <a:endParaRPr lang="ru-RU" sz="2000" b="0" i="0">
            <a:latin typeface="Roboto" panose="02000000000000000000" pitchFamily="2" charset="0"/>
            <a:ea typeface="Roboto" panose="02000000000000000000" pitchFamily="2" charset="0"/>
            <a:cs typeface="Roboto" panose="02000000000000000000" pitchFamily="2" charset="0"/>
          </a:endParaRPr>
        </a:p>
      </dgm:t>
    </dgm:pt>
    <dgm:pt modelId="{71B31CFC-D386-470D-A24B-77186341C8AE}">
      <dgm:prSet phldrT="[Текст]" custT="1"/>
      <dgm:spPr/>
      <dgm:t>
        <a:bodyPr/>
        <a:lstStyle/>
        <a:p>
          <a:r>
            <a:rPr kumimoji="0" lang="ru-RU" sz="1200" b="0" i="0" u="none" strike="noStrike"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rPr>
            <a:t>Выберите цены по исполненным контрактам </a:t>
          </a:r>
          <a:endParaRPr lang="ru-RU" sz="1200" b="0" i="0" dirty="0">
            <a:latin typeface="Roboto" panose="02000000000000000000" pitchFamily="2" charset="0"/>
            <a:ea typeface="Roboto" panose="02000000000000000000" pitchFamily="2" charset="0"/>
            <a:cs typeface="Roboto" panose="02000000000000000000" pitchFamily="2" charset="0"/>
          </a:endParaRPr>
        </a:p>
      </dgm:t>
    </dgm:pt>
    <dgm:pt modelId="{ACFE40AB-FEC3-4B6C-A50B-0C25D7A9ECA7}" type="parTrans" cxnId="{5E03839A-8848-4C49-AA24-3EA5070465FB}">
      <dgm:prSet/>
      <dgm:spPr/>
      <dgm:t>
        <a:bodyPr/>
        <a:lstStyle/>
        <a:p>
          <a:endParaRPr lang="ru-RU" sz="2000" b="0" i="0">
            <a:latin typeface="Roboto" panose="02000000000000000000" pitchFamily="2" charset="0"/>
            <a:ea typeface="Roboto" panose="02000000000000000000" pitchFamily="2" charset="0"/>
            <a:cs typeface="Roboto" panose="02000000000000000000" pitchFamily="2" charset="0"/>
          </a:endParaRPr>
        </a:p>
      </dgm:t>
    </dgm:pt>
    <dgm:pt modelId="{D575077E-9203-4C60-B542-5687D8FB6BEA}" type="sibTrans" cxnId="{5E03839A-8848-4C49-AA24-3EA5070465FB}">
      <dgm:prSet/>
      <dgm:spPr/>
      <dgm:t>
        <a:bodyPr/>
        <a:lstStyle/>
        <a:p>
          <a:endParaRPr lang="ru-RU" sz="2000" b="0" i="0">
            <a:latin typeface="Roboto" panose="02000000000000000000" pitchFamily="2" charset="0"/>
            <a:ea typeface="Roboto" panose="02000000000000000000" pitchFamily="2" charset="0"/>
            <a:cs typeface="Roboto" panose="02000000000000000000" pitchFamily="2" charset="0"/>
          </a:endParaRPr>
        </a:p>
      </dgm:t>
    </dgm:pt>
    <dgm:pt modelId="{C1AAF57D-743C-410D-989A-21BFB1E1AC57}">
      <dgm:prSet phldrT="[Текст]" custT="1"/>
      <dgm:spPr/>
      <dgm:t>
        <a:bodyPr/>
        <a:lstStyle/>
        <a:p>
          <a:r>
            <a:rPr kumimoji="0" lang="ru-RU" sz="1200" b="0" i="0" u="none" strike="noStrike"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rPr>
            <a:t>Сохраните отчет расчёта НМЦК</a:t>
          </a:r>
          <a:endParaRPr lang="ru-RU" sz="1200" b="0" i="0" dirty="0">
            <a:latin typeface="Roboto" panose="02000000000000000000" pitchFamily="2" charset="0"/>
            <a:ea typeface="Roboto" panose="02000000000000000000" pitchFamily="2" charset="0"/>
            <a:cs typeface="Roboto" panose="02000000000000000000" pitchFamily="2" charset="0"/>
          </a:endParaRPr>
        </a:p>
      </dgm:t>
    </dgm:pt>
    <dgm:pt modelId="{4E051F72-29F2-4875-B41B-554C53376014}" type="parTrans" cxnId="{57A82802-A342-474B-968C-40932251D90F}">
      <dgm:prSet/>
      <dgm:spPr/>
      <dgm:t>
        <a:bodyPr/>
        <a:lstStyle/>
        <a:p>
          <a:endParaRPr lang="ru-RU" sz="2000" b="0" i="0">
            <a:latin typeface="Roboto" panose="02000000000000000000" pitchFamily="2" charset="0"/>
            <a:ea typeface="Roboto" panose="02000000000000000000" pitchFamily="2" charset="0"/>
            <a:cs typeface="Roboto" panose="02000000000000000000" pitchFamily="2" charset="0"/>
          </a:endParaRPr>
        </a:p>
      </dgm:t>
    </dgm:pt>
    <dgm:pt modelId="{54CAFFD9-ED61-491B-A1AA-779EC1DA3D66}" type="sibTrans" cxnId="{57A82802-A342-474B-968C-40932251D90F}">
      <dgm:prSet/>
      <dgm:spPr/>
      <dgm:t>
        <a:bodyPr/>
        <a:lstStyle/>
        <a:p>
          <a:endParaRPr lang="ru-RU" sz="2000" b="0" i="0">
            <a:latin typeface="Roboto" panose="02000000000000000000" pitchFamily="2" charset="0"/>
            <a:ea typeface="Roboto" panose="02000000000000000000" pitchFamily="2" charset="0"/>
            <a:cs typeface="Roboto" panose="02000000000000000000" pitchFamily="2" charset="0"/>
          </a:endParaRPr>
        </a:p>
      </dgm:t>
    </dgm:pt>
    <dgm:pt modelId="{2A5AA7BD-DB70-47CE-BC5B-09BD32CD3D1F}" type="pres">
      <dgm:prSet presAssocID="{934DE8C8-5000-49DF-BF8B-26CADD7D0EAA}" presName="Name0" presStyleCnt="0">
        <dgm:presLayoutVars>
          <dgm:dir/>
          <dgm:animLvl val="lvl"/>
          <dgm:resizeHandles val="exact"/>
        </dgm:presLayoutVars>
      </dgm:prSet>
      <dgm:spPr/>
    </dgm:pt>
    <dgm:pt modelId="{DD6584CF-9894-4A18-970B-C3B716C5DA71}" type="pres">
      <dgm:prSet presAssocID="{6555459A-4222-4E75-BB33-B46F7B26C319}" presName="parTxOnly" presStyleLbl="node1" presStyleIdx="0" presStyleCnt="4">
        <dgm:presLayoutVars>
          <dgm:chMax val="0"/>
          <dgm:chPref val="0"/>
          <dgm:bulletEnabled val="1"/>
        </dgm:presLayoutVars>
      </dgm:prSet>
      <dgm:spPr/>
      <dgm:t>
        <a:bodyPr/>
        <a:lstStyle/>
        <a:p>
          <a:endParaRPr lang="ru-RU"/>
        </a:p>
      </dgm:t>
    </dgm:pt>
    <dgm:pt modelId="{68433540-9C7B-4B5E-B6A0-76E84EB1DFE6}" type="pres">
      <dgm:prSet presAssocID="{B9912A15-2A2C-40C8-BD7C-43DE38CE7B07}" presName="parTxOnlySpace" presStyleCnt="0"/>
      <dgm:spPr/>
    </dgm:pt>
    <dgm:pt modelId="{295D0557-4760-4158-B47E-B36265C2FC68}" type="pres">
      <dgm:prSet presAssocID="{96130820-0EE9-4DD1-9EED-7E4DA622B333}" presName="parTxOnly" presStyleLbl="node1" presStyleIdx="1" presStyleCnt="4" custScaleX="131554" custLinFactNeighborX="1673" custLinFactNeighborY="-23441">
        <dgm:presLayoutVars>
          <dgm:chMax val="0"/>
          <dgm:chPref val="0"/>
          <dgm:bulletEnabled val="1"/>
        </dgm:presLayoutVars>
      </dgm:prSet>
      <dgm:spPr/>
      <dgm:t>
        <a:bodyPr/>
        <a:lstStyle/>
        <a:p>
          <a:endParaRPr lang="ru-RU"/>
        </a:p>
      </dgm:t>
    </dgm:pt>
    <dgm:pt modelId="{C225BD9E-7A4E-406D-B6B4-455DBCF3B396}" type="pres">
      <dgm:prSet presAssocID="{0FA660F9-CD7B-4B51-B04F-D0A6F2785AC6}" presName="parTxOnlySpace" presStyleCnt="0"/>
      <dgm:spPr/>
    </dgm:pt>
    <dgm:pt modelId="{39D7DB17-7A78-4788-8E42-E07CD11E6263}" type="pres">
      <dgm:prSet presAssocID="{71B31CFC-D386-470D-A24B-77186341C8AE}" presName="parTxOnly" presStyleLbl="node1" presStyleIdx="2" presStyleCnt="4" custLinFactNeighborX="1673" custLinFactNeighborY="-23441">
        <dgm:presLayoutVars>
          <dgm:chMax val="0"/>
          <dgm:chPref val="0"/>
          <dgm:bulletEnabled val="1"/>
        </dgm:presLayoutVars>
      </dgm:prSet>
      <dgm:spPr/>
      <dgm:t>
        <a:bodyPr/>
        <a:lstStyle/>
        <a:p>
          <a:endParaRPr lang="ru-RU"/>
        </a:p>
      </dgm:t>
    </dgm:pt>
    <dgm:pt modelId="{95F7568C-520F-4590-9439-034BC5822591}" type="pres">
      <dgm:prSet presAssocID="{D575077E-9203-4C60-B542-5687D8FB6BEA}" presName="parTxOnlySpace" presStyleCnt="0"/>
      <dgm:spPr/>
    </dgm:pt>
    <dgm:pt modelId="{BFB59BA0-9222-4473-A433-E7F7A12425DE}" type="pres">
      <dgm:prSet presAssocID="{C1AAF57D-743C-410D-989A-21BFB1E1AC57}" presName="parTxOnly" presStyleLbl="node1" presStyleIdx="3" presStyleCnt="4" custLinFactNeighborX="1673" custLinFactNeighborY="-23441">
        <dgm:presLayoutVars>
          <dgm:chMax val="0"/>
          <dgm:chPref val="0"/>
          <dgm:bulletEnabled val="1"/>
        </dgm:presLayoutVars>
      </dgm:prSet>
      <dgm:spPr/>
      <dgm:t>
        <a:bodyPr/>
        <a:lstStyle/>
        <a:p>
          <a:endParaRPr lang="ru-RU"/>
        </a:p>
      </dgm:t>
    </dgm:pt>
  </dgm:ptLst>
  <dgm:cxnLst>
    <dgm:cxn modelId="{57A82802-A342-474B-968C-40932251D90F}" srcId="{934DE8C8-5000-49DF-BF8B-26CADD7D0EAA}" destId="{C1AAF57D-743C-410D-989A-21BFB1E1AC57}" srcOrd="3" destOrd="0" parTransId="{4E051F72-29F2-4875-B41B-554C53376014}" sibTransId="{54CAFFD9-ED61-491B-A1AA-779EC1DA3D66}"/>
    <dgm:cxn modelId="{0BBC73F0-9154-448E-850B-775FBA6175CC}" type="presOf" srcId="{71B31CFC-D386-470D-A24B-77186341C8AE}" destId="{39D7DB17-7A78-4788-8E42-E07CD11E6263}" srcOrd="0" destOrd="0" presId="urn:microsoft.com/office/officeart/2005/8/layout/chevron1"/>
    <dgm:cxn modelId="{5E03839A-8848-4C49-AA24-3EA5070465FB}" srcId="{934DE8C8-5000-49DF-BF8B-26CADD7D0EAA}" destId="{71B31CFC-D386-470D-A24B-77186341C8AE}" srcOrd="2" destOrd="0" parTransId="{ACFE40AB-FEC3-4B6C-A50B-0C25D7A9ECA7}" sibTransId="{D575077E-9203-4C60-B542-5687D8FB6BEA}"/>
    <dgm:cxn modelId="{1838AFE3-87C5-4858-B3E6-DE2258E2AF4C}" srcId="{934DE8C8-5000-49DF-BF8B-26CADD7D0EAA}" destId="{96130820-0EE9-4DD1-9EED-7E4DA622B333}" srcOrd="1" destOrd="0" parTransId="{A6D36DA1-AD92-4853-A101-8DBB014ECCE7}" sibTransId="{0FA660F9-CD7B-4B51-B04F-D0A6F2785AC6}"/>
    <dgm:cxn modelId="{6B348796-AEB8-4709-AB7C-10409E258383}" type="presOf" srcId="{6555459A-4222-4E75-BB33-B46F7B26C319}" destId="{DD6584CF-9894-4A18-970B-C3B716C5DA71}" srcOrd="0" destOrd="0" presId="urn:microsoft.com/office/officeart/2005/8/layout/chevron1"/>
    <dgm:cxn modelId="{C4E43C22-F0FF-4248-A1B5-7057A49E93CD}" srcId="{934DE8C8-5000-49DF-BF8B-26CADD7D0EAA}" destId="{6555459A-4222-4E75-BB33-B46F7B26C319}" srcOrd="0" destOrd="0" parTransId="{2A2D9D22-FE23-4ABD-B27B-4CAE96AFFB4D}" sibTransId="{B9912A15-2A2C-40C8-BD7C-43DE38CE7B07}"/>
    <dgm:cxn modelId="{1AE138BC-9862-4C8F-8A74-17AC9048B0F4}" type="presOf" srcId="{96130820-0EE9-4DD1-9EED-7E4DA622B333}" destId="{295D0557-4760-4158-B47E-B36265C2FC68}" srcOrd="0" destOrd="0" presId="urn:microsoft.com/office/officeart/2005/8/layout/chevron1"/>
    <dgm:cxn modelId="{74EF698D-96FB-4A42-A040-0DDABBBD9BF0}" type="presOf" srcId="{934DE8C8-5000-49DF-BF8B-26CADD7D0EAA}" destId="{2A5AA7BD-DB70-47CE-BC5B-09BD32CD3D1F}" srcOrd="0" destOrd="0" presId="urn:microsoft.com/office/officeart/2005/8/layout/chevron1"/>
    <dgm:cxn modelId="{4FE45616-87FE-4C52-BCF7-0F04914B7DBF}" type="presOf" srcId="{C1AAF57D-743C-410D-989A-21BFB1E1AC57}" destId="{BFB59BA0-9222-4473-A433-E7F7A12425DE}" srcOrd="0" destOrd="0" presId="urn:microsoft.com/office/officeart/2005/8/layout/chevron1"/>
    <dgm:cxn modelId="{0DC0203F-3974-45FF-A18B-4123AD295145}" type="presParOf" srcId="{2A5AA7BD-DB70-47CE-BC5B-09BD32CD3D1F}" destId="{DD6584CF-9894-4A18-970B-C3B716C5DA71}" srcOrd="0" destOrd="0" presId="urn:microsoft.com/office/officeart/2005/8/layout/chevron1"/>
    <dgm:cxn modelId="{F2C0B2C0-056E-480E-9D31-B39790B25362}" type="presParOf" srcId="{2A5AA7BD-DB70-47CE-BC5B-09BD32CD3D1F}" destId="{68433540-9C7B-4B5E-B6A0-76E84EB1DFE6}" srcOrd="1" destOrd="0" presId="urn:microsoft.com/office/officeart/2005/8/layout/chevron1"/>
    <dgm:cxn modelId="{8FEA3E3C-851B-47E9-8E02-43AB41B1D9BC}" type="presParOf" srcId="{2A5AA7BD-DB70-47CE-BC5B-09BD32CD3D1F}" destId="{295D0557-4760-4158-B47E-B36265C2FC68}" srcOrd="2" destOrd="0" presId="urn:microsoft.com/office/officeart/2005/8/layout/chevron1"/>
    <dgm:cxn modelId="{955A4116-2CD6-40E3-B49B-464AF8257FEE}" type="presParOf" srcId="{2A5AA7BD-DB70-47CE-BC5B-09BD32CD3D1F}" destId="{C225BD9E-7A4E-406D-B6B4-455DBCF3B396}" srcOrd="3" destOrd="0" presId="urn:microsoft.com/office/officeart/2005/8/layout/chevron1"/>
    <dgm:cxn modelId="{F4B516B4-9F79-4056-BCD0-68C82B639210}" type="presParOf" srcId="{2A5AA7BD-DB70-47CE-BC5B-09BD32CD3D1F}" destId="{39D7DB17-7A78-4788-8E42-E07CD11E6263}" srcOrd="4" destOrd="0" presId="urn:microsoft.com/office/officeart/2005/8/layout/chevron1"/>
    <dgm:cxn modelId="{2F351AF5-566D-41A6-930E-7CD1BE4FEC28}" type="presParOf" srcId="{2A5AA7BD-DB70-47CE-BC5B-09BD32CD3D1F}" destId="{95F7568C-520F-4590-9439-034BC5822591}" srcOrd="5" destOrd="0" presId="urn:microsoft.com/office/officeart/2005/8/layout/chevron1"/>
    <dgm:cxn modelId="{5F00CBAB-6A47-445B-8E12-636FD3F49B22}" type="presParOf" srcId="{2A5AA7BD-DB70-47CE-BC5B-09BD32CD3D1F}" destId="{BFB59BA0-9222-4473-A433-E7F7A12425DE}" srcOrd="6"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6584CF-9894-4A18-970B-C3B716C5DA71}">
      <dsp:nvSpPr>
        <dsp:cNvPr id="0" name=""/>
        <dsp:cNvSpPr/>
      </dsp:nvSpPr>
      <dsp:spPr>
        <a:xfrm>
          <a:off x="166" y="0"/>
          <a:ext cx="2281544" cy="73435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kumimoji="0" lang="ru-RU" sz="12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rPr>
            <a:t>Загрузите файл со списком позиций</a:t>
          </a:r>
          <a:endParaRPr lang="ru-RU" sz="1200" b="0" i="0" kern="1200" dirty="0">
            <a:latin typeface="Roboto" panose="02000000000000000000" pitchFamily="2" charset="0"/>
            <a:ea typeface="Roboto" panose="02000000000000000000" pitchFamily="2" charset="0"/>
            <a:cs typeface="Roboto" panose="02000000000000000000" pitchFamily="2" charset="0"/>
          </a:endParaRPr>
        </a:p>
      </dsp:txBody>
      <dsp:txXfrm>
        <a:off x="367341" y="0"/>
        <a:ext cx="1547194" cy="734350"/>
      </dsp:txXfrm>
    </dsp:sp>
    <dsp:sp modelId="{295D0557-4760-4158-B47E-B36265C2FC68}">
      <dsp:nvSpPr>
        <dsp:cNvPr id="0" name=""/>
        <dsp:cNvSpPr/>
      </dsp:nvSpPr>
      <dsp:spPr>
        <a:xfrm>
          <a:off x="2057373" y="0"/>
          <a:ext cx="3001462" cy="73435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kumimoji="0" lang="ru-RU" sz="12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rPr>
            <a:t>Система автоматически распознает содержимое колонок таблицы</a:t>
          </a:r>
          <a:endParaRPr lang="ru-RU" sz="1200" b="0" i="0" kern="1200" dirty="0">
            <a:latin typeface="Roboto" panose="02000000000000000000" pitchFamily="2" charset="0"/>
            <a:ea typeface="Roboto" panose="02000000000000000000" pitchFamily="2" charset="0"/>
            <a:cs typeface="Roboto" panose="02000000000000000000" pitchFamily="2" charset="0"/>
          </a:endParaRPr>
        </a:p>
      </dsp:txBody>
      <dsp:txXfrm>
        <a:off x="2424548" y="0"/>
        <a:ext cx="2267112" cy="734350"/>
      </dsp:txXfrm>
    </dsp:sp>
    <dsp:sp modelId="{39D7DB17-7A78-4788-8E42-E07CD11E6263}">
      <dsp:nvSpPr>
        <dsp:cNvPr id="0" name=""/>
        <dsp:cNvSpPr/>
      </dsp:nvSpPr>
      <dsp:spPr>
        <a:xfrm>
          <a:off x="4830681" y="0"/>
          <a:ext cx="2281544" cy="73435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kumimoji="0" lang="ru-RU" sz="12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rPr>
            <a:t>Выберите цены по исполненным контрактам </a:t>
          </a:r>
          <a:endParaRPr lang="ru-RU" sz="1200" b="0" i="0" kern="1200" dirty="0">
            <a:latin typeface="Roboto" panose="02000000000000000000" pitchFamily="2" charset="0"/>
            <a:ea typeface="Roboto" panose="02000000000000000000" pitchFamily="2" charset="0"/>
            <a:cs typeface="Roboto" panose="02000000000000000000" pitchFamily="2" charset="0"/>
          </a:endParaRPr>
        </a:p>
      </dsp:txBody>
      <dsp:txXfrm>
        <a:off x="5197856" y="0"/>
        <a:ext cx="1547194" cy="734350"/>
      </dsp:txXfrm>
    </dsp:sp>
    <dsp:sp modelId="{BFB59BA0-9222-4473-A433-E7F7A12425DE}">
      <dsp:nvSpPr>
        <dsp:cNvPr id="0" name=""/>
        <dsp:cNvSpPr/>
      </dsp:nvSpPr>
      <dsp:spPr>
        <a:xfrm>
          <a:off x="6880420" y="0"/>
          <a:ext cx="2281544" cy="73435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kumimoji="0" lang="ru-RU" sz="12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rPr>
            <a:t>Сохраните отчет расчёта НМЦК</a:t>
          </a:r>
          <a:endParaRPr lang="ru-RU" sz="1200" b="0" i="0" kern="1200" dirty="0">
            <a:latin typeface="Roboto" panose="02000000000000000000" pitchFamily="2" charset="0"/>
            <a:ea typeface="Roboto" panose="02000000000000000000" pitchFamily="2" charset="0"/>
            <a:cs typeface="Roboto" panose="02000000000000000000" pitchFamily="2" charset="0"/>
          </a:endParaRPr>
        </a:p>
      </dsp:txBody>
      <dsp:txXfrm>
        <a:off x="7247595" y="0"/>
        <a:ext cx="1547194" cy="7343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10-09T14:34:22.011"/>
    </inkml:context>
    <inkml:brush xml:id="br0">
      <inkml:brushProperty name="width" value="0.08819" units="cm"/>
      <inkml:brushProperty name="height" value="0.08819" units="cm"/>
      <inkml:brushProperty name="color" value="#E74C04"/>
    </inkml:brush>
  </inkml:definitions>
  <inkml:trace contextRef="#ctx0" brushRef="#br0">3554 0 11958,'-7'0'392,"1"1"-266,-1-1 36,-1 1-44,0-1 0,-1 2-18,-2-2-18,1 1 69,-1-1 48,-8 1-117,4 0-80,-7-1 315,-19 3-191,16-1 57,-9 1 0,-2 1-110,3-2-28,-19 3-37,18-1 21,-1-1 1,-1 2-24,-13 2 10,11-1 1,-1-1-5,-7 3 18,13 1 1,-2-1 14,-21 6-5,-3 2 1,-3 2-258,30-9 1,-2 2 287,-14 4 0,-8 3 0,6-1-996,15-5 0,0 1 937,-21 5 1,2 2-7,-6 5 2,16-5 0,-7 5 1,5-1 2,6-5 0,-1 2-11,-14 8 0,-5 5 0,8-4-630,16-7 0,4-4 656,-12 10 1,1 0-26,12-10 1,1 3 41,-24 19 1,-1 1-39,19-16 1,1 4 17,-14 13 0,-5 6 1,7-4-23,15-14 1,2 2 15,-13 16 1,-4 8 0,5-7-15,15-13 0,1 0 14,-6 9 1,-2 5 0,3-5 26,9-11 1,2 0-2,-7 11 0,-3 7 0,5-6-17,3-9 1,2 2-23,-12 19 1,1 0 48,-1 4-27,4-6 1,-1 1 6,12-22 1,-1 3 34,-6 12 0,-4 9 1,4-9 20,-5 19-28,9-21 1,-3 7 0,4-7-940,-4 17 917,4-14 0,3-1 23,1 0-5,3-6 0,0-1-12,-2 13 115,4-15 1,1 0-153,2-3 3,-2 15 26,2-15-35,-4 38-2,6-45 1400,-3 19-1400,6-35 1365,-2 2-1402,1-6 1456,-1 1-1514,4-11-348,-1 2 222,1-4-1131,0 0 677,-1 3-300,1-2-436,0 3-1518,2 0 2929,0 0 0,2-1 0,-1-1 0</inkml:trace>
  <inkml:trace contextRef="#ctx0" brushRef="#br0" timeOffset="1">522 2766 9752,'-9'16'2142,"1"-2"-1988,-2 4-146,1-5 210,0 5-10,-3 1-54,2-1-20,-2 3 48,-5 11-137,4-7 308,-15 27-280,14-26-36,-6 13 7,8-20 189,-13 17-236,10-18 3,-14 17 3,19-24 0,-4 1-1,6-4 38,-2 1-74,3-2 37,-1 0-3,6-5 134,0 1-97,1-3 242,1 1-141,-1-1-136,0-1 35,0-1 5,0-2-42,-1-2-9,-1-4 7,1-1 2,-2-2-6,0-1-2,-3-9-48,2 4 2,-6-16 1,3 12 6,-13-32 41,10 26-5,-9-20-23,9 21-607,-11-22 254,8 19-2729,-14-30 305,19 38 2811,-5-9 0,11 23 0,1 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4-16T16:07:46.647"/>
    </inkml:context>
    <inkml:brush xml:id="br0">
      <inkml:brushProperty name="width" value="0.08819" units="cm"/>
      <inkml:brushProperty name="height" value="0.08819" units="cm"/>
      <inkml:brushProperty name="color" value="#E74C04"/>
    </inkml:brush>
  </inkml:definitions>
  <inkml:trace contextRef="#ctx0" brushRef="#br0">4046 400 10065,'-20'-8'353,"0"0"-300,6 2 283,-1 0-299,2-1 19,-2-1 190,1-1 54,-2-1 405,-8-6-377,4 2 358,-18-10-386,14 9 95,-11-3 0,-3 0-351,-1 0 127,-16-1 0,-2 0 70,6 7-117,9 2 1,1 1-114,-8 0 13,0 0 0,-2-1-19,-17-2 22,-1-1 0,-2 1 43,-4 0-66,24 4 0,-1 0-174,14 4 1,-1-1 261,-11 1 1,-6-1 0,4 1-628,1 0 1,-2 1 558,-12 0 0,-8-1 1,9 1 17,14 1 0,2 1-18,-6-1 0,-4 1 1,4 0-9,6-1 1,-2 1-4,-15 0 0,-8 0 0,6 0-38,15 0 0,-2 1-8,-9 1 1,-13 1 0,1 0 0,11 1 32,6 0 0,2 1-15,-9 0 0,-7 2 0,9 0-3,19 0 0,2 1-21,-10 3 1,-6 1 0,5 0 38,3-1 0,-2 1-11,-17 6 1,-9 3 0,11-2 28,24-6 1,2 1-60,-12 6 0,-6 3 0,9-2-301,-10 8 266,11-1 1,2 1 2,11-1-221,-19 32 107,33-28 142,-5 16-81,23-23 20,1 1-12,5 0-53,4 3 163,25 28-225,-5-19 197,22 23 0,-12-26 78,8 0 0,4 1-84,-17-12 0,3 0 39,21 11 0,9 4 0,-5-5-39,-15-9 1,1-2 41,15 5 0,8 3 0,-7-4 21,-11-7 0,0-1-21,8 1 0,6 1 0,-5-2 8,-4-2 1,3-1 2,-1 0 0,9 2 0,1 0 1,-8-3-1202,9 3 0,-2-2 1210,4 1 1,5 1-1,-8-1-17,-8-4 0,0-1-433,-5-2 0,7 0 0,1 0 1,-5-1 429,-5-1 0,-4 0 0,7-1 14,11 1 1,11 0-1,4 0 1,-4-1 0,-10-1-178,-8-1 1,-8-2 0,8 1 157,10-1 1,12 0-1,4 0 1,-3 0-1,-13 0-264,-8-1 1,-8-1-1,4 1 269,6-1 1,6 1 0,0-1 0,-9 0 394,8 0 0,-1 0-418,-10 0 0,7-1 0,0 1 0,-5-1 258,-6-1 0,-5 1 1,6-2-235,15 0 1,8 0-1,-1-1 1,-10-1-2,0-2 0,-3-1 3,5-3 1,7 0 0,-8-1-2,-9 0 1,0-1-7,14-7 1,7-3-1,-8 0 388,-16 4 1,-2-1-385,0 0 0,4-3 0,-8 2 26,-12 2 1,-3 0 335,10-10 1,-2-1-310,17-16 81,-14-3 1,-4-2 667,-8-3-718,-11-8 0,-6-2-198,-15 5-21,-3 12 1,-3 1 125,-14-6 135,-17-6 0,-6 0-72,-8-3-87,11 22 0,-6-4 0,2 10 38,-24 3-13,15 15 1,-8 1 0,4 4-305,8 2 1,-2 3 292,-15-1 1,-8 0-1,7 2 19,12 2 0,-2 0-173,-1 1 0,-11-1 0,0 0 0,7 1-398,-11-1 1,1 1 315,-3-1 0,-7 1 0,8 0-312,7 0 0,0 1-1049,4 3 1,-8 1-1,-2 0 1,7 0 1615,4 0 0,4 1 0,-1-1 0,-15 2 0,-3 0 0,14-1 0,-5 5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9786" cy="498693"/>
          </a:xfrm>
          <a:prstGeom prst="rect">
            <a:avLst/>
          </a:prstGeom>
        </p:spPr>
        <p:txBody>
          <a:bodyPr vert="horz" lIns="91550" tIns="45775" rIns="91550" bIns="45775" rtlCol="0"/>
          <a:lstStyle>
            <a:lvl1pPr algn="l">
              <a:defRPr sz="1200"/>
            </a:lvl1pPr>
          </a:lstStyle>
          <a:p>
            <a:endParaRPr lang="ru-RU"/>
          </a:p>
        </p:txBody>
      </p:sp>
      <p:sp>
        <p:nvSpPr>
          <p:cNvPr id="3" name="Дата 2"/>
          <p:cNvSpPr>
            <a:spLocks noGrp="1"/>
          </p:cNvSpPr>
          <p:nvPr>
            <p:ph type="dt" idx="1"/>
          </p:nvPr>
        </p:nvSpPr>
        <p:spPr>
          <a:xfrm>
            <a:off x="3855839" y="0"/>
            <a:ext cx="2949786" cy="498693"/>
          </a:xfrm>
          <a:prstGeom prst="rect">
            <a:avLst/>
          </a:prstGeom>
        </p:spPr>
        <p:txBody>
          <a:bodyPr vert="horz" lIns="91550" tIns="45775" rIns="91550" bIns="45775" rtlCol="0"/>
          <a:lstStyle>
            <a:lvl1pPr algn="r">
              <a:defRPr sz="1200"/>
            </a:lvl1pPr>
          </a:lstStyle>
          <a:p>
            <a:fld id="{6DCE2716-BE7A-CD42-8E62-52C6F1CFC1FD}" type="datetimeFigureOut">
              <a:rPr lang="ru-RU" smtClean="0"/>
              <a:t>21.07.2021</a:t>
            </a:fld>
            <a:endParaRPr lang="ru-RU"/>
          </a:p>
        </p:txBody>
      </p:sp>
      <p:sp>
        <p:nvSpPr>
          <p:cNvPr id="4" name="Образ слайда 3"/>
          <p:cNvSpPr>
            <a:spLocks noGrp="1" noRot="1" noChangeAspect="1"/>
          </p:cNvSpPr>
          <p:nvPr>
            <p:ph type="sldImg" idx="2"/>
          </p:nvPr>
        </p:nvSpPr>
        <p:spPr>
          <a:xfrm>
            <a:off x="982663" y="1243013"/>
            <a:ext cx="4841875" cy="3352800"/>
          </a:xfrm>
          <a:prstGeom prst="rect">
            <a:avLst/>
          </a:prstGeom>
          <a:noFill/>
          <a:ln w="12700">
            <a:solidFill>
              <a:prstClr val="black"/>
            </a:solidFill>
          </a:ln>
        </p:spPr>
        <p:txBody>
          <a:bodyPr vert="horz" lIns="91550" tIns="45775" rIns="91550" bIns="45775" rtlCol="0" anchor="ctr"/>
          <a:lstStyle/>
          <a:p>
            <a:endParaRPr lang="ru-RU"/>
          </a:p>
        </p:txBody>
      </p:sp>
      <p:sp>
        <p:nvSpPr>
          <p:cNvPr id="5" name="Заметки 4"/>
          <p:cNvSpPr>
            <a:spLocks noGrp="1"/>
          </p:cNvSpPr>
          <p:nvPr>
            <p:ph type="body" sz="quarter" idx="3"/>
          </p:nvPr>
        </p:nvSpPr>
        <p:spPr>
          <a:xfrm>
            <a:off x="680721" y="4783307"/>
            <a:ext cx="5445760" cy="3913615"/>
          </a:xfrm>
          <a:prstGeom prst="rect">
            <a:avLst/>
          </a:prstGeom>
        </p:spPr>
        <p:txBody>
          <a:bodyPr vert="horz" lIns="91550" tIns="45775" rIns="91550" bIns="45775"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1" y="9440646"/>
            <a:ext cx="2949786" cy="498692"/>
          </a:xfrm>
          <a:prstGeom prst="rect">
            <a:avLst/>
          </a:prstGeom>
        </p:spPr>
        <p:txBody>
          <a:bodyPr vert="horz" lIns="91550" tIns="45775" rIns="91550" bIns="45775" rtlCol="0" anchor="b"/>
          <a:lstStyle>
            <a:lvl1pPr algn="l">
              <a:defRPr sz="1200"/>
            </a:lvl1pPr>
          </a:lstStyle>
          <a:p>
            <a:endParaRPr lang="ru-RU"/>
          </a:p>
        </p:txBody>
      </p:sp>
      <p:sp>
        <p:nvSpPr>
          <p:cNvPr id="7" name="Номер слайда 6"/>
          <p:cNvSpPr>
            <a:spLocks noGrp="1"/>
          </p:cNvSpPr>
          <p:nvPr>
            <p:ph type="sldNum" sz="quarter" idx="5"/>
          </p:nvPr>
        </p:nvSpPr>
        <p:spPr>
          <a:xfrm>
            <a:off x="3855839" y="9440646"/>
            <a:ext cx="2949786" cy="498692"/>
          </a:xfrm>
          <a:prstGeom prst="rect">
            <a:avLst/>
          </a:prstGeom>
        </p:spPr>
        <p:txBody>
          <a:bodyPr vert="horz" lIns="91550" tIns="45775" rIns="91550" bIns="45775" rtlCol="0" anchor="b"/>
          <a:lstStyle>
            <a:lvl1pPr algn="r">
              <a:defRPr sz="1200"/>
            </a:lvl1pPr>
          </a:lstStyle>
          <a:p>
            <a:fld id="{ABBEA681-C905-C041-9E06-71F319EFE846}" type="slidenum">
              <a:rPr lang="ru-RU" smtClean="0"/>
              <a:t>‹#›</a:t>
            </a:fld>
            <a:endParaRPr lang="ru-RU"/>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 Серый">
    <p:bg>
      <p:bgPr>
        <a:solidFill>
          <a:schemeClr val="bg2"/>
        </a:solidFill>
        <a:effectLst/>
      </p:bgPr>
    </p:bg>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25B7F084-5290-C446-8086-B76EC06D6E20}"/>
              </a:ext>
            </a:extLst>
          </p:cNvPr>
          <p:cNvPicPr>
            <a:picLocks noChangeAspect="1"/>
          </p:cNvPicPr>
          <p:nvPr userDrawn="1"/>
        </p:nvPicPr>
        <p:blipFill rotWithShape="1">
          <a:blip r:embed="rId2"/>
          <a:srcRect t="21752" b="23919"/>
          <a:stretch/>
        </p:blipFill>
        <p:spPr>
          <a:xfrm>
            <a:off x="-10" y="0"/>
            <a:ext cx="9906000" cy="4235450"/>
          </a:xfrm>
          <a:prstGeom prst="rect">
            <a:avLst/>
          </a:prstGeom>
        </p:spPr>
      </p:pic>
      <p:sp>
        <p:nvSpPr>
          <p:cNvPr id="2" name="Title 1"/>
          <p:cNvSpPr>
            <a:spLocks noGrp="1"/>
          </p:cNvSpPr>
          <p:nvPr>
            <p:ph type="ctrTitle"/>
          </p:nvPr>
        </p:nvSpPr>
        <p:spPr>
          <a:xfrm>
            <a:off x="400050" y="4568825"/>
            <a:ext cx="9113837" cy="1957992"/>
          </a:xfrm>
          <a:prstGeom prst="rect">
            <a:avLst/>
          </a:prstGeom>
        </p:spPr>
        <p:txBody>
          <a:bodyPr lIns="0" tIns="0" rIns="0" bIns="0" anchor="ctr" anchorCtr="0"/>
          <a:lstStyle>
            <a:lvl1pPr>
              <a:defRPr lang="ru-RU" sz="6000" b="0" i="0" dirty="0">
                <a:solidFill>
                  <a:schemeClr val="tx2"/>
                </a:solidFill>
                <a:latin typeface="Roboto Thin" panose="02000000000000000000" pitchFamily="2" charset="0"/>
                <a:ea typeface="Roboto Thin" panose="02000000000000000000" pitchFamily="2" charset="0"/>
                <a:cs typeface="Roboto Thin" panose="02000000000000000000" pitchFamily="2" charset="0"/>
              </a:defRPr>
            </a:lvl1pPr>
          </a:lstStyle>
          <a:p>
            <a:pPr lvl="0"/>
            <a:endParaRPr lang="ru-RU" dirty="0"/>
          </a:p>
        </p:txBody>
      </p:sp>
      <p:sp>
        <p:nvSpPr>
          <p:cNvPr id="13" name="Номер слайда 14">
            <a:extLst>
              <a:ext uri="{FF2B5EF4-FFF2-40B4-BE49-F238E27FC236}">
                <a16:creationId xmlns:a16="http://schemas.microsoft.com/office/drawing/2014/main" xmlns="" id="{FFC90871-33E8-8845-90D7-09EBE8A3576F}"/>
              </a:ext>
            </a:extLst>
          </p:cNvPr>
          <p:cNvSpPr txBox="1">
            <a:spLocks/>
          </p:cNvSpPr>
          <p:nvPr userDrawn="1"/>
        </p:nvSpPr>
        <p:spPr>
          <a:xfrm>
            <a:off x="400050" y="4235450"/>
            <a:ext cx="768350" cy="36000"/>
          </a:xfrm>
          <a:prstGeom prst="rect">
            <a:avLst/>
          </a:prstGeom>
          <a:solidFill>
            <a:schemeClr val="accent4"/>
          </a:solidFill>
        </p:spPr>
        <p:txBody>
          <a:bodyPr vert="horz" lIns="0" tIns="0" rIns="0" bIns="0" rtlCol="0" anchor="ctr"/>
          <a:lstStyle>
            <a:defPPr>
              <a:defRPr lang="ru-RU"/>
            </a:defPPr>
            <a:lvl1pPr marL="0" indent="0" algn="ctr" defTabSz="914400" rtl="0" eaLnBrk="1" latinLnBrk="0" hangingPunct="1">
              <a:lnSpc>
                <a:spcPct val="90000"/>
              </a:lnSpc>
              <a:spcBef>
                <a:spcPts val="1000"/>
              </a:spcBef>
              <a:buFont typeface="Arial" panose="020B0604020202020204" pitchFamily="34" charset="0"/>
              <a:buNone/>
              <a:defRPr lang="ru-RU" sz="1200" kern="120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uk-UA" dirty="0">
              <a:solidFill>
                <a:schemeClr val="accent5"/>
              </a:solidFill>
            </a:endParaRPr>
          </a:p>
        </p:txBody>
      </p:sp>
      <p:grpSp>
        <p:nvGrpSpPr>
          <p:cNvPr id="10" name="Группа 9">
            <a:extLst>
              <a:ext uri="{FF2B5EF4-FFF2-40B4-BE49-F238E27FC236}">
                <a16:creationId xmlns:a16="http://schemas.microsoft.com/office/drawing/2014/main" xmlns="" id="{98EA1334-C2D1-C546-A7E5-1C1CD14B1B04}"/>
              </a:ext>
            </a:extLst>
          </p:cNvPr>
          <p:cNvGrpSpPr/>
          <p:nvPr userDrawn="1"/>
        </p:nvGrpSpPr>
        <p:grpSpPr>
          <a:xfrm>
            <a:off x="400050" y="331182"/>
            <a:ext cx="3005411" cy="826813"/>
            <a:chOff x="2220632" y="956068"/>
            <a:chExt cx="3005411" cy="826813"/>
          </a:xfrm>
        </p:grpSpPr>
        <p:grpSp>
          <p:nvGrpSpPr>
            <p:cNvPr id="11" name="Группа 10">
              <a:extLst>
                <a:ext uri="{FF2B5EF4-FFF2-40B4-BE49-F238E27FC236}">
                  <a16:creationId xmlns:a16="http://schemas.microsoft.com/office/drawing/2014/main" xmlns="" id="{F9925749-B5B8-6F49-877E-6D54F9B14897}"/>
                </a:ext>
              </a:extLst>
            </p:cNvPr>
            <p:cNvGrpSpPr/>
            <p:nvPr userDrawn="1"/>
          </p:nvGrpSpPr>
          <p:grpSpPr>
            <a:xfrm>
              <a:off x="2228057" y="966670"/>
              <a:ext cx="2966243" cy="806686"/>
              <a:chOff x="2228057" y="966670"/>
              <a:chExt cx="2966243" cy="806686"/>
            </a:xfrm>
          </p:grpSpPr>
          <p:sp>
            <p:nvSpPr>
              <p:cNvPr id="14" name="Овал 13">
                <a:extLst>
                  <a:ext uri="{FF2B5EF4-FFF2-40B4-BE49-F238E27FC236}">
                    <a16:creationId xmlns:a16="http://schemas.microsoft.com/office/drawing/2014/main" xmlns="" id="{2E7655F9-71C4-7B4D-9EC5-2656F866F833}"/>
                  </a:ext>
                </a:extLst>
              </p:cNvPr>
              <p:cNvSpPr/>
              <p:nvPr userDrawn="1"/>
            </p:nvSpPr>
            <p:spPr>
              <a:xfrm>
                <a:off x="2228057" y="966670"/>
                <a:ext cx="709730" cy="7097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a:extLst>
                  <a:ext uri="{FF2B5EF4-FFF2-40B4-BE49-F238E27FC236}">
                    <a16:creationId xmlns:a16="http://schemas.microsoft.com/office/drawing/2014/main" xmlns="" id="{366259C2-6C94-554E-AA47-D37C532E1888}"/>
                  </a:ext>
                </a:extLst>
              </p:cNvPr>
              <p:cNvSpPr/>
              <p:nvPr userDrawn="1"/>
            </p:nvSpPr>
            <p:spPr>
              <a:xfrm>
                <a:off x="3165475" y="1346200"/>
                <a:ext cx="2028825" cy="180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a:extLst>
                  <a:ext uri="{FF2B5EF4-FFF2-40B4-BE49-F238E27FC236}">
                    <a16:creationId xmlns:a16="http://schemas.microsoft.com/office/drawing/2014/main" xmlns="" id="{4F827113-A379-D846-8F44-278E993D99FF}"/>
                  </a:ext>
                </a:extLst>
              </p:cNvPr>
              <p:cNvSpPr/>
              <p:nvPr userDrawn="1"/>
            </p:nvSpPr>
            <p:spPr>
              <a:xfrm>
                <a:off x="3165475" y="1592381"/>
                <a:ext cx="1400176" cy="180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2" name="Фигура">
              <a:extLst>
                <a:ext uri="{FF2B5EF4-FFF2-40B4-BE49-F238E27FC236}">
                  <a16:creationId xmlns:a16="http://schemas.microsoft.com/office/drawing/2014/main" xmlns="" id="{08A596EC-59A9-9347-B638-7114D4465920}"/>
                </a:ext>
              </a:extLst>
            </p:cNvPr>
            <p:cNvSpPr/>
            <p:nvPr userDrawn="1"/>
          </p:nvSpPr>
          <p:spPr>
            <a:xfrm>
              <a:off x="2220632" y="956068"/>
              <a:ext cx="3005411" cy="826813"/>
            </a:xfrm>
            <a:custGeom>
              <a:avLst/>
              <a:gdLst/>
              <a:ahLst/>
              <a:cxnLst>
                <a:cxn ang="0">
                  <a:pos x="wd2" y="hd2"/>
                </a:cxn>
                <a:cxn ang="5400000">
                  <a:pos x="wd2" y="hd2"/>
                </a:cxn>
                <a:cxn ang="10800000">
                  <a:pos x="wd2" y="hd2"/>
                </a:cxn>
                <a:cxn ang="16200000">
                  <a:pos x="wd2" y="hd2"/>
                </a:cxn>
              </a:cxnLst>
              <a:rect l="0" t="0" r="r" b="b"/>
              <a:pathLst>
                <a:path w="21600" h="21600" extrusionOk="0">
                  <a:moveTo>
                    <a:pt x="2607" y="0"/>
                  </a:moveTo>
                  <a:cubicBezTo>
                    <a:pt x="1167" y="1"/>
                    <a:pt x="0" y="4242"/>
                    <a:pt x="0" y="9476"/>
                  </a:cubicBezTo>
                  <a:cubicBezTo>
                    <a:pt x="0" y="14710"/>
                    <a:pt x="1167" y="18953"/>
                    <a:pt x="2607" y="18954"/>
                  </a:cubicBezTo>
                  <a:cubicBezTo>
                    <a:pt x="4047" y="18953"/>
                    <a:pt x="5214" y="14710"/>
                    <a:pt x="5214" y="9476"/>
                  </a:cubicBezTo>
                  <a:cubicBezTo>
                    <a:pt x="5214" y="4242"/>
                    <a:pt x="4047" y="1"/>
                    <a:pt x="2607" y="0"/>
                  </a:cubicBezTo>
                  <a:close/>
                  <a:moveTo>
                    <a:pt x="2607" y="396"/>
                  </a:moveTo>
                  <a:cubicBezTo>
                    <a:pt x="3987" y="405"/>
                    <a:pt x="5102" y="4461"/>
                    <a:pt x="5105" y="9476"/>
                  </a:cubicBezTo>
                  <a:cubicBezTo>
                    <a:pt x="5102" y="14491"/>
                    <a:pt x="3987" y="18548"/>
                    <a:pt x="2607" y="18558"/>
                  </a:cubicBezTo>
                  <a:cubicBezTo>
                    <a:pt x="1227" y="18548"/>
                    <a:pt x="111" y="14491"/>
                    <a:pt x="109" y="9476"/>
                  </a:cubicBezTo>
                  <a:cubicBezTo>
                    <a:pt x="111" y="4461"/>
                    <a:pt x="1227" y="405"/>
                    <a:pt x="2607" y="396"/>
                  </a:cubicBezTo>
                  <a:close/>
                  <a:moveTo>
                    <a:pt x="7251" y="405"/>
                  </a:moveTo>
                  <a:cubicBezTo>
                    <a:pt x="6983" y="405"/>
                    <a:pt x="6740" y="868"/>
                    <a:pt x="6564" y="1613"/>
                  </a:cubicBezTo>
                  <a:lnTo>
                    <a:pt x="6810" y="3001"/>
                  </a:lnTo>
                  <a:cubicBezTo>
                    <a:pt x="6914" y="2458"/>
                    <a:pt x="7073" y="2110"/>
                    <a:pt x="7251" y="2110"/>
                  </a:cubicBezTo>
                  <a:cubicBezTo>
                    <a:pt x="7380" y="2110"/>
                    <a:pt x="7499" y="2295"/>
                    <a:pt x="7594" y="2604"/>
                  </a:cubicBezTo>
                  <a:cubicBezTo>
                    <a:pt x="7681" y="2887"/>
                    <a:pt x="7703" y="3272"/>
                    <a:pt x="7708" y="3717"/>
                  </a:cubicBezTo>
                  <a:lnTo>
                    <a:pt x="6992" y="3717"/>
                  </a:lnTo>
                  <a:lnTo>
                    <a:pt x="6992" y="5306"/>
                  </a:lnTo>
                  <a:lnTo>
                    <a:pt x="7722" y="5306"/>
                  </a:lnTo>
                  <a:cubicBezTo>
                    <a:pt x="7726" y="5606"/>
                    <a:pt x="7703" y="5879"/>
                    <a:pt x="7654" y="6110"/>
                  </a:cubicBezTo>
                  <a:cubicBezTo>
                    <a:pt x="7550" y="6589"/>
                    <a:pt x="7416" y="6888"/>
                    <a:pt x="7251" y="6888"/>
                  </a:cubicBezTo>
                  <a:cubicBezTo>
                    <a:pt x="7086" y="6944"/>
                    <a:pt x="6966" y="6711"/>
                    <a:pt x="6747" y="6081"/>
                  </a:cubicBezTo>
                  <a:lnTo>
                    <a:pt x="6570" y="7411"/>
                  </a:lnTo>
                  <a:cubicBezTo>
                    <a:pt x="6745" y="8142"/>
                    <a:pt x="6986" y="8593"/>
                    <a:pt x="7251" y="8593"/>
                  </a:cubicBezTo>
                  <a:cubicBezTo>
                    <a:pt x="7830" y="8588"/>
                    <a:pt x="8226" y="7149"/>
                    <a:pt x="8219" y="4499"/>
                  </a:cubicBezTo>
                  <a:cubicBezTo>
                    <a:pt x="8219" y="2240"/>
                    <a:pt x="7785" y="405"/>
                    <a:pt x="7251" y="405"/>
                  </a:cubicBezTo>
                  <a:close/>
                  <a:moveTo>
                    <a:pt x="8200" y="405"/>
                  </a:moveTo>
                  <a:lnTo>
                    <a:pt x="8200" y="2353"/>
                  </a:lnTo>
                  <a:lnTo>
                    <a:pt x="8689" y="2353"/>
                  </a:lnTo>
                  <a:lnTo>
                    <a:pt x="8689" y="8604"/>
                  </a:lnTo>
                  <a:cubicBezTo>
                    <a:pt x="8689" y="8604"/>
                    <a:pt x="9228" y="8604"/>
                    <a:pt x="9228" y="8604"/>
                  </a:cubicBezTo>
                  <a:lnTo>
                    <a:pt x="9228" y="2353"/>
                  </a:lnTo>
                  <a:lnTo>
                    <a:pt x="9717" y="2353"/>
                  </a:lnTo>
                  <a:lnTo>
                    <a:pt x="9717" y="405"/>
                  </a:lnTo>
                  <a:lnTo>
                    <a:pt x="8200" y="405"/>
                  </a:lnTo>
                  <a:close/>
                  <a:moveTo>
                    <a:pt x="9988" y="405"/>
                  </a:moveTo>
                  <a:lnTo>
                    <a:pt x="9988" y="8604"/>
                  </a:lnTo>
                  <a:cubicBezTo>
                    <a:pt x="9988" y="8604"/>
                    <a:pt x="10520" y="8604"/>
                    <a:pt x="10520" y="8604"/>
                  </a:cubicBezTo>
                  <a:lnTo>
                    <a:pt x="10520" y="2353"/>
                  </a:lnTo>
                  <a:lnTo>
                    <a:pt x="10866" y="2353"/>
                  </a:lnTo>
                  <a:lnTo>
                    <a:pt x="10866" y="8604"/>
                  </a:lnTo>
                  <a:lnTo>
                    <a:pt x="11405" y="8604"/>
                  </a:lnTo>
                  <a:lnTo>
                    <a:pt x="11405" y="405"/>
                  </a:lnTo>
                  <a:lnTo>
                    <a:pt x="9988" y="405"/>
                  </a:lnTo>
                  <a:close/>
                  <a:moveTo>
                    <a:pt x="12369" y="405"/>
                  </a:moveTo>
                  <a:lnTo>
                    <a:pt x="12369" y="8604"/>
                  </a:lnTo>
                  <a:cubicBezTo>
                    <a:pt x="12369" y="8604"/>
                    <a:pt x="12919" y="8604"/>
                    <a:pt x="12919" y="8604"/>
                  </a:cubicBezTo>
                  <a:lnTo>
                    <a:pt x="12919" y="2394"/>
                  </a:lnTo>
                  <a:lnTo>
                    <a:pt x="13441" y="2394"/>
                  </a:lnTo>
                  <a:lnTo>
                    <a:pt x="13441" y="405"/>
                  </a:lnTo>
                  <a:lnTo>
                    <a:pt x="12369" y="405"/>
                  </a:lnTo>
                  <a:close/>
                  <a:moveTo>
                    <a:pt x="13662" y="405"/>
                  </a:moveTo>
                  <a:lnTo>
                    <a:pt x="13662" y="8604"/>
                  </a:lnTo>
                  <a:cubicBezTo>
                    <a:pt x="13662" y="8604"/>
                    <a:pt x="14195" y="8604"/>
                    <a:pt x="14195" y="8604"/>
                  </a:cubicBezTo>
                  <a:lnTo>
                    <a:pt x="14195" y="2353"/>
                  </a:lnTo>
                  <a:lnTo>
                    <a:pt x="14541" y="2353"/>
                  </a:lnTo>
                  <a:lnTo>
                    <a:pt x="14541" y="8604"/>
                  </a:lnTo>
                  <a:lnTo>
                    <a:pt x="15080" y="8604"/>
                  </a:lnTo>
                  <a:lnTo>
                    <a:pt x="15080" y="405"/>
                  </a:lnTo>
                  <a:lnTo>
                    <a:pt x="13662" y="405"/>
                  </a:lnTo>
                  <a:close/>
                  <a:moveTo>
                    <a:pt x="15363" y="405"/>
                  </a:moveTo>
                  <a:lnTo>
                    <a:pt x="15363" y="8604"/>
                  </a:lnTo>
                  <a:cubicBezTo>
                    <a:pt x="15363" y="8604"/>
                    <a:pt x="16044" y="8604"/>
                    <a:pt x="16044" y="8604"/>
                  </a:cubicBezTo>
                  <a:cubicBezTo>
                    <a:pt x="16151" y="8604"/>
                    <a:pt x="16713" y="8329"/>
                    <a:pt x="16713" y="5980"/>
                  </a:cubicBezTo>
                  <a:cubicBezTo>
                    <a:pt x="16713" y="3630"/>
                    <a:pt x="16134" y="3424"/>
                    <a:pt x="15981" y="3424"/>
                  </a:cubicBezTo>
                  <a:lnTo>
                    <a:pt x="15868" y="3424"/>
                  </a:lnTo>
                  <a:lnTo>
                    <a:pt x="15868" y="2269"/>
                  </a:lnTo>
                  <a:lnTo>
                    <a:pt x="16582" y="2269"/>
                  </a:lnTo>
                  <a:lnTo>
                    <a:pt x="16582" y="405"/>
                  </a:lnTo>
                  <a:lnTo>
                    <a:pt x="15363" y="405"/>
                  </a:lnTo>
                  <a:close/>
                  <a:moveTo>
                    <a:pt x="2646" y="2548"/>
                  </a:moveTo>
                  <a:cubicBezTo>
                    <a:pt x="1914" y="2548"/>
                    <a:pt x="1500" y="3641"/>
                    <a:pt x="1500" y="3641"/>
                  </a:cubicBezTo>
                  <a:cubicBezTo>
                    <a:pt x="1631" y="3435"/>
                    <a:pt x="2130" y="2919"/>
                    <a:pt x="2589" y="2919"/>
                  </a:cubicBezTo>
                  <a:cubicBezTo>
                    <a:pt x="3292" y="2960"/>
                    <a:pt x="3541" y="4012"/>
                    <a:pt x="3541" y="4012"/>
                  </a:cubicBezTo>
                  <a:cubicBezTo>
                    <a:pt x="3541" y="4012"/>
                    <a:pt x="3071" y="3496"/>
                    <a:pt x="2385" y="3620"/>
                  </a:cubicBezTo>
                  <a:cubicBezTo>
                    <a:pt x="1772" y="3702"/>
                    <a:pt x="1103" y="4981"/>
                    <a:pt x="1103" y="4981"/>
                  </a:cubicBezTo>
                  <a:cubicBezTo>
                    <a:pt x="1103" y="4981"/>
                    <a:pt x="1030" y="5207"/>
                    <a:pt x="1047" y="5371"/>
                  </a:cubicBezTo>
                  <a:cubicBezTo>
                    <a:pt x="1149" y="5227"/>
                    <a:pt x="1597" y="4424"/>
                    <a:pt x="2311" y="4094"/>
                  </a:cubicBezTo>
                  <a:cubicBezTo>
                    <a:pt x="3026" y="3764"/>
                    <a:pt x="3570" y="4629"/>
                    <a:pt x="3570" y="4629"/>
                  </a:cubicBezTo>
                  <a:cubicBezTo>
                    <a:pt x="3570" y="4629"/>
                    <a:pt x="3496" y="5042"/>
                    <a:pt x="3428" y="5165"/>
                  </a:cubicBezTo>
                  <a:cubicBezTo>
                    <a:pt x="3037" y="4815"/>
                    <a:pt x="2498" y="4794"/>
                    <a:pt x="1925" y="5104"/>
                  </a:cubicBezTo>
                  <a:cubicBezTo>
                    <a:pt x="1353" y="5413"/>
                    <a:pt x="797" y="6939"/>
                    <a:pt x="797" y="6939"/>
                  </a:cubicBezTo>
                  <a:cubicBezTo>
                    <a:pt x="797" y="6939"/>
                    <a:pt x="723" y="7228"/>
                    <a:pt x="780" y="7351"/>
                  </a:cubicBezTo>
                  <a:cubicBezTo>
                    <a:pt x="933" y="7022"/>
                    <a:pt x="1370" y="5948"/>
                    <a:pt x="2079" y="5536"/>
                  </a:cubicBezTo>
                  <a:cubicBezTo>
                    <a:pt x="2787" y="5124"/>
                    <a:pt x="3167" y="5433"/>
                    <a:pt x="3252" y="5639"/>
                  </a:cubicBezTo>
                  <a:cubicBezTo>
                    <a:pt x="3167" y="5825"/>
                    <a:pt x="2470" y="6176"/>
                    <a:pt x="1914" y="6629"/>
                  </a:cubicBezTo>
                  <a:cubicBezTo>
                    <a:pt x="1358" y="7083"/>
                    <a:pt x="984" y="7844"/>
                    <a:pt x="814" y="8401"/>
                  </a:cubicBezTo>
                  <a:cubicBezTo>
                    <a:pt x="644" y="8957"/>
                    <a:pt x="627" y="9885"/>
                    <a:pt x="746" y="10524"/>
                  </a:cubicBezTo>
                  <a:cubicBezTo>
                    <a:pt x="734" y="10730"/>
                    <a:pt x="621" y="11452"/>
                    <a:pt x="922" y="12008"/>
                  </a:cubicBezTo>
                  <a:cubicBezTo>
                    <a:pt x="916" y="12400"/>
                    <a:pt x="769" y="13143"/>
                    <a:pt x="1234" y="13926"/>
                  </a:cubicBezTo>
                  <a:cubicBezTo>
                    <a:pt x="1274" y="14875"/>
                    <a:pt x="1721" y="16069"/>
                    <a:pt x="2436" y="16399"/>
                  </a:cubicBezTo>
                  <a:cubicBezTo>
                    <a:pt x="3156" y="16749"/>
                    <a:pt x="3525" y="15595"/>
                    <a:pt x="3525" y="15595"/>
                  </a:cubicBezTo>
                  <a:cubicBezTo>
                    <a:pt x="3525" y="15595"/>
                    <a:pt x="3110" y="16153"/>
                    <a:pt x="2509" y="15988"/>
                  </a:cubicBezTo>
                  <a:cubicBezTo>
                    <a:pt x="1954" y="15988"/>
                    <a:pt x="1489" y="14379"/>
                    <a:pt x="1489" y="14379"/>
                  </a:cubicBezTo>
                  <a:cubicBezTo>
                    <a:pt x="1489" y="14379"/>
                    <a:pt x="1772" y="15122"/>
                    <a:pt x="2628" y="15410"/>
                  </a:cubicBezTo>
                  <a:cubicBezTo>
                    <a:pt x="3490" y="15534"/>
                    <a:pt x="3944" y="14504"/>
                    <a:pt x="3944" y="14504"/>
                  </a:cubicBezTo>
                  <a:lnTo>
                    <a:pt x="3978" y="14297"/>
                  </a:lnTo>
                  <a:cubicBezTo>
                    <a:pt x="3814" y="14504"/>
                    <a:pt x="3258" y="14957"/>
                    <a:pt x="2651" y="14936"/>
                  </a:cubicBezTo>
                  <a:cubicBezTo>
                    <a:pt x="2045" y="14916"/>
                    <a:pt x="1449" y="13617"/>
                    <a:pt x="1449" y="13617"/>
                  </a:cubicBezTo>
                  <a:lnTo>
                    <a:pt x="1460" y="13349"/>
                  </a:lnTo>
                  <a:cubicBezTo>
                    <a:pt x="1460" y="13349"/>
                    <a:pt x="1443" y="13162"/>
                    <a:pt x="1500" y="13224"/>
                  </a:cubicBezTo>
                  <a:cubicBezTo>
                    <a:pt x="1557" y="13286"/>
                    <a:pt x="2039" y="14338"/>
                    <a:pt x="2901" y="14276"/>
                  </a:cubicBezTo>
                  <a:cubicBezTo>
                    <a:pt x="3763" y="14214"/>
                    <a:pt x="4205" y="13204"/>
                    <a:pt x="4205" y="13204"/>
                  </a:cubicBezTo>
                  <a:cubicBezTo>
                    <a:pt x="4205" y="13204"/>
                    <a:pt x="4261" y="12917"/>
                    <a:pt x="4233" y="12917"/>
                  </a:cubicBezTo>
                  <a:cubicBezTo>
                    <a:pt x="3876" y="13411"/>
                    <a:pt x="3343" y="13843"/>
                    <a:pt x="2810" y="13843"/>
                  </a:cubicBezTo>
                  <a:cubicBezTo>
                    <a:pt x="2277" y="13843"/>
                    <a:pt x="1681" y="12853"/>
                    <a:pt x="1681" y="12853"/>
                  </a:cubicBezTo>
                  <a:lnTo>
                    <a:pt x="1908" y="12524"/>
                  </a:lnTo>
                  <a:cubicBezTo>
                    <a:pt x="1908" y="12524"/>
                    <a:pt x="2300" y="13122"/>
                    <a:pt x="3116" y="13040"/>
                  </a:cubicBezTo>
                  <a:cubicBezTo>
                    <a:pt x="3933" y="12957"/>
                    <a:pt x="4426" y="11494"/>
                    <a:pt x="4426" y="11494"/>
                  </a:cubicBezTo>
                  <a:cubicBezTo>
                    <a:pt x="4426" y="11494"/>
                    <a:pt x="4443" y="11453"/>
                    <a:pt x="4437" y="11329"/>
                  </a:cubicBezTo>
                  <a:cubicBezTo>
                    <a:pt x="4057" y="12009"/>
                    <a:pt x="3519" y="12504"/>
                    <a:pt x="3116" y="12607"/>
                  </a:cubicBezTo>
                  <a:cubicBezTo>
                    <a:pt x="2714" y="12710"/>
                    <a:pt x="2277" y="12236"/>
                    <a:pt x="2277" y="12236"/>
                  </a:cubicBezTo>
                  <a:cubicBezTo>
                    <a:pt x="2277" y="12236"/>
                    <a:pt x="2697" y="12029"/>
                    <a:pt x="3377" y="11514"/>
                  </a:cubicBezTo>
                  <a:cubicBezTo>
                    <a:pt x="4103" y="11123"/>
                    <a:pt x="4477" y="9494"/>
                    <a:pt x="4477" y="9494"/>
                  </a:cubicBezTo>
                  <a:cubicBezTo>
                    <a:pt x="4602" y="8793"/>
                    <a:pt x="4460" y="8340"/>
                    <a:pt x="4392" y="7969"/>
                  </a:cubicBezTo>
                  <a:cubicBezTo>
                    <a:pt x="4420" y="7660"/>
                    <a:pt x="4494" y="6877"/>
                    <a:pt x="4211" y="6197"/>
                  </a:cubicBezTo>
                  <a:cubicBezTo>
                    <a:pt x="4256" y="5496"/>
                    <a:pt x="4023" y="4753"/>
                    <a:pt x="3808" y="4403"/>
                  </a:cubicBezTo>
                  <a:cubicBezTo>
                    <a:pt x="3802" y="3888"/>
                    <a:pt x="3377" y="2548"/>
                    <a:pt x="2646" y="2548"/>
                  </a:cubicBezTo>
                  <a:close/>
                  <a:moveTo>
                    <a:pt x="3785" y="4981"/>
                  </a:moveTo>
                  <a:cubicBezTo>
                    <a:pt x="3899" y="5248"/>
                    <a:pt x="3938" y="5454"/>
                    <a:pt x="3950" y="5681"/>
                  </a:cubicBezTo>
                  <a:cubicBezTo>
                    <a:pt x="3910" y="5599"/>
                    <a:pt x="3660" y="5434"/>
                    <a:pt x="3694" y="5413"/>
                  </a:cubicBezTo>
                  <a:cubicBezTo>
                    <a:pt x="3728" y="5393"/>
                    <a:pt x="3785" y="4981"/>
                    <a:pt x="3785" y="4981"/>
                  </a:cubicBezTo>
                  <a:close/>
                  <a:moveTo>
                    <a:pt x="15868" y="5134"/>
                  </a:moveTo>
                  <a:lnTo>
                    <a:pt x="16029" y="5134"/>
                  </a:lnTo>
                  <a:cubicBezTo>
                    <a:pt x="16142" y="5134"/>
                    <a:pt x="16204" y="5368"/>
                    <a:pt x="16204" y="6050"/>
                  </a:cubicBezTo>
                  <a:cubicBezTo>
                    <a:pt x="16204" y="6732"/>
                    <a:pt x="16119" y="6975"/>
                    <a:pt x="16046" y="6997"/>
                  </a:cubicBezTo>
                  <a:cubicBezTo>
                    <a:pt x="15978" y="7017"/>
                    <a:pt x="15868" y="7006"/>
                    <a:pt x="15868" y="7006"/>
                  </a:cubicBezTo>
                  <a:lnTo>
                    <a:pt x="15868" y="5134"/>
                  </a:lnTo>
                  <a:close/>
                  <a:moveTo>
                    <a:pt x="3553" y="5826"/>
                  </a:moveTo>
                  <a:cubicBezTo>
                    <a:pt x="3553" y="5826"/>
                    <a:pt x="3848" y="6134"/>
                    <a:pt x="3904" y="6278"/>
                  </a:cubicBezTo>
                  <a:cubicBezTo>
                    <a:pt x="3882" y="6567"/>
                    <a:pt x="3769" y="6774"/>
                    <a:pt x="3769" y="6774"/>
                  </a:cubicBezTo>
                  <a:cubicBezTo>
                    <a:pt x="3769" y="6774"/>
                    <a:pt x="3507" y="6382"/>
                    <a:pt x="3354" y="6320"/>
                  </a:cubicBezTo>
                  <a:cubicBezTo>
                    <a:pt x="3485" y="6114"/>
                    <a:pt x="3553" y="5826"/>
                    <a:pt x="3553" y="5826"/>
                  </a:cubicBezTo>
                  <a:close/>
                  <a:moveTo>
                    <a:pt x="4137" y="6774"/>
                  </a:moveTo>
                  <a:cubicBezTo>
                    <a:pt x="4265" y="6919"/>
                    <a:pt x="4211" y="7444"/>
                    <a:pt x="4211" y="7444"/>
                  </a:cubicBezTo>
                  <a:cubicBezTo>
                    <a:pt x="4211" y="7444"/>
                    <a:pt x="4035" y="7103"/>
                    <a:pt x="4057" y="7103"/>
                  </a:cubicBezTo>
                  <a:cubicBezTo>
                    <a:pt x="4080" y="7001"/>
                    <a:pt x="4137" y="6774"/>
                    <a:pt x="4137" y="6774"/>
                  </a:cubicBezTo>
                  <a:close/>
                  <a:moveTo>
                    <a:pt x="2991" y="6870"/>
                  </a:moveTo>
                  <a:cubicBezTo>
                    <a:pt x="3177" y="6857"/>
                    <a:pt x="3341" y="6924"/>
                    <a:pt x="3487" y="7084"/>
                  </a:cubicBezTo>
                  <a:cubicBezTo>
                    <a:pt x="3517" y="7152"/>
                    <a:pt x="3471" y="7179"/>
                    <a:pt x="3471" y="7179"/>
                  </a:cubicBezTo>
                  <a:cubicBezTo>
                    <a:pt x="3471" y="7179"/>
                    <a:pt x="2500" y="7906"/>
                    <a:pt x="2198" y="8099"/>
                  </a:cubicBezTo>
                  <a:cubicBezTo>
                    <a:pt x="1895" y="8291"/>
                    <a:pt x="1124" y="8910"/>
                    <a:pt x="920" y="9789"/>
                  </a:cubicBezTo>
                  <a:lnTo>
                    <a:pt x="867" y="9762"/>
                  </a:lnTo>
                  <a:cubicBezTo>
                    <a:pt x="867" y="9762"/>
                    <a:pt x="818" y="9418"/>
                    <a:pt x="890" y="9143"/>
                  </a:cubicBezTo>
                  <a:cubicBezTo>
                    <a:pt x="961" y="8868"/>
                    <a:pt x="1166" y="8114"/>
                    <a:pt x="1873" y="7509"/>
                  </a:cubicBezTo>
                  <a:cubicBezTo>
                    <a:pt x="2314" y="7131"/>
                    <a:pt x="2682" y="6892"/>
                    <a:pt x="2991" y="6870"/>
                  </a:cubicBezTo>
                  <a:close/>
                  <a:moveTo>
                    <a:pt x="3853" y="7563"/>
                  </a:moveTo>
                  <a:cubicBezTo>
                    <a:pt x="3853" y="7563"/>
                    <a:pt x="4084" y="7908"/>
                    <a:pt x="4076" y="7963"/>
                  </a:cubicBezTo>
                  <a:cubicBezTo>
                    <a:pt x="4069" y="8018"/>
                    <a:pt x="3880" y="8375"/>
                    <a:pt x="3604" y="8691"/>
                  </a:cubicBezTo>
                  <a:cubicBezTo>
                    <a:pt x="3328" y="9007"/>
                    <a:pt x="2118" y="9831"/>
                    <a:pt x="1854" y="10010"/>
                  </a:cubicBezTo>
                  <a:cubicBezTo>
                    <a:pt x="1589" y="10189"/>
                    <a:pt x="1249" y="10833"/>
                    <a:pt x="1249" y="10833"/>
                  </a:cubicBezTo>
                  <a:lnTo>
                    <a:pt x="1086" y="10394"/>
                  </a:lnTo>
                  <a:cubicBezTo>
                    <a:pt x="1180" y="9927"/>
                    <a:pt x="1623" y="9447"/>
                    <a:pt x="1623" y="9447"/>
                  </a:cubicBezTo>
                  <a:cubicBezTo>
                    <a:pt x="1922" y="9090"/>
                    <a:pt x="2984" y="8470"/>
                    <a:pt x="3222" y="8264"/>
                  </a:cubicBezTo>
                  <a:cubicBezTo>
                    <a:pt x="3449" y="8085"/>
                    <a:pt x="3853" y="7563"/>
                    <a:pt x="3853" y="7563"/>
                  </a:cubicBezTo>
                  <a:close/>
                  <a:moveTo>
                    <a:pt x="4243" y="8526"/>
                  </a:moveTo>
                  <a:cubicBezTo>
                    <a:pt x="4243" y="8526"/>
                    <a:pt x="4247" y="8607"/>
                    <a:pt x="4250" y="9212"/>
                  </a:cubicBezTo>
                  <a:cubicBezTo>
                    <a:pt x="3925" y="10531"/>
                    <a:pt x="2678" y="11164"/>
                    <a:pt x="2432" y="11329"/>
                  </a:cubicBezTo>
                  <a:cubicBezTo>
                    <a:pt x="2186" y="11494"/>
                    <a:pt x="1835" y="11782"/>
                    <a:pt x="1835" y="11782"/>
                  </a:cubicBezTo>
                  <a:lnTo>
                    <a:pt x="1551" y="11288"/>
                  </a:lnTo>
                  <a:cubicBezTo>
                    <a:pt x="1596" y="11233"/>
                    <a:pt x="1887" y="10834"/>
                    <a:pt x="2182" y="10642"/>
                  </a:cubicBezTo>
                  <a:cubicBezTo>
                    <a:pt x="2829" y="10284"/>
                    <a:pt x="3371" y="9916"/>
                    <a:pt x="3672" y="9570"/>
                  </a:cubicBezTo>
                  <a:cubicBezTo>
                    <a:pt x="4031" y="9158"/>
                    <a:pt x="4243" y="8526"/>
                    <a:pt x="4243" y="8526"/>
                  </a:cubicBezTo>
                  <a:close/>
                  <a:moveTo>
                    <a:pt x="6585" y="9840"/>
                  </a:moveTo>
                  <a:lnTo>
                    <a:pt x="6585" y="15170"/>
                  </a:lnTo>
                  <a:cubicBezTo>
                    <a:pt x="6585" y="15170"/>
                    <a:pt x="21600" y="15170"/>
                    <a:pt x="21600" y="15170"/>
                  </a:cubicBezTo>
                  <a:lnTo>
                    <a:pt x="21600" y="9840"/>
                  </a:lnTo>
                  <a:lnTo>
                    <a:pt x="6585" y="9840"/>
                  </a:lnTo>
                  <a:close/>
                  <a:moveTo>
                    <a:pt x="933" y="10958"/>
                  </a:moveTo>
                  <a:cubicBezTo>
                    <a:pt x="981" y="11133"/>
                    <a:pt x="1072" y="11288"/>
                    <a:pt x="1072" y="11288"/>
                  </a:cubicBezTo>
                  <a:cubicBezTo>
                    <a:pt x="1072" y="11288"/>
                    <a:pt x="1041" y="11359"/>
                    <a:pt x="1015" y="11576"/>
                  </a:cubicBezTo>
                  <a:cubicBezTo>
                    <a:pt x="950" y="11503"/>
                    <a:pt x="933" y="10958"/>
                    <a:pt x="933" y="10958"/>
                  </a:cubicBezTo>
                  <a:close/>
                  <a:moveTo>
                    <a:pt x="7479" y="11062"/>
                  </a:moveTo>
                  <a:cubicBezTo>
                    <a:pt x="7563" y="11062"/>
                    <a:pt x="7631" y="11187"/>
                    <a:pt x="7681" y="11436"/>
                  </a:cubicBezTo>
                  <a:cubicBezTo>
                    <a:pt x="7731" y="11685"/>
                    <a:pt x="7757" y="12024"/>
                    <a:pt x="7757" y="12450"/>
                  </a:cubicBezTo>
                  <a:cubicBezTo>
                    <a:pt x="7757" y="12862"/>
                    <a:pt x="7732" y="13191"/>
                    <a:pt x="7682" y="13438"/>
                  </a:cubicBezTo>
                  <a:cubicBezTo>
                    <a:pt x="7633" y="13685"/>
                    <a:pt x="7567" y="13807"/>
                    <a:pt x="7485" y="13807"/>
                  </a:cubicBezTo>
                  <a:cubicBezTo>
                    <a:pt x="7349" y="13807"/>
                    <a:pt x="7265" y="13523"/>
                    <a:pt x="7233" y="12955"/>
                  </a:cubicBezTo>
                  <a:lnTo>
                    <a:pt x="7354" y="12786"/>
                  </a:lnTo>
                  <a:cubicBezTo>
                    <a:pt x="7360" y="12969"/>
                    <a:pt x="7376" y="13109"/>
                    <a:pt x="7400" y="13206"/>
                  </a:cubicBezTo>
                  <a:cubicBezTo>
                    <a:pt x="7424" y="13303"/>
                    <a:pt x="7453" y="13351"/>
                    <a:pt x="7489" y="13351"/>
                  </a:cubicBezTo>
                  <a:cubicBezTo>
                    <a:pt x="7569" y="13351"/>
                    <a:pt x="7616" y="13121"/>
                    <a:pt x="7629" y="12661"/>
                  </a:cubicBezTo>
                  <a:lnTo>
                    <a:pt x="7441" y="12661"/>
                  </a:lnTo>
                  <a:lnTo>
                    <a:pt x="7441" y="12213"/>
                  </a:lnTo>
                  <a:lnTo>
                    <a:pt x="7629" y="12213"/>
                  </a:lnTo>
                  <a:cubicBezTo>
                    <a:pt x="7623" y="11990"/>
                    <a:pt x="7607" y="11819"/>
                    <a:pt x="7581" y="11699"/>
                  </a:cubicBezTo>
                  <a:cubicBezTo>
                    <a:pt x="7555" y="11579"/>
                    <a:pt x="7522" y="11518"/>
                    <a:pt x="7483" y="11518"/>
                  </a:cubicBezTo>
                  <a:cubicBezTo>
                    <a:pt x="7418" y="11518"/>
                    <a:pt x="7376" y="11665"/>
                    <a:pt x="7354" y="11959"/>
                  </a:cubicBezTo>
                  <a:lnTo>
                    <a:pt x="7235" y="11840"/>
                  </a:lnTo>
                  <a:cubicBezTo>
                    <a:pt x="7249" y="11588"/>
                    <a:pt x="7277" y="11397"/>
                    <a:pt x="7320" y="11262"/>
                  </a:cubicBezTo>
                  <a:cubicBezTo>
                    <a:pt x="7363" y="11129"/>
                    <a:pt x="7415" y="11062"/>
                    <a:pt x="7479" y="11062"/>
                  </a:cubicBezTo>
                  <a:close/>
                  <a:moveTo>
                    <a:pt x="1299" y="11700"/>
                  </a:moveTo>
                  <a:cubicBezTo>
                    <a:pt x="1404" y="11968"/>
                    <a:pt x="1497" y="12050"/>
                    <a:pt x="1582" y="12122"/>
                  </a:cubicBezTo>
                  <a:cubicBezTo>
                    <a:pt x="1534" y="12194"/>
                    <a:pt x="1410" y="12442"/>
                    <a:pt x="1410" y="12442"/>
                  </a:cubicBezTo>
                  <a:cubicBezTo>
                    <a:pt x="1410" y="12442"/>
                    <a:pt x="1239" y="12173"/>
                    <a:pt x="1219" y="11977"/>
                  </a:cubicBezTo>
                  <a:cubicBezTo>
                    <a:pt x="1253" y="11823"/>
                    <a:pt x="1299" y="11700"/>
                    <a:pt x="1299" y="11700"/>
                  </a:cubicBezTo>
                  <a:close/>
                  <a:moveTo>
                    <a:pt x="8547" y="11814"/>
                  </a:moveTo>
                  <a:cubicBezTo>
                    <a:pt x="8609" y="11814"/>
                    <a:pt x="8658" y="11898"/>
                    <a:pt x="8693" y="12064"/>
                  </a:cubicBezTo>
                  <a:cubicBezTo>
                    <a:pt x="8734" y="12255"/>
                    <a:pt x="8754" y="12537"/>
                    <a:pt x="8754" y="12909"/>
                  </a:cubicBezTo>
                  <a:lnTo>
                    <a:pt x="8754" y="12967"/>
                  </a:lnTo>
                  <a:lnTo>
                    <a:pt x="8466" y="12967"/>
                  </a:lnTo>
                  <a:cubicBezTo>
                    <a:pt x="8467" y="13120"/>
                    <a:pt x="8476" y="13237"/>
                    <a:pt x="8495" y="13320"/>
                  </a:cubicBezTo>
                  <a:cubicBezTo>
                    <a:pt x="8513" y="13404"/>
                    <a:pt x="8534" y="13445"/>
                    <a:pt x="8560" y="13445"/>
                  </a:cubicBezTo>
                  <a:cubicBezTo>
                    <a:pt x="8597" y="13445"/>
                    <a:pt x="8621" y="13354"/>
                    <a:pt x="8633" y="13170"/>
                  </a:cubicBezTo>
                  <a:cubicBezTo>
                    <a:pt x="8633" y="13170"/>
                    <a:pt x="8748" y="13255"/>
                    <a:pt x="8748" y="13255"/>
                  </a:cubicBezTo>
                  <a:cubicBezTo>
                    <a:pt x="8733" y="13448"/>
                    <a:pt x="8709" y="13592"/>
                    <a:pt x="8676" y="13686"/>
                  </a:cubicBezTo>
                  <a:cubicBezTo>
                    <a:pt x="8644" y="13779"/>
                    <a:pt x="8605" y="13825"/>
                    <a:pt x="8559" y="13825"/>
                  </a:cubicBezTo>
                  <a:cubicBezTo>
                    <a:pt x="8495" y="13825"/>
                    <a:pt x="8445" y="13748"/>
                    <a:pt x="8410" y="13592"/>
                  </a:cubicBezTo>
                  <a:cubicBezTo>
                    <a:pt x="8369" y="13411"/>
                    <a:pt x="8349" y="13158"/>
                    <a:pt x="8349" y="12832"/>
                  </a:cubicBezTo>
                  <a:cubicBezTo>
                    <a:pt x="8349" y="12510"/>
                    <a:pt x="8369" y="12252"/>
                    <a:pt x="8411" y="12059"/>
                  </a:cubicBezTo>
                  <a:cubicBezTo>
                    <a:pt x="8446" y="11896"/>
                    <a:pt x="8491" y="11814"/>
                    <a:pt x="8547" y="11814"/>
                  </a:cubicBezTo>
                  <a:close/>
                  <a:moveTo>
                    <a:pt x="9913" y="11814"/>
                  </a:moveTo>
                  <a:cubicBezTo>
                    <a:pt x="9963" y="11814"/>
                    <a:pt x="10005" y="11900"/>
                    <a:pt x="10041" y="12071"/>
                  </a:cubicBezTo>
                  <a:cubicBezTo>
                    <a:pt x="10077" y="12243"/>
                    <a:pt x="10095" y="12487"/>
                    <a:pt x="10095" y="12803"/>
                  </a:cubicBezTo>
                  <a:cubicBezTo>
                    <a:pt x="10095" y="13134"/>
                    <a:pt x="10077" y="13387"/>
                    <a:pt x="10041" y="13563"/>
                  </a:cubicBezTo>
                  <a:cubicBezTo>
                    <a:pt x="10005" y="13738"/>
                    <a:pt x="9962" y="13825"/>
                    <a:pt x="9913" y="13825"/>
                  </a:cubicBezTo>
                  <a:cubicBezTo>
                    <a:pt x="9890" y="13825"/>
                    <a:pt x="9869" y="13806"/>
                    <a:pt x="9849" y="13765"/>
                  </a:cubicBezTo>
                  <a:cubicBezTo>
                    <a:pt x="9829" y="13725"/>
                    <a:pt x="9808" y="13651"/>
                    <a:pt x="9786" y="13545"/>
                  </a:cubicBezTo>
                  <a:cubicBezTo>
                    <a:pt x="9786" y="13545"/>
                    <a:pt x="9786" y="14513"/>
                    <a:pt x="9786" y="14513"/>
                  </a:cubicBezTo>
                  <a:lnTo>
                    <a:pt x="9671" y="14513"/>
                  </a:lnTo>
                  <a:lnTo>
                    <a:pt x="9671" y="11858"/>
                  </a:lnTo>
                  <a:lnTo>
                    <a:pt x="9778" y="11858"/>
                  </a:lnTo>
                  <a:lnTo>
                    <a:pt x="9778" y="12140"/>
                  </a:lnTo>
                  <a:cubicBezTo>
                    <a:pt x="9793" y="12039"/>
                    <a:pt x="9812" y="11959"/>
                    <a:pt x="9836" y="11901"/>
                  </a:cubicBezTo>
                  <a:cubicBezTo>
                    <a:pt x="9860" y="11843"/>
                    <a:pt x="9885" y="11814"/>
                    <a:pt x="9913" y="11814"/>
                  </a:cubicBezTo>
                  <a:close/>
                  <a:moveTo>
                    <a:pt x="10388" y="11814"/>
                  </a:moveTo>
                  <a:cubicBezTo>
                    <a:pt x="10458" y="11814"/>
                    <a:pt x="10513" y="11914"/>
                    <a:pt x="10553" y="12113"/>
                  </a:cubicBezTo>
                  <a:cubicBezTo>
                    <a:pt x="10593" y="12312"/>
                    <a:pt x="10613" y="12544"/>
                    <a:pt x="10613" y="12810"/>
                  </a:cubicBezTo>
                  <a:cubicBezTo>
                    <a:pt x="10613" y="13008"/>
                    <a:pt x="10602" y="13186"/>
                    <a:pt x="10582" y="13345"/>
                  </a:cubicBezTo>
                  <a:cubicBezTo>
                    <a:pt x="10561" y="13505"/>
                    <a:pt x="10534" y="13625"/>
                    <a:pt x="10500" y="13706"/>
                  </a:cubicBezTo>
                  <a:cubicBezTo>
                    <a:pt x="10466" y="13786"/>
                    <a:pt x="10429" y="13825"/>
                    <a:pt x="10389" y="13825"/>
                  </a:cubicBezTo>
                  <a:cubicBezTo>
                    <a:pt x="10325" y="13825"/>
                    <a:pt x="10271" y="13736"/>
                    <a:pt x="10229" y="13557"/>
                  </a:cubicBezTo>
                  <a:cubicBezTo>
                    <a:pt x="10186" y="13378"/>
                    <a:pt x="10165" y="13124"/>
                    <a:pt x="10165" y="12793"/>
                  </a:cubicBezTo>
                  <a:cubicBezTo>
                    <a:pt x="10165" y="12605"/>
                    <a:pt x="10175" y="12432"/>
                    <a:pt x="10196" y="12278"/>
                  </a:cubicBezTo>
                  <a:cubicBezTo>
                    <a:pt x="10216" y="12123"/>
                    <a:pt x="10243" y="12007"/>
                    <a:pt x="10276" y="11930"/>
                  </a:cubicBezTo>
                  <a:cubicBezTo>
                    <a:pt x="10310" y="11853"/>
                    <a:pt x="10347" y="11814"/>
                    <a:pt x="10388" y="11814"/>
                  </a:cubicBezTo>
                  <a:close/>
                  <a:moveTo>
                    <a:pt x="11878" y="11814"/>
                  </a:moveTo>
                  <a:cubicBezTo>
                    <a:pt x="11927" y="11814"/>
                    <a:pt x="11964" y="11839"/>
                    <a:pt x="11990" y="11889"/>
                  </a:cubicBezTo>
                  <a:cubicBezTo>
                    <a:pt x="12015" y="11938"/>
                    <a:pt x="12033" y="12006"/>
                    <a:pt x="12044" y="12091"/>
                  </a:cubicBezTo>
                  <a:cubicBezTo>
                    <a:pt x="12055" y="12176"/>
                    <a:pt x="12061" y="12330"/>
                    <a:pt x="12061" y="12555"/>
                  </a:cubicBezTo>
                  <a:lnTo>
                    <a:pt x="12060" y="13150"/>
                  </a:lnTo>
                  <a:cubicBezTo>
                    <a:pt x="12060" y="13317"/>
                    <a:pt x="12062" y="13441"/>
                    <a:pt x="12065" y="13523"/>
                  </a:cubicBezTo>
                  <a:cubicBezTo>
                    <a:pt x="12069" y="13604"/>
                    <a:pt x="12076" y="13690"/>
                    <a:pt x="12086" y="13782"/>
                  </a:cubicBezTo>
                  <a:lnTo>
                    <a:pt x="11972" y="13782"/>
                  </a:lnTo>
                  <a:lnTo>
                    <a:pt x="11957" y="13572"/>
                  </a:lnTo>
                  <a:cubicBezTo>
                    <a:pt x="11938" y="13656"/>
                    <a:pt x="11917" y="13719"/>
                    <a:pt x="11894" y="13762"/>
                  </a:cubicBezTo>
                  <a:cubicBezTo>
                    <a:pt x="11872" y="13804"/>
                    <a:pt x="11848" y="13825"/>
                    <a:pt x="11822" y="13825"/>
                  </a:cubicBezTo>
                  <a:cubicBezTo>
                    <a:pt x="11780" y="13825"/>
                    <a:pt x="11746" y="13774"/>
                    <a:pt x="11719" y="13671"/>
                  </a:cubicBezTo>
                  <a:cubicBezTo>
                    <a:pt x="11692" y="13568"/>
                    <a:pt x="11679" y="13430"/>
                    <a:pt x="11679" y="13259"/>
                  </a:cubicBezTo>
                  <a:cubicBezTo>
                    <a:pt x="11679" y="13150"/>
                    <a:pt x="11684" y="13055"/>
                    <a:pt x="11695" y="12974"/>
                  </a:cubicBezTo>
                  <a:cubicBezTo>
                    <a:pt x="11706" y="12894"/>
                    <a:pt x="11721" y="12829"/>
                    <a:pt x="11741" y="12781"/>
                  </a:cubicBezTo>
                  <a:cubicBezTo>
                    <a:pt x="11761" y="12733"/>
                    <a:pt x="11793" y="12688"/>
                    <a:pt x="11837" y="12651"/>
                  </a:cubicBezTo>
                  <a:cubicBezTo>
                    <a:pt x="11890" y="12606"/>
                    <a:pt x="11927" y="12564"/>
                    <a:pt x="11948" y="12526"/>
                  </a:cubicBezTo>
                  <a:cubicBezTo>
                    <a:pt x="11948" y="12419"/>
                    <a:pt x="11946" y="12351"/>
                    <a:pt x="11942" y="12318"/>
                  </a:cubicBezTo>
                  <a:cubicBezTo>
                    <a:pt x="11938" y="12284"/>
                    <a:pt x="11930" y="12257"/>
                    <a:pt x="11919" y="12236"/>
                  </a:cubicBezTo>
                  <a:cubicBezTo>
                    <a:pt x="11908" y="12215"/>
                    <a:pt x="11892" y="12204"/>
                    <a:pt x="11872" y="12204"/>
                  </a:cubicBezTo>
                  <a:cubicBezTo>
                    <a:pt x="11851" y="12204"/>
                    <a:pt x="11835" y="12221"/>
                    <a:pt x="11823" y="12254"/>
                  </a:cubicBezTo>
                  <a:cubicBezTo>
                    <a:pt x="11812" y="12288"/>
                    <a:pt x="11802" y="12351"/>
                    <a:pt x="11795" y="12444"/>
                  </a:cubicBezTo>
                  <a:lnTo>
                    <a:pt x="11690" y="12361"/>
                  </a:lnTo>
                  <a:cubicBezTo>
                    <a:pt x="11703" y="12167"/>
                    <a:pt x="11724" y="12028"/>
                    <a:pt x="11753" y="11943"/>
                  </a:cubicBezTo>
                  <a:cubicBezTo>
                    <a:pt x="11782" y="11858"/>
                    <a:pt x="11824" y="11814"/>
                    <a:pt x="11878" y="11814"/>
                  </a:cubicBezTo>
                  <a:close/>
                  <a:moveTo>
                    <a:pt x="13495" y="11814"/>
                  </a:moveTo>
                  <a:cubicBezTo>
                    <a:pt x="13565" y="11814"/>
                    <a:pt x="13620" y="11914"/>
                    <a:pt x="13660" y="12113"/>
                  </a:cubicBezTo>
                  <a:cubicBezTo>
                    <a:pt x="13700" y="12312"/>
                    <a:pt x="13720" y="12544"/>
                    <a:pt x="13720" y="12810"/>
                  </a:cubicBezTo>
                  <a:cubicBezTo>
                    <a:pt x="13720" y="13008"/>
                    <a:pt x="13709" y="13186"/>
                    <a:pt x="13689" y="13345"/>
                  </a:cubicBezTo>
                  <a:cubicBezTo>
                    <a:pt x="13668" y="13505"/>
                    <a:pt x="13641" y="13625"/>
                    <a:pt x="13607" y="13706"/>
                  </a:cubicBezTo>
                  <a:cubicBezTo>
                    <a:pt x="13573" y="13786"/>
                    <a:pt x="13536" y="13825"/>
                    <a:pt x="13496" y="13825"/>
                  </a:cubicBezTo>
                  <a:cubicBezTo>
                    <a:pt x="13431" y="13825"/>
                    <a:pt x="13378" y="13736"/>
                    <a:pt x="13336" y="13557"/>
                  </a:cubicBezTo>
                  <a:cubicBezTo>
                    <a:pt x="13293" y="13378"/>
                    <a:pt x="13272" y="13124"/>
                    <a:pt x="13272" y="12793"/>
                  </a:cubicBezTo>
                  <a:cubicBezTo>
                    <a:pt x="13272" y="12605"/>
                    <a:pt x="13282" y="12432"/>
                    <a:pt x="13303" y="12278"/>
                  </a:cubicBezTo>
                  <a:cubicBezTo>
                    <a:pt x="13323" y="12123"/>
                    <a:pt x="13350" y="12007"/>
                    <a:pt x="13383" y="11930"/>
                  </a:cubicBezTo>
                  <a:cubicBezTo>
                    <a:pt x="13417" y="11853"/>
                    <a:pt x="13454" y="11814"/>
                    <a:pt x="13495" y="11814"/>
                  </a:cubicBezTo>
                  <a:close/>
                  <a:moveTo>
                    <a:pt x="14055" y="11814"/>
                  </a:moveTo>
                  <a:cubicBezTo>
                    <a:pt x="14105" y="11814"/>
                    <a:pt x="14148" y="11900"/>
                    <a:pt x="14183" y="12071"/>
                  </a:cubicBezTo>
                  <a:cubicBezTo>
                    <a:pt x="14219" y="12243"/>
                    <a:pt x="14237" y="12487"/>
                    <a:pt x="14237" y="12803"/>
                  </a:cubicBezTo>
                  <a:cubicBezTo>
                    <a:pt x="14237" y="13134"/>
                    <a:pt x="14219" y="13387"/>
                    <a:pt x="14183" y="13563"/>
                  </a:cubicBezTo>
                  <a:cubicBezTo>
                    <a:pt x="14148" y="13738"/>
                    <a:pt x="14104" y="13825"/>
                    <a:pt x="14055" y="13825"/>
                  </a:cubicBezTo>
                  <a:cubicBezTo>
                    <a:pt x="14032" y="13825"/>
                    <a:pt x="14011" y="13806"/>
                    <a:pt x="13991" y="13765"/>
                  </a:cubicBezTo>
                  <a:cubicBezTo>
                    <a:pt x="13971" y="13725"/>
                    <a:pt x="13950" y="13651"/>
                    <a:pt x="13928" y="13545"/>
                  </a:cubicBezTo>
                  <a:lnTo>
                    <a:pt x="13928" y="14513"/>
                  </a:lnTo>
                  <a:lnTo>
                    <a:pt x="13813" y="14513"/>
                  </a:lnTo>
                  <a:lnTo>
                    <a:pt x="13813" y="11858"/>
                  </a:lnTo>
                  <a:lnTo>
                    <a:pt x="13921" y="11858"/>
                  </a:lnTo>
                  <a:lnTo>
                    <a:pt x="13921" y="12140"/>
                  </a:lnTo>
                  <a:cubicBezTo>
                    <a:pt x="13935" y="12039"/>
                    <a:pt x="13954" y="11959"/>
                    <a:pt x="13978" y="11901"/>
                  </a:cubicBezTo>
                  <a:cubicBezTo>
                    <a:pt x="14002" y="11843"/>
                    <a:pt x="14028" y="11814"/>
                    <a:pt x="14055" y="11814"/>
                  </a:cubicBezTo>
                  <a:close/>
                  <a:moveTo>
                    <a:pt x="14881" y="11814"/>
                  </a:moveTo>
                  <a:cubicBezTo>
                    <a:pt x="14951" y="11814"/>
                    <a:pt x="15006" y="11914"/>
                    <a:pt x="15046" y="12113"/>
                  </a:cubicBezTo>
                  <a:cubicBezTo>
                    <a:pt x="15086" y="12312"/>
                    <a:pt x="15106" y="12544"/>
                    <a:pt x="15106" y="12810"/>
                  </a:cubicBezTo>
                  <a:cubicBezTo>
                    <a:pt x="15106" y="13008"/>
                    <a:pt x="15095" y="13186"/>
                    <a:pt x="15075" y="13345"/>
                  </a:cubicBezTo>
                  <a:cubicBezTo>
                    <a:pt x="15054" y="13505"/>
                    <a:pt x="15027" y="13625"/>
                    <a:pt x="14993" y="13706"/>
                  </a:cubicBezTo>
                  <a:cubicBezTo>
                    <a:pt x="14959" y="13786"/>
                    <a:pt x="14922" y="13825"/>
                    <a:pt x="14882" y="13825"/>
                  </a:cubicBezTo>
                  <a:cubicBezTo>
                    <a:pt x="14818" y="13825"/>
                    <a:pt x="14764" y="13736"/>
                    <a:pt x="14722" y="13557"/>
                  </a:cubicBezTo>
                  <a:cubicBezTo>
                    <a:pt x="14679" y="13378"/>
                    <a:pt x="14658" y="13124"/>
                    <a:pt x="14658" y="12793"/>
                  </a:cubicBezTo>
                  <a:cubicBezTo>
                    <a:pt x="14658" y="12605"/>
                    <a:pt x="14668" y="12432"/>
                    <a:pt x="14689" y="12278"/>
                  </a:cubicBezTo>
                  <a:cubicBezTo>
                    <a:pt x="14709" y="12123"/>
                    <a:pt x="14736" y="12007"/>
                    <a:pt x="14769" y="11930"/>
                  </a:cubicBezTo>
                  <a:cubicBezTo>
                    <a:pt x="14803" y="11853"/>
                    <a:pt x="14840" y="11814"/>
                    <a:pt x="14881" y="11814"/>
                  </a:cubicBezTo>
                  <a:close/>
                  <a:moveTo>
                    <a:pt x="15877" y="11814"/>
                  </a:moveTo>
                  <a:cubicBezTo>
                    <a:pt x="15926" y="11814"/>
                    <a:pt x="15963" y="11839"/>
                    <a:pt x="15989" y="11889"/>
                  </a:cubicBezTo>
                  <a:cubicBezTo>
                    <a:pt x="16014" y="11938"/>
                    <a:pt x="16033" y="12006"/>
                    <a:pt x="16044" y="12091"/>
                  </a:cubicBezTo>
                  <a:cubicBezTo>
                    <a:pt x="16055" y="12176"/>
                    <a:pt x="16060" y="12330"/>
                    <a:pt x="16060" y="12555"/>
                  </a:cubicBezTo>
                  <a:lnTo>
                    <a:pt x="16059" y="13150"/>
                  </a:lnTo>
                  <a:cubicBezTo>
                    <a:pt x="16059" y="13317"/>
                    <a:pt x="16061" y="13441"/>
                    <a:pt x="16064" y="13523"/>
                  </a:cubicBezTo>
                  <a:cubicBezTo>
                    <a:pt x="16068" y="13604"/>
                    <a:pt x="16075" y="13690"/>
                    <a:pt x="16085" y="13782"/>
                  </a:cubicBezTo>
                  <a:lnTo>
                    <a:pt x="15971" y="13782"/>
                  </a:lnTo>
                  <a:lnTo>
                    <a:pt x="15956" y="13572"/>
                  </a:lnTo>
                  <a:cubicBezTo>
                    <a:pt x="15937" y="13656"/>
                    <a:pt x="15916" y="13719"/>
                    <a:pt x="15893" y="13762"/>
                  </a:cubicBezTo>
                  <a:cubicBezTo>
                    <a:pt x="15871" y="13804"/>
                    <a:pt x="15847" y="13825"/>
                    <a:pt x="15821" y="13825"/>
                  </a:cubicBezTo>
                  <a:cubicBezTo>
                    <a:pt x="15779" y="13825"/>
                    <a:pt x="15745" y="13774"/>
                    <a:pt x="15718" y="13671"/>
                  </a:cubicBezTo>
                  <a:cubicBezTo>
                    <a:pt x="15691" y="13568"/>
                    <a:pt x="15678" y="13430"/>
                    <a:pt x="15678" y="13259"/>
                  </a:cubicBezTo>
                  <a:cubicBezTo>
                    <a:pt x="15678" y="13150"/>
                    <a:pt x="15683" y="13055"/>
                    <a:pt x="15694" y="12974"/>
                  </a:cubicBezTo>
                  <a:cubicBezTo>
                    <a:pt x="15705" y="12894"/>
                    <a:pt x="15720" y="12829"/>
                    <a:pt x="15740" y="12781"/>
                  </a:cubicBezTo>
                  <a:cubicBezTo>
                    <a:pt x="15760" y="12733"/>
                    <a:pt x="15792" y="12688"/>
                    <a:pt x="15836" y="12651"/>
                  </a:cubicBezTo>
                  <a:cubicBezTo>
                    <a:pt x="15889" y="12606"/>
                    <a:pt x="15926" y="12564"/>
                    <a:pt x="15947" y="12526"/>
                  </a:cubicBezTo>
                  <a:cubicBezTo>
                    <a:pt x="15947" y="12419"/>
                    <a:pt x="15945" y="12351"/>
                    <a:pt x="15941" y="12318"/>
                  </a:cubicBezTo>
                  <a:cubicBezTo>
                    <a:pt x="15937" y="12284"/>
                    <a:pt x="15929" y="12257"/>
                    <a:pt x="15918" y="12236"/>
                  </a:cubicBezTo>
                  <a:cubicBezTo>
                    <a:pt x="15907" y="12215"/>
                    <a:pt x="15891" y="12204"/>
                    <a:pt x="15871" y="12204"/>
                  </a:cubicBezTo>
                  <a:cubicBezTo>
                    <a:pt x="15850" y="12204"/>
                    <a:pt x="15834" y="12221"/>
                    <a:pt x="15822" y="12254"/>
                  </a:cubicBezTo>
                  <a:cubicBezTo>
                    <a:pt x="15811" y="12288"/>
                    <a:pt x="15801" y="12351"/>
                    <a:pt x="15794" y="12444"/>
                  </a:cubicBezTo>
                  <a:lnTo>
                    <a:pt x="15690" y="12361"/>
                  </a:lnTo>
                  <a:cubicBezTo>
                    <a:pt x="15702" y="12167"/>
                    <a:pt x="15723" y="12028"/>
                    <a:pt x="15752" y="11943"/>
                  </a:cubicBezTo>
                  <a:cubicBezTo>
                    <a:pt x="15781" y="11858"/>
                    <a:pt x="15823" y="11814"/>
                    <a:pt x="15877" y="11814"/>
                  </a:cubicBezTo>
                  <a:close/>
                  <a:moveTo>
                    <a:pt x="18116" y="11814"/>
                  </a:moveTo>
                  <a:cubicBezTo>
                    <a:pt x="18186" y="11814"/>
                    <a:pt x="18241" y="11914"/>
                    <a:pt x="18281" y="12113"/>
                  </a:cubicBezTo>
                  <a:cubicBezTo>
                    <a:pt x="18320" y="12312"/>
                    <a:pt x="18340" y="12544"/>
                    <a:pt x="18340" y="12810"/>
                  </a:cubicBezTo>
                  <a:cubicBezTo>
                    <a:pt x="18340" y="13008"/>
                    <a:pt x="18330" y="13186"/>
                    <a:pt x="18309" y="13345"/>
                  </a:cubicBezTo>
                  <a:cubicBezTo>
                    <a:pt x="18288" y="13505"/>
                    <a:pt x="18261" y="13625"/>
                    <a:pt x="18227" y="13706"/>
                  </a:cubicBezTo>
                  <a:cubicBezTo>
                    <a:pt x="18194" y="13786"/>
                    <a:pt x="18156" y="13825"/>
                    <a:pt x="18116" y="13825"/>
                  </a:cubicBezTo>
                  <a:cubicBezTo>
                    <a:pt x="18052" y="13825"/>
                    <a:pt x="17998" y="13736"/>
                    <a:pt x="17956" y="13557"/>
                  </a:cubicBezTo>
                  <a:cubicBezTo>
                    <a:pt x="17913" y="13378"/>
                    <a:pt x="17892" y="13124"/>
                    <a:pt x="17892" y="12793"/>
                  </a:cubicBezTo>
                  <a:cubicBezTo>
                    <a:pt x="17892" y="12605"/>
                    <a:pt x="17902" y="12432"/>
                    <a:pt x="17923" y="12278"/>
                  </a:cubicBezTo>
                  <a:cubicBezTo>
                    <a:pt x="17944" y="12123"/>
                    <a:pt x="17971" y="12007"/>
                    <a:pt x="18004" y="11930"/>
                  </a:cubicBezTo>
                  <a:cubicBezTo>
                    <a:pt x="18037" y="11853"/>
                    <a:pt x="18074" y="11814"/>
                    <a:pt x="18116" y="11814"/>
                  </a:cubicBezTo>
                  <a:close/>
                  <a:moveTo>
                    <a:pt x="19319" y="11814"/>
                  </a:moveTo>
                  <a:cubicBezTo>
                    <a:pt x="19367" y="11814"/>
                    <a:pt x="19405" y="11839"/>
                    <a:pt x="19430" y="11889"/>
                  </a:cubicBezTo>
                  <a:cubicBezTo>
                    <a:pt x="19456" y="11938"/>
                    <a:pt x="19474" y="12006"/>
                    <a:pt x="19485" y="12091"/>
                  </a:cubicBezTo>
                  <a:cubicBezTo>
                    <a:pt x="19496" y="12176"/>
                    <a:pt x="19501" y="12330"/>
                    <a:pt x="19501" y="12555"/>
                  </a:cubicBezTo>
                  <a:lnTo>
                    <a:pt x="19500" y="13150"/>
                  </a:lnTo>
                  <a:cubicBezTo>
                    <a:pt x="19500" y="13317"/>
                    <a:pt x="19502" y="13441"/>
                    <a:pt x="19506" y="13523"/>
                  </a:cubicBezTo>
                  <a:cubicBezTo>
                    <a:pt x="19510" y="13604"/>
                    <a:pt x="19516" y="13690"/>
                    <a:pt x="19526" y="13782"/>
                  </a:cubicBezTo>
                  <a:lnTo>
                    <a:pt x="19413" y="13782"/>
                  </a:lnTo>
                  <a:lnTo>
                    <a:pt x="19398" y="13572"/>
                  </a:lnTo>
                  <a:cubicBezTo>
                    <a:pt x="19378" y="13656"/>
                    <a:pt x="19357" y="13719"/>
                    <a:pt x="19335" y="13762"/>
                  </a:cubicBezTo>
                  <a:cubicBezTo>
                    <a:pt x="19312" y="13804"/>
                    <a:pt x="19288" y="13825"/>
                    <a:pt x="19263" y="13825"/>
                  </a:cubicBezTo>
                  <a:cubicBezTo>
                    <a:pt x="19221" y="13825"/>
                    <a:pt x="19186" y="13774"/>
                    <a:pt x="19159" y="13671"/>
                  </a:cubicBezTo>
                  <a:cubicBezTo>
                    <a:pt x="19132" y="13568"/>
                    <a:pt x="19119" y="13430"/>
                    <a:pt x="19119" y="13259"/>
                  </a:cubicBezTo>
                  <a:cubicBezTo>
                    <a:pt x="19119" y="13150"/>
                    <a:pt x="19124" y="13055"/>
                    <a:pt x="19135" y="12974"/>
                  </a:cubicBezTo>
                  <a:cubicBezTo>
                    <a:pt x="19146" y="12894"/>
                    <a:pt x="19162" y="12829"/>
                    <a:pt x="19182" y="12781"/>
                  </a:cubicBezTo>
                  <a:cubicBezTo>
                    <a:pt x="19202" y="12733"/>
                    <a:pt x="19234" y="12688"/>
                    <a:pt x="19277" y="12651"/>
                  </a:cubicBezTo>
                  <a:cubicBezTo>
                    <a:pt x="19330" y="12606"/>
                    <a:pt x="19368" y="12564"/>
                    <a:pt x="19389" y="12526"/>
                  </a:cubicBezTo>
                  <a:cubicBezTo>
                    <a:pt x="19389" y="12419"/>
                    <a:pt x="19387" y="12351"/>
                    <a:pt x="19382" y="12318"/>
                  </a:cubicBezTo>
                  <a:cubicBezTo>
                    <a:pt x="19378" y="12284"/>
                    <a:pt x="19371" y="12257"/>
                    <a:pt x="19359" y="12236"/>
                  </a:cubicBezTo>
                  <a:cubicBezTo>
                    <a:pt x="19348" y="12215"/>
                    <a:pt x="19333" y="12204"/>
                    <a:pt x="19312" y="12204"/>
                  </a:cubicBezTo>
                  <a:cubicBezTo>
                    <a:pt x="19292" y="12204"/>
                    <a:pt x="19276" y="12221"/>
                    <a:pt x="19264" y="12254"/>
                  </a:cubicBezTo>
                  <a:cubicBezTo>
                    <a:pt x="19252" y="12288"/>
                    <a:pt x="19242" y="12351"/>
                    <a:pt x="19235" y="12444"/>
                  </a:cubicBezTo>
                  <a:lnTo>
                    <a:pt x="19131" y="12361"/>
                  </a:lnTo>
                  <a:cubicBezTo>
                    <a:pt x="19144" y="12167"/>
                    <a:pt x="19165" y="12028"/>
                    <a:pt x="19194" y="11943"/>
                  </a:cubicBezTo>
                  <a:cubicBezTo>
                    <a:pt x="19223" y="11858"/>
                    <a:pt x="19264" y="11814"/>
                    <a:pt x="19319" y="11814"/>
                  </a:cubicBezTo>
                  <a:close/>
                  <a:moveTo>
                    <a:pt x="20721" y="11814"/>
                  </a:moveTo>
                  <a:cubicBezTo>
                    <a:pt x="20769" y="11814"/>
                    <a:pt x="20807" y="11839"/>
                    <a:pt x="20832" y="11889"/>
                  </a:cubicBezTo>
                  <a:cubicBezTo>
                    <a:pt x="20858" y="11938"/>
                    <a:pt x="20876" y="12006"/>
                    <a:pt x="20887" y="12091"/>
                  </a:cubicBezTo>
                  <a:cubicBezTo>
                    <a:pt x="20898" y="12176"/>
                    <a:pt x="20903" y="12330"/>
                    <a:pt x="20903" y="12555"/>
                  </a:cubicBezTo>
                  <a:lnTo>
                    <a:pt x="20902" y="13150"/>
                  </a:lnTo>
                  <a:cubicBezTo>
                    <a:pt x="20902" y="13317"/>
                    <a:pt x="20904" y="13441"/>
                    <a:pt x="20908" y="13523"/>
                  </a:cubicBezTo>
                  <a:cubicBezTo>
                    <a:pt x="20912" y="13604"/>
                    <a:pt x="20918" y="13690"/>
                    <a:pt x="20928" y="13782"/>
                  </a:cubicBezTo>
                  <a:lnTo>
                    <a:pt x="20815" y="13782"/>
                  </a:lnTo>
                  <a:lnTo>
                    <a:pt x="20800" y="13572"/>
                  </a:lnTo>
                  <a:cubicBezTo>
                    <a:pt x="20780" y="13656"/>
                    <a:pt x="20759" y="13719"/>
                    <a:pt x="20737" y="13762"/>
                  </a:cubicBezTo>
                  <a:cubicBezTo>
                    <a:pt x="20714" y="13804"/>
                    <a:pt x="20690" y="13825"/>
                    <a:pt x="20665" y="13825"/>
                  </a:cubicBezTo>
                  <a:cubicBezTo>
                    <a:pt x="20623" y="13825"/>
                    <a:pt x="20588" y="13774"/>
                    <a:pt x="20561" y="13671"/>
                  </a:cubicBezTo>
                  <a:cubicBezTo>
                    <a:pt x="20535" y="13568"/>
                    <a:pt x="20521" y="13430"/>
                    <a:pt x="20521" y="13259"/>
                  </a:cubicBezTo>
                  <a:cubicBezTo>
                    <a:pt x="20521" y="13150"/>
                    <a:pt x="20527" y="13055"/>
                    <a:pt x="20538" y="12974"/>
                  </a:cubicBezTo>
                  <a:cubicBezTo>
                    <a:pt x="20548" y="12894"/>
                    <a:pt x="20564" y="12829"/>
                    <a:pt x="20584" y="12781"/>
                  </a:cubicBezTo>
                  <a:cubicBezTo>
                    <a:pt x="20604" y="12733"/>
                    <a:pt x="20636" y="12688"/>
                    <a:pt x="20679" y="12651"/>
                  </a:cubicBezTo>
                  <a:cubicBezTo>
                    <a:pt x="20733" y="12606"/>
                    <a:pt x="20770" y="12564"/>
                    <a:pt x="20791" y="12526"/>
                  </a:cubicBezTo>
                  <a:cubicBezTo>
                    <a:pt x="20791" y="12419"/>
                    <a:pt x="20789" y="12351"/>
                    <a:pt x="20784" y="12318"/>
                  </a:cubicBezTo>
                  <a:cubicBezTo>
                    <a:pt x="20780" y="12284"/>
                    <a:pt x="20773" y="12257"/>
                    <a:pt x="20762" y="12236"/>
                  </a:cubicBezTo>
                  <a:cubicBezTo>
                    <a:pt x="20750" y="12215"/>
                    <a:pt x="20735" y="12204"/>
                    <a:pt x="20714" y="12204"/>
                  </a:cubicBezTo>
                  <a:cubicBezTo>
                    <a:pt x="20694" y="12204"/>
                    <a:pt x="20678" y="12221"/>
                    <a:pt x="20666" y="12254"/>
                  </a:cubicBezTo>
                  <a:cubicBezTo>
                    <a:pt x="20654" y="12288"/>
                    <a:pt x="20644" y="12351"/>
                    <a:pt x="20637" y="12444"/>
                  </a:cubicBezTo>
                  <a:lnTo>
                    <a:pt x="20533" y="12361"/>
                  </a:lnTo>
                  <a:cubicBezTo>
                    <a:pt x="20546" y="12167"/>
                    <a:pt x="20567" y="12028"/>
                    <a:pt x="20596" y="11943"/>
                  </a:cubicBezTo>
                  <a:cubicBezTo>
                    <a:pt x="20625" y="11858"/>
                    <a:pt x="20666" y="11814"/>
                    <a:pt x="20721" y="11814"/>
                  </a:cubicBezTo>
                  <a:close/>
                  <a:moveTo>
                    <a:pt x="7888" y="11872"/>
                  </a:moveTo>
                  <a:lnTo>
                    <a:pt x="8273" y="11872"/>
                  </a:lnTo>
                  <a:lnTo>
                    <a:pt x="8273" y="13794"/>
                  </a:lnTo>
                  <a:lnTo>
                    <a:pt x="8158" y="13794"/>
                  </a:lnTo>
                  <a:lnTo>
                    <a:pt x="8158" y="12272"/>
                  </a:lnTo>
                  <a:lnTo>
                    <a:pt x="8003" y="12272"/>
                  </a:lnTo>
                  <a:lnTo>
                    <a:pt x="8003" y="13150"/>
                  </a:lnTo>
                  <a:cubicBezTo>
                    <a:pt x="8003" y="13291"/>
                    <a:pt x="8000" y="13406"/>
                    <a:pt x="7995" y="13496"/>
                  </a:cubicBezTo>
                  <a:cubicBezTo>
                    <a:pt x="7990" y="13586"/>
                    <a:pt x="7981" y="13657"/>
                    <a:pt x="7968" y="13711"/>
                  </a:cubicBezTo>
                  <a:cubicBezTo>
                    <a:pt x="7955" y="13765"/>
                    <a:pt x="7943" y="13799"/>
                    <a:pt x="7930" y="13811"/>
                  </a:cubicBezTo>
                  <a:cubicBezTo>
                    <a:pt x="7918" y="13822"/>
                    <a:pt x="7900" y="13827"/>
                    <a:pt x="7879" y="13827"/>
                  </a:cubicBezTo>
                  <a:cubicBezTo>
                    <a:pt x="7865" y="13827"/>
                    <a:pt x="7841" y="13816"/>
                    <a:pt x="7807" y="13794"/>
                  </a:cubicBezTo>
                  <a:lnTo>
                    <a:pt x="7807" y="13420"/>
                  </a:lnTo>
                  <a:cubicBezTo>
                    <a:pt x="7816" y="13422"/>
                    <a:pt x="7832" y="13423"/>
                    <a:pt x="7854" y="13423"/>
                  </a:cubicBezTo>
                  <a:cubicBezTo>
                    <a:pt x="7868" y="13423"/>
                    <a:pt x="7877" y="13405"/>
                    <a:pt x="7881" y="13371"/>
                  </a:cubicBezTo>
                  <a:cubicBezTo>
                    <a:pt x="7885" y="13337"/>
                    <a:pt x="7888" y="13260"/>
                    <a:pt x="7888" y="13139"/>
                  </a:cubicBezTo>
                  <a:lnTo>
                    <a:pt x="7888" y="11872"/>
                  </a:lnTo>
                  <a:close/>
                  <a:moveTo>
                    <a:pt x="9143" y="11872"/>
                  </a:moveTo>
                  <a:cubicBezTo>
                    <a:pt x="9154" y="11872"/>
                    <a:pt x="9169" y="11877"/>
                    <a:pt x="9188" y="11887"/>
                  </a:cubicBezTo>
                  <a:lnTo>
                    <a:pt x="9188" y="12216"/>
                  </a:lnTo>
                  <a:lnTo>
                    <a:pt x="9176" y="12216"/>
                  </a:lnTo>
                  <a:cubicBezTo>
                    <a:pt x="9157" y="12216"/>
                    <a:pt x="9143" y="12226"/>
                    <a:pt x="9134" y="12245"/>
                  </a:cubicBezTo>
                  <a:cubicBezTo>
                    <a:pt x="9124" y="12265"/>
                    <a:pt x="9115" y="12328"/>
                    <a:pt x="9107" y="12437"/>
                  </a:cubicBezTo>
                  <a:cubicBezTo>
                    <a:pt x="9099" y="12545"/>
                    <a:pt x="9091" y="12628"/>
                    <a:pt x="9083" y="12685"/>
                  </a:cubicBezTo>
                  <a:cubicBezTo>
                    <a:pt x="9075" y="12742"/>
                    <a:pt x="9063" y="12787"/>
                    <a:pt x="9045" y="12821"/>
                  </a:cubicBezTo>
                  <a:cubicBezTo>
                    <a:pt x="9060" y="12840"/>
                    <a:pt x="9075" y="12878"/>
                    <a:pt x="9089" y="12935"/>
                  </a:cubicBezTo>
                  <a:cubicBezTo>
                    <a:pt x="9104" y="12992"/>
                    <a:pt x="9122" y="13107"/>
                    <a:pt x="9142" y="13279"/>
                  </a:cubicBezTo>
                  <a:lnTo>
                    <a:pt x="9206" y="13809"/>
                  </a:lnTo>
                  <a:lnTo>
                    <a:pt x="9083" y="13809"/>
                  </a:lnTo>
                  <a:lnTo>
                    <a:pt x="9025" y="13253"/>
                  </a:lnTo>
                  <a:cubicBezTo>
                    <a:pt x="9013" y="13141"/>
                    <a:pt x="9003" y="13068"/>
                    <a:pt x="8995" y="13036"/>
                  </a:cubicBezTo>
                  <a:cubicBezTo>
                    <a:pt x="8987" y="13004"/>
                    <a:pt x="8974" y="12989"/>
                    <a:pt x="8958" y="12989"/>
                  </a:cubicBezTo>
                  <a:lnTo>
                    <a:pt x="8958" y="13809"/>
                  </a:lnTo>
                  <a:lnTo>
                    <a:pt x="8843" y="13809"/>
                  </a:lnTo>
                  <a:lnTo>
                    <a:pt x="8843" y="11887"/>
                  </a:lnTo>
                  <a:lnTo>
                    <a:pt x="8958" y="11887"/>
                  </a:lnTo>
                  <a:lnTo>
                    <a:pt x="8958" y="12669"/>
                  </a:lnTo>
                  <a:cubicBezTo>
                    <a:pt x="8973" y="12663"/>
                    <a:pt x="8985" y="12644"/>
                    <a:pt x="8993" y="12613"/>
                  </a:cubicBezTo>
                  <a:cubicBezTo>
                    <a:pt x="9002" y="12581"/>
                    <a:pt x="9012" y="12490"/>
                    <a:pt x="9024" y="12336"/>
                  </a:cubicBezTo>
                  <a:cubicBezTo>
                    <a:pt x="9037" y="12182"/>
                    <a:pt x="9050" y="12066"/>
                    <a:pt x="9065" y="11988"/>
                  </a:cubicBezTo>
                  <a:cubicBezTo>
                    <a:pt x="9080" y="11911"/>
                    <a:pt x="9106" y="11872"/>
                    <a:pt x="9143" y="11872"/>
                  </a:cubicBezTo>
                  <a:close/>
                  <a:moveTo>
                    <a:pt x="9209" y="11872"/>
                  </a:moveTo>
                  <a:lnTo>
                    <a:pt x="9602" y="11872"/>
                  </a:lnTo>
                  <a:lnTo>
                    <a:pt x="9602" y="12272"/>
                  </a:lnTo>
                  <a:lnTo>
                    <a:pt x="9463" y="12272"/>
                  </a:lnTo>
                  <a:lnTo>
                    <a:pt x="9463" y="13794"/>
                  </a:lnTo>
                  <a:lnTo>
                    <a:pt x="9348" y="13794"/>
                  </a:lnTo>
                  <a:cubicBezTo>
                    <a:pt x="9348" y="13794"/>
                    <a:pt x="9348" y="12272"/>
                    <a:pt x="9348" y="12272"/>
                  </a:cubicBezTo>
                  <a:lnTo>
                    <a:pt x="9209" y="12272"/>
                  </a:lnTo>
                  <a:lnTo>
                    <a:pt x="9209" y="11872"/>
                  </a:lnTo>
                  <a:close/>
                  <a:moveTo>
                    <a:pt x="10691" y="11872"/>
                  </a:moveTo>
                  <a:lnTo>
                    <a:pt x="10806" y="11872"/>
                  </a:lnTo>
                  <a:lnTo>
                    <a:pt x="10806" y="12573"/>
                  </a:lnTo>
                  <a:lnTo>
                    <a:pt x="10970" y="12573"/>
                  </a:lnTo>
                  <a:lnTo>
                    <a:pt x="10970" y="11872"/>
                  </a:lnTo>
                  <a:lnTo>
                    <a:pt x="11085" y="11872"/>
                  </a:lnTo>
                  <a:lnTo>
                    <a:pt x="11085" y="13794"/>
                  </a:lnTo>
                  <a:lnTo>
                    <a:pt x="10970" y="13794"/>
                  </a:lnTo>
                  <a:lnTo>
                    <a:pt x="10970" y="12987"/>
                  </a:lnTo>
                  <a:lnTo>
                    <a:pt x="10806" y="12987"/>
                  </a:lnTo>
                  <a:cubicBezTo>
                    <a:pt x="10806" y="12987"/>
                    <a:pt x="10806" y="13794"/>
                    <a:pt x="10806" y="13794"/>
                  </a:cubicBezTo>
                  <a:lnTo>
                    <a:pt x="10691" y="13794"/>
                  </a:lnTo>
                  <a:lnTo>
                    <a:pt x="10691" y="11872"/>
                  </a:lnTo>
                  <a:close/>
                  <a:moveTo>
                    <a:pt x="11201" y="11872"/>
                  </a:moveTo>
                  <a:lnTo>
                    <a:pt x="11316" y="11872"/>
                  </a:lnTo>
                  <a:lnTo>
                    <a:pt x="11316" y="12573"/>
                  </a:lnTo>
                  <a:lnTo>
                    <a:pt x="11480" y="12573"/>
                  </a:lnTo>
                  <a:lnTo>
                    <a:pt x="11480" y="11872"/>
                  </a:lnTo>
                  <a:lnTo>
                    <a:pt x="11595" y="11872"/>
                  </a:lnTo>
                  <a:lnTo>
                    <a:pt x="11595" y="13794"/>
                  </a:lnTo>
                  <a:lnTo>
                    <a:pt x="11480" y="13794"/>
                  </a:lnTo>
                  <a:lnTo>
                    <a:pt x="11480" y="12987"/>
                  </a:lnTo>
                  <a:lnTo>
                    <a:pt x="11316" y="12987"/>
                  </a:lnTo>
                  <a:cubicBezTo>
                    <a:pt x="11316" y="12987"/>
                    <a:pt x="11316" y="13794"/>
                    <a:pt x="11316" y="13794"/>
                  </a:cubicBezTo>
                  <a:lnTo>
                    <a:pt x="11201" y="13794"/>
                  </a:lnTo>
                  <a:lnTo>
                    <a:pt x="11201" y="11872"/>
                  </a:lnTo>
                  <a:close/>
                  <a:moveTo>
                    <a:pt x="12307" y="11872"/>
                  </a:moveTo>
                  <a:lnTo>
                    <a:pt x="12543" y="11872"/>
                  </a:lnTo>
                  <a:lnTo>
                    <a:pt x="12543" y="13794"/>
                  </a:lnTo>
                  <a:lnTo>
                    <a:pt x="12428" y="13794"/>
                  </a:lnTo>
                  <a:lnTo>
                    <a:pt x="12428" y="12994"/>
                  </a:lnTo>
                  <a:lnTo>
                    <a:pt x="12408" y="12994"/>
                  </a:lnTo>
                  <a:cubicBezTo>
                    <a:pt x="12387" y="12994"/>
                    <a:pt x="12370" y="13014"/>
                    <a:pt x="12357" y="13054"/>
                  </a:cubicBezTo>
                  <a:cubicBezTo>
                    <a:pt x="12343" y="13094"/>
                    <a:pt x="12330" y="13161"/>
                    <a:pt x="12317" y="13257"/>
                  </a:cubicBezTo>
                  <a:lnTo>
                    <a:pt x="12242" y="13794"/>
                  </a:lnTo>
                  <a:lnTo>
                    <a:pt x="12109" y="13794"/>
                  </a:lnTo>
                  <a:lnTo>
                    <a:pt x="12190" y="13239"/>
                  </a:lnTo>
                  <a:cubicBezTo>
                    <a:pt x="12214" y="13080"/>
                    <a:pt x="12235" y="12988"/>
                    <a:pt x="12255" y="12960"/>
                  </a:cubicBezTo>
                  <a:cubicBezTo>
                    <a:pt x="12221" y="12948"/>
                    <a:pt x="12195" y="12891"/>
                    <a:pt x="12175" y="12792"/>
                  </a:cubicBezTo>
                  <a:cubicBezTo>
                    <a:pt x="12156" y="12693"/>
                    <a:pt x="12147" y="12568"/>
                    <a:pt x="12147" y="12417"/>
                  </a:cubicBezTo>
                  <a:cubicBezTo>
                    <a:pt x="12147" y="12231"/>
                    <a:pt x="12160" y="12093"/>
                    <a:pt x="12185" y="12004"/>
                  </a:cubicBezTo>
                  <a:cubicBezTo>
                    <a:pt x="12211" y="11916"/>
                    <a:pt x="12252" y="11872"/>
                    <a:pt x="12307" y="11872"/>
                  </a:cubicBezTo>
                  <a:close/>
                  <a:moveTo>
                    <a:pt x="12842" y="11872"/>
                  </a:moveTo>
                  <a:lnTo>
                    <a:pt x="13235" y="11872"/>
                  </a:lnTo>
                  <a:lnTo>
                    <a:pt x="13235" y="12272"/>
                  </a:lnTo>
                  <a:lnTo>
                    <a:pt x="13096" y="12272"/>
                  </a:lnTo>
                  <a:lnTo>
                    <a:pt x="13096" y="13794"/>
                  </a:lnTo>
                  <a:lnTo>
                    <a:pt x="12981" y="13794"/>
                  </a:lnTo>
                  <a:cubicBezTo>
                    <a:pt x="12981" y="13794"/>
                    <a:pt x="12981" y="12272"/>
                    <a:pt x="12981" y="12272"/>
                  </a:cubicBezTo>
                  <a:lnTo>
                    <a:pt x="12842" y="12272"/>
                  </a:lnTo>
                  <a:lnTo>
                    <a:pt x="12842" y="11872"/>
                  </a:lnTo>
                  <a:close/>
                  <a:moveTo>
                    <a:pt x="14323" y="11872"/>
                  </a:moveTo>
                  <a:lnTo>
                    <a:pt x="14616" y="11872"/>
                  </a:lnTo>
                  <a:cubicBezTo>
                    <a:pt x="14616" y="11872"/>
                    <a:pt x="14616" y="12272"/>
                    <a:pt x="14616" y="12272"/>
                  </a:cubicBezTo>
                  <a:lnTo>
                    <a:pt x="14438" y="12272"/>
                  </a:lnTo>
                  <a:lnTo>
                    <a:pt x="14438" y="13794"/>
                  </a:lnTo>
                  <a:lnTo>
                    <a:pt x="14323" y="13794"/>
                  </a:lnTo>
                  <a:lnTo>
                    <a:pt x="14323" y="11872"/>
                  </a:lnTo>
                  <a:close/>
                  <a:moveTo>
                    <a:pt x="15184" y="11872"/>
                  </a:moveTo>
                  <a:lnTo>
                    <a:pt x="15443" y="11872"/>
                  </a:lnTo>
                  <a:cubicBezTo>
                    <a:pt x="15539" y="11872"/>
                    <a:pt x="15588" y="12039"/>
                    <a:pt x="15588" y="12374"/>
                  </a:cubicBezTo>
                  <a:cubicBezTo>
                    <a:pt x="15588" y="12598"/>
                    <a:pt x="15564" y="12743"/>
                    <a:pt x="15515" y="12810"/>
                  </a:cubicBezTo>
                  <a:cubicBezTo>
                    <a:pt x="15574" y="12884"/>
                    <a:pt x="15603" y="13044"/>
                    <a:pt x="15603" y="13289"/>
                  </a:cubicBezTo>
                  <a:cubicBezTo>
                    <a:pt x="15603" y="13440"/>
                    <a:pt x="15591" y="13562"/>
                    <a:pt x="15566" y="13655"/>
                  </a:cubicBezTo>
                  <a:cubicBezTo>
                    <a:pt x="15541" y="13748"/>
                    <a:pt x="15508" y="13794"/>
                    <a:pt x="15466" y="13794"/>
                  </a:cubicBezTo>
                  <a:lnTo>
                    <a:pt x="15184" y="13794"/>
                  </a:lnTo>
                  <a:lnTo>
                    <a:pt x="15184" y="11872"/>
                  </a:lnTo>
                  <a:close/>
                  <a:moveTo>
                    <a:pt x="16306" y="11872"/>
                  </a:moveTo>
                  <a:lnTo>
                    <a:pt x="16542" y="11872"/>
                  </a:lnTo>
                  <a:lnTo>
                    <a:pt x="16542" y="13794"/>
                  </a:lnTo>
                  <a:lnTo>
                    <a:pt x="16427" y="13794"/>
                  </a:lnTo>
                  <a:lnTo>
                    <a:pt x="16427" y="12994"/>
                  </a:lnTo>
                  <a:lnTo>
                    <a:pt x="16407" y="12994"/>
                  </a:lnTo>
                  <a:cubicBezTo>
                    <a:pt x="16386" y="12994"/>
                    <a:pt x="16369" y="13014"/>
                    <a:pt x="16356" y="13054"/>
                  </a:cubicBezTo>
                  <a:cubicBezTo>
                    <a:pt x="16342" y="13094"/>
                    <a:pt x="16329" y="13161"/>
                    <a:pt x="16316" y="13257"/>
                  </a:cubicBezTo>
                  <a:lnTo>
                    <a:pt x="16241" y="13794"/>
                  </a:lnTo>
                  <a:lnTo>
                    <a:pt x="16108" y="13794"/>
                  </a:lnTo>
                  <a:lnTo>
                    <a:pt x="16189" y="13239"/>
                  </a:lnTo>
                  <a:cubicBezTo>
                    <a:pt x="16213" y="13080"/>
                    <a:pt x="16234" y="12988"/>
                    <a:pt x="16254" y="12960"/>
                  </a:cubicBezTo>
                  <a:cubicBezTo>
                    <a:pt x="16220" y="12948"/>
                    <a:pt x="16194" y="12891"/>
                    <a:pt x="16174" y="12792"/>
                  </a:cubicBezTo>
                  <a:cubicBezTo>
                    <a:pt x="16155" y="12693"/>
                    <a:pt x="16146" y="12568"/>
                    <a:pt x="16146" y="12417"/>
                  </a:cubicBezTo>
                  <a:cubicBezTo>
                    <a:pt x="16146" y="12231"/>
                    <a:pt x="16159" y="12093"/>
                    <a:pt x="16184" y="12004"/>
                  </a:cubicBezTo>
                  <a:cubicBezTo>
                    <a:pt x="16210" y="11916"/>
                    <a:pt x="16251" y="11872"/>
                    <a:pt x="16306" y="11872"/>
                  </a:cubicBezTo>
                  <a:close/>
                  <a:moveTo>
                    <a:pt x="16888" y="11872"/>
                  </a:moveTo>
                  <a:lnTo>
                    <a:pt x="17274" y="11872"/>
                  </a:lnTo>
                  <a:lnTo>
                    <a:pt x="17274" y="13794"/>
                  </a:lnTo>
                  <a:lnTo>
                    <a:pt x="17158" y="13794"/>
                  </a:lnTo>
                  <a:lnTo>
                    <a:pt x="17158" y="12272"/>
                  </a:lnTo>
                  <a:lnTo>
                    <a:pt x="17003" y="12272"/>
                  </a:lnTo>
                  <a:lnTo>
                    <a:pt x="17003" y="13794"/>
                  </a:lnTo>
                  <a:lnTo>
                    <a:pt x="16888" y="13794"/>
                  </a:lnTo>
                  <a:cubicBezTo>
                    <a:pt x="16888" y="13794"/>
                    <a:pt x="16888" y="11872"/>
                    <a:pt x="16888" y="11872"/>
                  </a:cubicBezTo>
                  <a:close/>
                  <a:moveTo>
                    <a:pt x="17431" y="11872"/>
                  </a:moveTo>
                  <a:lnTo>
                    <a:pt x="17817" y="11872"/>
                  </a:lnTo>
                  <a:lnTo>
                    <a:pt x="17817" y="13794"/>
                  </a:lnTo>
                  <a:lnTo>
                    <a:pt x="17702" y="13794"/>
                  </a:lnTo>
                  <a:lnTo>
                    <a:pt x="17702" y="12272"/>
                  </a:lnTo>
                  <a:lnTo>
                    <a:pt x="17547" y="12272"/>
                  </a:lnTo>
                  <a:lnTo>
                    <a:pt x="17547" y="13150"/>
                  </a:lnTo>
                  <a:cubicBezTo>
                    <a:pt x="17547" y="13291"/>
                    <a:pt x="17544" y="13406"/>
                    <a:pt x="17539" y="13496"/>
                  </a:cubicBezTo>
                  <a:cubicBezTo>
                    <a:pt x="17533" y="13586"/>
                    <a:pt x="17525" y="13657"/>
                    <a:pt x="17512" y="13711"/>
                  </a:cubicBezTo>
                  <a:cubicBezTo>
                    <a:pt x="17499" y="13765"/>
                    <a:pt x="17486" y="13799"/>
                    <a:pt x="17474" y="13811"/>
                  </a:cubicBezTo>
                  <a:cubicBezTo>
                    <a:pt x="17462" y="13822"/>
                    <a:pt x="17444" y="13827"/>
                    <a:pt x="17422" y="13827"/>
                  </a:cubicBezTo>
                  <a:cubicBezTo>
                    <a:pt x="17409" y="13827"/>
                    <a:pt x="17385" y="13816"/>
                    <a:pt x="17351" y="13794"/>
                  </a:cubicBezTo>
                  <a:lnTo>
                    <a:pt x="17351" y="13420"/>
                  </a:lnTo>
                  <a:cubicBezTo>
                    <a:pt x="17360" y="13422"/>
                    <a:pt x="17375" y="13423"/>
                    <a:pt x="17398" y="13423"/>
                  </a:cubicBezTo>
                  <a:cubicBezTo>
                    <a:pt x="17411" y="13423"/>
                    <a:pt x="17420" y="13405"/>
                    <a:pt x="17425" y="13371"/>
                  </a:cubicBezTo>
                  <a:cubicBezTo>
                    <a:pt x="17429" y="13337"/>
                    <a:pt x="17431" y="13260"/>
                    <a:pt x="17431" y="13139"/>
                  </a:cubicBezTo>
                  <a:cubicBezTo>
                    <a:pt x="17431" y="13139"/>
                    <a:pt x="17431" y="11872"/>
                    <a:pt x="17431" y="11872"/>
                  </a:cubicBezTo>
                  <a:close/>
                  <a:moveTo>
                    <a:pt x="18434" y="11872"/>
                  </a:moveTo>
                  <a:lnTo>
                    <a:pt x="18549" y="11872"/>
                  </a:lnTo>
                  <a:lnTo>
                    <a:pt x="18549" y="13383"/>
                  </a:lnTo>
                  <a:lnTo>
                    <a:pt x="18667" y="13383"/>
                  </a:lnTo>
                  <a:lnTo>
                    <a:pt x="18667" y="11872"/>
                  </a:lnTo>
                  <a:lnTo>
                    <a:pt x="18782" y="11872"/>
                  </a:lnTo>
                  <a:lnTo>
                    <a:pt x="18782" y="13383"/>
                  </a:lnTo>
                  <a:lnTo>
                    <a:pt x="18902" y="13383"/>
                  </a:lnTo>
                  <a:lnTo>
                    <a:pt x="18902" y="11872"/>
                  </a:lnTo>
                  <a:lnTo>
                    <a:pt x="19017" y="11872"/>
                  </a:lnTo>
                  <a:cubicBezTo>
                    <a:pt x="19017" y="11872"/>
                    <a:pt x="19017" y="13383"/>
                    <a:pt x="19017" y="13383"/>
                  </a:cubicBezTo>
                  <a:lnTo>
                    <a:pt x="19063" y="13383"/>
                  </a:lnTo>
                  <a:lnTo>
                    <a:pt x="19063" y="14303"/>
                  </a:lnTo>
                  <a:lnTo>
                    <a:pt x="18971" y="14303"/>
                  </a:lnTo>
                  <a:lnTo>
                    <a:pt x="18971" y="13794"/>
                  </a:lnTo>
                  <a:lnTo>
                    <a:pt x="18434" y="13794"/>
                  </a:lnTo>
                  <a:lnTo>
                    <a:pt x="18434" y="11872"/>
                  </a:lnTo>
                  <a:close/>
                  <a:moveTo>
                    <a:pt x="19666" y="11872"/>
                  </a:moveTo>
                  <a:lnTo>
                    <a:pt x="20018" y="11872"/>
                  </a:lnTo>
                  <a:cubicBezTo>
                    <a:pt x="20018" y="11872"/>
                    <a:pt x="20018" y="13373"/>
                    <a:pt x="20018" y="13373"/>
                  </a:cubicBezTo>
                  <a:lnTo>
                    <a:pt x="20064" y="13373"/>
                  </a:lnTo>
                  <a:lnTo>
                    <a:pt x="20064" y="14303"/>
                  </a:lnTo>
                  <a:lnTo>
                    <a:pt x="19971" y="14303"/>
                  </a:lnTo>
                  <a:lnTo>
                    <a:pt x="19971" y="13794"/>
                  </a:lnTo>
                  <a:lnTo>
                    <a:pt x="19642" y="13794"/>
                  </a:lnTo>
                  <a:lnTo>
                    <a:pt x="19642" y="14303"/>
                  </a:lnTo>
                  <a:lnTo>
                    <a:pt x="19549" y="14303"/>
                  </a:lnTo>
                  <a:lnTo>
                    <a:pt x="19549" y="13373"/>
                  </a:lnTo>
                  <a:lnTo>
                    <a:pt x="19595" y="13373"/>
                  </a:lnTo>
                  <a:cubicBezTo>
                    <a:pt x="19640" y="13142"/>
                    <a:pt x="19664" y="12641"/>
                    <a:pt x="19666" y="11872"/>
                  </a:cubicBezTo>
                  <a:close/>
                  <a:moveTo>
                    <a:pt x="20439" y="11872"/>
                  </a:moveTo>
                  <a:cubicBezTo>
                    <a:pt x="20450" y="11872"/>
                    <a:pt x="20465" y="11877"/>
                    <a:pt x="20484" y="11887"/>
                  </a:cubicBezTo>
                  <a:lnTo>
                    <a:pt x="20484" y="12216"/>
                  </a:lnTo>
                  <a:lnTo>
                    <a:pt x="20472" y="12216"/>
                  </a:lnTo>
                  <a:cubicBezTo>
                    <a:pt x="20453" y="12216"/>
                    <a:pt x="20440" y="12226"/>
                    <a:pt x="20430" y="12245"/>
                  </a:cubicBezTo>
                  <a:cubicBezTo>
                    <a:pt x="20421" y="12265"/>
                    <a:pt x="20411" y="12328"/>
                    <a:pt x="20403" y="12437"/>
                  </a:cubicBezTo>
                  <a:cubicBezTo>
                    <a:pt x="20395" y="12545"/>
                    <a:pt x="20387" y="12628"/>
                    <a:pt x="20379" y="12685"/>
                  </a:cubicBezTo>
                  <a:cubicBezTo>
                    <a:pt x="20372" y="12742"/>
                    <a:pt x="20359" y="12787"/>
                    <a:pt x="20341" y="12821"/>
                  </a:cubicBezTo>
                  <a:cubicBezTo>
                    <a:pt x="20356" y="12840"/>
                    <a:pt x="20371" y="12878"/>
                    <a:pt x="20386" y="12935"/>
                  </a:cubicBezTo>
                  <a:cubicBezTo>
                    <a:pt x="20400" y="12992"/>
                    <a:pt x="20418" y="13107"/>
                    <a:pt x="20438" y="13279"/>
                  </a:cubicBezTo>
                  <a:lnTo>
                    <a:pt x="20502" y="13809"/>
                  </a:lnTo>
                  <a:lnTo>
                    <a:pt x="20379" y="13809"/>
                  </a:lnTo>
                  <a:lnTo>
                    <a:pt x="20321" y="13253"/>
                  </a:lnTo>
                  <a:cubicBezTo>
                    <a:pt x="20309" y="13141"/>
                    <a:pt x="20299" y="13068"/>
                    <a:pt x="20291" y="13036"/>
                  </a:cubicBezTo>
                  <a:cubicBezTo>
                    <a:pt x="20283" y="13004"/>
                    <a:pt x="20270" y="12989"/>
                    <a:pt x="20254" y="12989"/>
                  </a:cubicBezTo>
                  <a:lnTo>
                    <a:pt x="20254" y="13809"/>
                  </a:lnTo>
                  <a:lnTo>
                    <a:pt x="20139" y="13809"/>
                  </a:lnTo>
                  <a:lnTo>
                    <a:pt x="20139" y="11887"/>
                  </a:lnTo>
                  <a:lnTo>
                    <a:pt x="20254" y="11887"/>
                  </a:lnTo>
                  <a:lnTo>
                    <a:pt x="20254" y="12669"/>
                  </a:lnTo>
                  <a:cubicBezTo>
                    <a:pt x="20269" y="12663"/>
                    <a:pt x="20281" y="12644"/>
                    <a:pt x="20290" y="12613"/>
                  </a:cubicBezTo>
                  <a:cubicBezTo>
                    <a:pt x="20298" y="12581"/>
                    <a:pt x="20308" y="12490"/>
                    <a:pt x="20320" y="12336"/>
                  </a:cubicBezTo>
                  <a:cubicBezTo>
                    <a:pt x="20333" y="12182"/>
                    <a:pt x="20346" y="12066"/>
                    <a:pt x="20361" y="11988"/>
                  </a:cubicBezTo>
                  <a:cubicBezTo>
                    <a:pt x="20376" y="11911"/>
                    <a:pt x="20402" y="11872"/>
                    <a:pt x="20439" y="11872"/>
                  </a:cubicBezTo>
                  <a:close/>
                  <a:moveTo>
                    <a:pt x="12336" y="12194"/>
                  </a:moveTo>
                  <a:cubicBezTo>
                    <a:pt x="12288" y="12194"/>
                    <a:pt x="12265" y="12277"/>
                    <a:pt x="12265" y="12444"/>
                  </a:cubicBezTo>
                  <a:cubicBezTo>
                    <a:pt x="12265" y="12609"/>
                    <a:pt x="12291" y="12692"/>
                    <a:pt x="12344" y="12692"/>
                  </a:cubicBezTo>
                  <a:lnTo>
                    <a:pt x="12428" y="12692"/>
                  </a:lnTo>
                  <a:lnTo>
                    <a:pt x="12428" y="12194"/>
                  </a:lnTo>
                  <a:lnTo>
                    <a:pt x="12336" y="12194"/>
                  </a:lnTo>
                  <a:close/>
                  <a:moveTo>
                    <a:pt x="15299" y="12194"/>
                  </a:moveTo>
                  <a:cubicBezTo>
                    <a:pt x="15299" y="12194"/>
                    <a:pt x="15299" y="12665"/>
                    <a:pt x="15299" y="12665"/>
                  </a:cubicBezTo>
                  <a:lnTo>
                    <a:pt x="15383" y="12665"/>
                  </a:lnTo>
                  <a:cubicBezTo>
                    <a:pt x="15445" y="12665"/>
                    <a:pt x="15476" y="12584"/>
                    <a:pt x="15476" y="12421"/>
                  </a:cubicBezTo>
                  <a:cubicBezTo>
                    <a:pt x="15476" y="12270"/>
                    <a:pt x="15445" y="12194"/>
                    <a:pt x="15383" y="12194"/>
                  </a:cubicBezTo>
                  <a:lnTo>
                    <a:pt x="15299" y="12194"/>
                  </a:lnTo>
                  <a:close/>
                  <a:moveTo>
                    <a:pt x="16335" y="12194"/>
                  </a:moveTo>
                  <a:cubicBezTo>
                    <a:pt x="16287" y="12194"/>
                    <a:pt x="16264" y="12277"/>
                    <a:pt x="16264" y="12444"/>
                  </a:cubicBezTo>
                  <a:cubicBezTo>
                    <a:pt x="16264" y="12609"/>
                    <a:pt x="16290" y="12692"/>
                    <a:pt x="16343" y="12692"/>
                  </a:cubicBezTo>
                  <a:lnTo>
                    <a:pt x="16427" y="12692"/>
                  </a:lnTo>
                  <a:lnTo>
                    <a:pt x="16427" y="12194"/>
                  </a:lnTo>
                  <a:cubicBezTo>
                    <a:pt x="16427" y="12194"/>
                    <a:pt x="16335" y="12194"/>
                    <a:pt x="16335" y="12194"/>
                  </a:cubicBezTo>
                  <a:close/>
                  <a:moveTo>
                    <a:pt x="8554" y="12204"/>
                  </a:moveTo>
                  <a:cubicBezTo>
                    <a:pt x="8530" y="12204"/>
                    <a:pt x="8510" y="12243"/>
                    <a:pt x="8493" y="12321"/>
                  </a:cubicBezTo>
                  <a:cubicBezTo>
                    <a:pt x="8476" y="12401"/>
                    <a:pt x="8468" y="12512"/>
                    <a:pt x="8468" y="12654"/>
                  </a:cubicBezTo>
                  <a:lnTo>
                    <a:pt x="8640" y="12654"/>
                  </a:lnTo>
                  <a:cubicBezTo>
                    <a:pt x="8639" y="12504"/>
                    <a:pt x="8630" y="12393"/>
                    <a:pt x="8614" y="12318"/>
                  </a:cubicBezTo>
                  <a:cubicBezTo>
                    <a:pt x="8597" y="12242"/>
                    <a:pt x="8577" y="12204"/>
                    <a:pt x="8554" y="12204"/>
                  </a:cubicBezTo>
                  <a:close/>
                  <a:moveTo>
                    <a:pt x="9882" y="12216"/>
                  </a:moveTo>
                  <a:cubicBezTo>
                    <a:pt x="9854" y="12216"/>
                    <a:pt x="9831" y="12265"/>
                    <a:pt x="9812" y="12359"/>
                  </a:cubicBezTo>
                  <a:cubicBezTo>
                    <a:pt x="9794" y="12454"/>
                    <a:pt x="9785" y="12597"/>
                    <a:pt x="9785" y="12788"/>
                  </a:cubicBezTo>
                  <a:cubicBezTo>
                    <a:pt x="9785" y="13005"/>
                    <a:pt x="9794" y="13165"/>
                    <a:pt x="9814" y="13268"/>
                  </a:cubicBezTo>
                  <a:cubicBezTo>
                    <a:pt x="9833" y="13370"/>
                    <a:pt x="9857" y="13421"/>
                    <a:pt x="9884" y="13421"/>
                  </a:cubicBezTo>
                  <a:cubicBezTo>
                    <a:pt x="9910" y="13421"/>
                    <a:pt x="9932" y="13373"/>
                    <a:pt x="9950" y="13279"/>
                  </a:cubicBezTo>
                  <a:cubicBezTo>
                    <a:pt x="9968" y="13184"/>
                    <a:pt x="9978" y="13030"/>
                    <a:pt x="9978" y="12815"/>
                  </a:cubicBezTo>
                  <a:cubicBezTo>
                    <a:pt x="9978" y="12611"/>
                    <a:pt x="9968" y="12460"/>
                    <a:pt x="9950" y="12363"/>
                  </a:cubicBezTo>
                  <a:cubicBezTo>
                    <a:pt x="9931" y="12265"/>
                    <a:pt x="9909" y="12216"/>
                    <a:pt x="9882" y="12216"/>
                  </a:cubicBezTo>
                  <a:close/>
                  <a:moveTo>
                    <a:pt x="14025" y="12216"/>
                  </a:moveTo>
                  <a:cubicBezTo>
                    <a:pt x="13997" y="12216"/>
                    <a:pt x="13973" y="12265"/>
                    <a:pt x="13955" y="12359"/>
                  </a:cubicBezTo>
                  <a:cubicBezTo>
                    <a:pt x="13936" y="12454"/>
                    <a:pt x="13927" y="12597"/>
                    <a:pt x="13927" y="12788"/>
                  </a:cubicBezTo>
                  <a:cubicBezTo>
                    <a:pt x="13927" y="13005"/>
                    <a:pt x="13937" y="13165"/>
                    <a:pt x="13956" y="13268"/>
                  </a:cubicBezTo>
                  <a:cubicBezTo>
                    <a:pt x="13976" y="13370"/>
                    <a:pt x="13999" y="13421"/>
                    <a:pt x="14027" y="13421"/>
                  </a:cubicBezTo>
                  <a:cubicBezTo>
                    <a:pt x="14053" y="13421"/>
                    <a:pt x="14075" y="13373"/>
                    <a:pt x="14093" y="13279"/>
                  </a:cubicBezTo>
                  <a:cubicBezTo>
                    <a:pt x="14111" y="13184"/>
                    <a:pt x="14120" y="13030"/>
                    <a:pt x="14120" y="12815"/>
                  </a:cubicBezTo>
                  <a:cubicBezTo>
                    <a:pt x="14120" y="12611"/>
                    <a:pt x="14111" y="12460"/>
                    <a:pt x="14092" y="12363"/>
                  </a:cubicBezTo>
                  <a:cubicBezTo>
                    <a:pt x="14074" y="12265"/>
                    <a:pt x="14051" y="12216"/>
                    <a:pt x="14025" y="12216"/>
                  </a:cubicBezTo>
                  <a:close/>
                  <a:moveTo>
                    <a:pt x="10388" y="12229"/>
                  </a:moveTo>
                  <a:cubicBezTo>
                    <a:pt x="10359" y="12229"/>
                    <a:pt x="10335" y="12279"/>
                    <a:pt x="10314" y="12379"/>
                  </a:cubicBezTo>
                  <a:cubicBezTo>
                    <a:pt x="10293" y="12479"/>
                    <a:pt x="10282" y="12627"/>
                    <a:pt x="10282" y="12821"/>
                  </a:cubicBezTo>
                  <a:cubicBezTo>
                    <a:pt x="10282" y="13015"/>
                    <a:pt x="10293" y="13161"/>
                    <a:pt x="10314" y="13260"/>
                  </a:cubicBezTo>
                  <a:cubicBezTo>
                    <a:pt x="10335" y="13360"/>
                    <a:pt x="10360" y="13411"/>
                    <a:pt x="10389" y="13411"/>
                  </a:cubicBezTo>
                  <a:cubicBezTo>
                    <a:pt x="10418" y="13411"/>
                    <a:pt x="10443" y="13361"/>
                    <a:pt x="10464" y="13260"/>
                  </a:cubicBezTo>
                  <a:cubicBezTo>
                    <a:pt x="10484" y="13160"/>
                    <a:pt x="10495" y="13013"/>
                    <a:pt x="10495" y="12817"/>
                  </a:cubicBezTo>
                  <a:cubicBezTo>
                    <a:pt x="10495" y="12626"/>
                    <a:pt x="10485" y="12479"/>
                    <a:pt x="10464" y="12379"/>
                  </a:cubicBezTo>
                  <a:cubicBezTo>
                    <a:pt x="10443" y="12279"/>
                    <a:pt x="10417" y="12229"/>
                    <a:pt x="10388" y="12229"/>
                  </a:cubicBezTo>
                  <a:close/>
                  <a:moveTo>
                    <a:pt x="13495" y="12229"/>
                  </a:moveTo>
                  <a:cubicBezTo>
                    <a:pt x="13466" y="12229"/>
                    <a:pt x="13441" y="12279"/>
                    <a:pt x="13421" y="12379"/>
                  </a:cubicBezTo>
                  <a:cubicBezTo>
                    <a:pt x="13400" y="12479"/>
                    <a:pt x="13389" y="12627"/>
                    <a:pt x="13389" y="12821"/>
                  </a:cubicBezTo>
                  <a:cubicBezTo>
                    <a:pt x="13389" y="13015"/>
                    <a:pt x="13400" y="13161"/>
                    <a:pt x="13421" y="13260"/>
                  </a:cubicBezTo>
                  <a:cubicBezTo>
                    <a:pt x="13442" y="13360"/>
                    <a:pt x="13467" y="13411"/>
                    <a:pt x="13496" y="13411"/>
                  </a:cubicBezTo>
                  <a:cubicBezTo>
                    <a:pt x="13525" y="13411"/>
                    <a:pt x="13550" y="13361"/>
                    <a:pt x="13571" y="13260"/>
                  </a:cubicBezTo>
                  <a:cubicBezTo>
                    <a:pt x="13591" y="13160"/>
                    <a:pt x="13602" y="13013"/>
                    <a:pt x="13602" y="12817"/>
                  </a:cubicBezTo>
                  <a:cubicBezTo>
                    <a:pt x="13602" y="12626"/>
                    <a:pt x="13591" y="12479"/>
                    <a:pt x="13571" y="12379"/>
                  </a:cubicBezTo>
                  <a:cubicBezTo>
                    <a:pt x="13550" y="12279"/>
                    <a:pt x="13524" y="12229"/>
                    <a:pt x="13495" y="12229"/>
                  </a:cubicBezTo>
                  <a:close/>
                  <a:moveTo>
                    <a:pt x="14881" y="12229"/>
                  </a:moveTo>
                  <a:cubicBezTo>
                    <a:pt x="14852" y="12229"/>
                    <a:pt x="14828" y="12279"/>
                    <a:pt x="14807" y="12379"/>
                  </a:cubicBezTo>
                  <a:cubicBezTo>
                    <a:pt x="14786" y="12479"/>
                    <a:pt x="14775" y="12627"/>
                    <a:pt x="14775" y="12821"/>
                  </a:cubicBezTo>
                  <a:cubicBezTo>
                    <a:pt x="14775" y="13015"/>
                    <a:pt x="14786" y="13161"/>
                    <a:pt x="14807" y="13260"/>
                  </a:cubicBezTo>
                  <a:cubicBezTo>
                    <a:pt x="14828" y="13360"/>
                    <a:pt x="14853" y="13411"/>
                    <a:pt x="14882" y="13411"/>
                  </a:cubicBezTo>
                  <a:cubicBezTo>
                    <a:pt x="14911" y="13411"/>
                    <a:pt x="14936" y="13361"/>
                    <a:pt x="14957" y="13260"/>
                  </a:cubicBezTo>
                  <a:cubicBezTo>
                    <a:pt x="14977" y="13160"/>
                    <a:pt x="14988" y="13013"/>
                    <a:pt x="14988" y="12817"/>
                  </a:cubicBezTo>
                  <a:cubicBezTo>
                    <a:pt x="14988" y="12626"/>
                    <a:pt x="14977" y="12479"/>
                    <a:pt x="14956" y="12379"/>
                  </a:cubicBezTo>
                  <a:cubicBezTo>
                    <a:pt x="14935" y="12279"/>
                    <a:pt x="14910" y="12229"/>
                    <a:pt x="14881" y="12229"/>
                  </a:cubicBezTo>
                  <a:close/>
                  <a:moveTo>
                    <a:pt x="18115" y="12229"/>
                  </a:moveTo>
                  <a:cubicBezTo>
                    <a:pt x="18086" y="12229"/>
                    <a:pt x="18062" y="12279"/>
                    <a:pt x="18041" y="12379"/>
                  </a:cubicBezTo>
                  <a:cubicBezTo>
                    <a:pt x="18020" y="12479"/>
                    <a:pt x="18010" y="12627"/>
                    <a:pt x="18010" y="12821"/>
                  </a:cubicBezTo>
                  <a:cubicBezTo>
                    <a:pt x="18010" y="13015"/>
                    <a:pt x="18020" y="13161"/>
                    <a:pt x="18041" y="13260"/>
                  </a:cubicBezTo>
                  <a:cubicBezTo>
                    <a:pt x="18062" y="13360"/>
                    <a:pt x="18087" y="13411"/>
                    <a:pt x="18117" y="13411"/>
                  </a:cubicBezTo>
                  <a:cubicBezTo>
                    <a:pt x="18146" y="13411"/>
                    <a:pt x="18170" y="13361"/>
                    <a:pt x="18191" y="13260"/>
                  </a:cubicBezTo>
                  <a:cubicBezTo>
                    <a:pt x="18212" y="13160"/>
                    <a:pt x="18222" y="13013"/>
                    <a:pt x="18222" y="12817"/>
                  </a:cubicBezTo>
                  <a:cubicBezTo>
                    <a:pt x="18222" y="12626"/>
                    <a:pt x="18212" y="12479"/>
                    <a:pt x="18191" y="12379"/>
                  </a:cubicBezTo>
                  <a:cubicBezTo>
                    <a:pt x="18170" y="12279"/>
                    <a:pt x="18145" y="12229"/>
                    <a:pt x="18115" y="12229"/>
                  </a:cubicBezTo>
                  <a:close/>
                  <a:moveTo>
                    <a:pt x="19764" y="12296"/>
                  </a:moveTo>
                  <a:cubicBezTo>
                    <a:pt x="19760" y="12802"/>
                    <a:pt x="19741" y="13161"/>
                    <a:pt x="19707" y="13373"/>
                  </a:cubicBezTo>
                  <a:lnTo>
                    <a:pt x="19903" y="13373"/>
                  </a:lnTo>
                  <a:cubicBezTo>
                    <a:pt x="19903" y="13373"/>
                    <a:pt x="19903" y="12296"/>
                    <a:pt x="19903" y="12296"/>
                  </a:cubicBezTo>
                  <a:lnTo>
                    <a:pt x="19764" y="12296"/>
                  </a:lnTo>
                  <a:close/>
                  <a:moveTo>
                    <a:pt x="1120" y="12576"/>
                  </a:moveTo>
                  <a:cubicBezTo>
                    <a:pt x="1129" y="12751"/>
                    <a:pt x="1279" y="12864"/>
                    <a:pt x="1279" y="12864"/>
                  </a:cubicBezTo>
                  <a:lnTo>
                    <a:pt x="1222" y="13235"/>
                  </a:lnTo>
                  <a:lnTo>
                    <a:pt x="1123" y="12741"/>
                  </a:lnTo>
                  <a:lnTo>
                    <a:pt x="1120" y="12576"/>
                  </a:lnTo>
                  <a:close/>
                  <a:moveTo>
                    <a:pt x="11948" y="12859"/>
                  </a:moveTo>
                  <a:cubicBezTo>
                    <a:pt x="11934" y="12880"/>
                    <a:pt x="11911" y="12906"/>
                    <a:pt x="11880" y="12935"/>
                  </a:cubicBezTo>
                  <a:cubicBezTo>
                    <a:pt x="11844" y="12969"/>
                    <a:pt x="11821" y="13006"/>
                    <a:pt x="11810" y="13047"/>
                  </a:cubicBezTo>
                  <a:cubicBezTo>
                    <a:pt x="11799" y="13088"/>
                    <a:pt x="11794" y="13141"/>
                    <a:pt x="11794" y="13206"/>
                  </a:cubicBezTo>
                  <a:cubicBezTo>
                    <a:pt x="11794" y="13280"/>
                    <a:pt x="11800" y="13341"/>
                    <a:pt x="11812" y="13391"/>
                  </a:cubicBezTo>
                  <a:cubicBezTo>
                    <a:pt x="11824" y="13441"/>
                    <a:pt x="11839" y="13467"/>
                    <a:pt x="11857" y="13467"/>
                  </a:cubicBezTo>
                  <a:cubicBezTo>
                    <a:pt x="11874" y="13467"/>
                    <a:pt x="11890" y="13446"/>
                    <a:pt x="11906" y="13405"/>
                  </a:cubicBezTo>
                  <a:cubicBezTo>
                    <a:pt x="11922" y="13365"/>
                    <a:pt x="11933" y="13318"/>
                    <a:pt x="11939" y="13262"/>
                  </a:cubicBezTo>
                  <a:cubicBezTo>
                    <a:pt x="11945" y="13207"/>
                    <a:pt x="11948" y="13106"/>
                    <a:pt x="11948" y="12960"/>
                  </a:cubicBezTo>
                  <a:lnTo>
                    <a:pt x="11948" y="12859"/>
                  </a:lnTo>
                  <a:close/>
                  <a:moveTo>
                    <a:pt x="15947" y="12859"/>
                  </a:moveTo>
                  <a:cubicBezTo>
                    <a:pt x="15933" y="12880"/>
                    <a:pt x="15910" y="12906"/>
                    <a:pt x="15879" y="12935"/>
                  </a:cubicBezTo>
                  <a:cubicBezTo>
                    <a:pt x="15843" y="12969"/>
                    <a:pt x="15820" y="13006"/>
                    <a:pt x="15809" y="13047"/>
                  </a:cubicBezTo>
                  <a:cubicBezTo>
                    <a:pt x="15798" y="13088"/>
                    <a:pt x="15793" y="13141"/>
                    <a:pt x="15793" y="13206"/>
                  </a:cubicBezTo>
                  <a:cubicBezTo>
                    <a:pt x="15793" y="13280"/>
                    <a:pt x="15799" y="13341"/>
                    <a:pt x="15811" y="13391"/>
                  </a:cubicBezTo>
                  <a:cubicBezTo>
                    <a:pt x="15823" y="13441"/>
                    <a:pt x="15838" y="13467"/>
                    <a:pt x="15856" y="13467"/>
                  </a:cubicBezTo>
                  <a:cubicBezTo>
                    <a:pt x="15873" y="13467"/>
                    <a:pt x="15889" y="13446"/>
                    <a:pt x="15905" y="13405"/>
                  </a:cubicBezTo>
                  <a:cubicBezTo>
                    <a:pt x="15921" y="13365"/>
                    <a:pt x="15932" y="13318"/>
                    <a:pt x="15938" y="13262"/>
                  </a:cubicBezTo>
                  <a:cubicBezTo>
                    <a:pt x="15944" y="13207"/>
                    <a:pt x="15947" y="13106"/>
                    <a:pt x="15947" y="12960"/>
                  </a:cubicBezTo>
                  <a:lnTo>
                    <a:pt x="15947" y="12859"/>
                  </a:lnTo>
                  <a:close/>
                  <a:moveTo>
                    <a:pt x="19389" y="12859"/>
                  </a:moveTo>
                  <a:cubicBezTo>
                    <a:pt x="19374" y="12880"/>
                    <a:pt x="19351" y="12906"/>
                    <a:pt x="19320" y="12935"/>
                  </a:cubicBezTo>
                  <a:cubicBezTo>
                    <a:pt x="19285" y="12969"/>
                    <a:pt x="19261" y="13006"/>
                    <a:pt x="19250" y="13047"/>
                  </a:cubicBezTo>
                  <a:cubicBezTo>
                    <a:pt x="19240" y="13088"/>
                    <a:pt x="19234" y="13141"/>
                    <a:pt x="19234" y="13206"/>
                  </a:cubicBezTo>
                  <a:cubicBezTo>
                    <a:pt x="19234" y="13280"/>
                    <a:pt x="19240" y="13341"/>
                    <a:pt x="19252" y="13391"/>
                  </a:cubicBezTo>
                  <a:cubicBezTo>
                    <a:pt x="19265" y="13441"/>
                    <a:pt x="19280" y="13467"/>
                    <a:pt x="19298" y="13467"/>
                  </a:cubicBezTo>
                  <a:cubicBezTo>
                    <a:pt x="19314" y="13467"/>
                    <a:pt x="19330" y="13446"/>
                    <a:pt x="19346" y="13405"/>
                  </a:cubicBezTo>
                  <a:cubicBezTo>
                    <a:pt x="19362" y="13365"/>
                    <a:pt x="19373" y="13318"/>
                    <a:pt x="19379" y="13262"/>
                  </a:cubicBezTo>
                  <a:cubicBezTo>
                    <a:pt x="19386" y="13207"/>
                    <a:pt x="19389" y="13106"/>
                    <a:pt x="19389" y="12960"/>
                  </a:cubicBezTo>
                  <a:cubicBezTo>
                    <a:pt x="19389" y="12960"/>
                    <a:pt x="19389" y="12859"/>
                    <a:pt x="19389" y="12859"/>
                  </a:cubicBezTo>
                  <a:close/>
                  <a:moveTo>
                    <a:pt x="20791" y="12859"/>
                  </a:moveTo>
                  <a:cubicBezTo>
                    <a:pt x="20776" y="12880"/>
                    <a:pt x="20753" y="12906"/>
                    <a:pt x="20722" y="12935"/>
                  </a:cubicBezTo>
                  <a:cubicBezTo>
                    <a:pt x="20687" y="12969"/>
                    <a:pt x="20664" y="13006"/>
                    <a:pt x="20653" y="13047"/>
                  </a:cubicBezTo>
                  <a:cubicBezTo>
                    <a:pt x="20642" y="13088"/>
                    <a:pt x="20636" y="13141"/>
                    <a:pt x="20636" y="13206"/>
                  </a:cubicBezTo>
                  <a:cubicBezTo>
                    <a:pt x="20636" y="13280"/>
                    <a:pt x="20642" y="13341"/>
                    <a:pt x="20655" y="13391"/>
                  </a:cubicBezTo>
                  <a:cubicBezTo>
                    <a:pt x="20667" y="13441"/>
                    <a:pt x="20682" y="13467"/>
                    <a:pt x="20700" y="13467"/>
                  </a:cubicBezTo>
                  <a:cubicBezTo>
                    <a:pt x="20716" y="13467"/>
                    <a:pt x="20732" y="13446"/>
                    <a:pt x="20748" y="13405"/>
                  </a:cubicBezTo>
                  <a:cubicBezTo>
                    <a:pt x="20764" y="13365"/>
                    <a:pt x="20775" y="13318"/>
                    <a:pt x="20781" y="13262"/>
                  </a:cubicBezTo>
                  <a:cubicBezTo>
                    <a:pt x="20788" y="13207"/>
                    <a:pt x="20791" y="13106"/>
                    <a:pt x="20791" y="12960"/>
                  </a:cubicBezTo>
                  <a:cubicBezTo>
                    <a:pt x="20791" y="12960"/>
                    <a:pt x="20791" y="12859"/>
                    <a:pt x="20791" y="12859"/>
                  </a:cubicBezTo>
                  <a:close/>
                  <a:moveTo>
                    <a:pt x="15299" y="12978"/>
                  </a:moveTo>
                  <a:lnTo>
                    <a:pt x="15299" y="13472"/>
                  </a:lnTo>
                  <a:lnTo>
                    <a:pt x="15399" y="13472"/>
                  </a:lnTo>
                  <a:cubicBezTo>
                    <a:pt x="15456" y="13472"/>
                    <a:pt x="15485" y="13391"/>
                    <a:pt x="15485" y="13228"/>
                  </a:cubicBezTo>
                  <a:cubicBezTo>
                    <a:pt x="15485" y="13147"/>
                    <a:pt x="15478" y="13084"/>
                    <a:pt x="15463" y="13041"/>
                  </a:cubicBezTo>
                  <a:cubicBezTo>
                    <a:pt x="15449" y="12999"/>
                    <a:pt x="15417" y="12978"/>
                    <a:pt x="15368" y="12978"/>
                  </a:cubicBezTo>
                  <a:lnTo>
                    <a:pt x="15299" y="12978"/>
                  </a:lnTo>
                  <a:close/>
                  <a:moveTo>
                    <a:pt x="6585" y="16270"/>
                  </a:moveTo>
                  <a:lnTo>
                    <a:pt x="6585" y="21600"/>
                  </a:lnTo>
                  <a:cubicBezTo>
                    <a:pt x="6585" y="21600"/>
                    <a:pt x="16988" y="21600"/>
                    <a:pt x="16988" y="21600"/>
                  </a:cubicBezTo>
                  <a:lnTo>
                    <a:pt x="16988" y="16270"/>
                  </a:lnTo>
                  <a:lnTo>
                    <a:pt x="6585" y="16270"/>
                  </a:lnTo>
                  <a:close/>
                  <a:moveTo>
                    <a:pt x="14305" y="17258"/>
                  </a:moveTo>
                  <a:lnTo>
                    <a:pt x="14384" y="17258"/>
                  </a:lnTo>
                  <a:cubicBezTo>
                    <a:pt x="14383" y="17399"/>
                    <a:pt x="14375" y="17504"/>
                    <a:pt x="14361" y="17573"/>
                  </a:cubicBezTo>
                  <a:cubicBezTo>
                    <a:pt x="14347" y="17642"/>
                    <a:pt x="14333" y="17684"/>
                    <a:pt x="14317" y="17696"/>
                  </a:cubicBezTo>
                  <a:cubicBezTo>
                    <a:pt x="14302" y="17709"/>
                    <a:pt x="14269" y="17717"/>
                    <a:pt x="14221" y="17722"/>
                  </a:cubicBezTo>
                  <a:cubicBezTo>
                    <a:pt x="14172" y="17727"/>
                    <a:pt x="14141" y="17737"/>
                    <a:pt x="14127" y="17754"/>
                  </a:cubicBezTo>
                  <a:cubicBezTo>
                    <a:pt x="14113" y="17771"/>
                    <a:pt x="14099" y="17807"/>
                    <a:pt x="14083" y="17861"/>
                  </a:cubicBezTo>
                  <a:cubicBezTo>
                    <a:pt x="14067" y="17915"/>
                    <a:pt x="14055" y="17990"/>
                    <a:pt x="14048" y="18085"/>
                  </a:cubicBezTo>
                  <a:cubicBezTo>
                    <a:pt x="14040" y="18181"/>
                    <a:pt x="14036" y="18313"/>
                    <a:pt x="14035" y="18480"/>
                  </a:cubicBezTo>
                  <a:cubicBezTo>
                    <a:pt x="14072" y="18197"/>
                    <a:pt x="14126" y="18055"/>
                    <a:pt x="14196" y="18055"/>
                  </a:cubicBezTo>
                  <a:cubicBezTo>
                    <a:pt x="14252" y="18055"/>
                    <a:pt x="14300" y="18153"/>
                    <a:pt x="14340" y="18346"/>
                  </a:cubicBezTo>
                  <a:cubicBezTo>
                    <a:pt x="14381" y="18539"/>
                    <a:pt x="14401" y="18768"/>
                    <a:pt x="14401" y="19036"/>
                  </a:cubicBezTo>
                  <a:cubicBezTo>
                    <a:pt x="14401" y="19313"/>
                    <a:pt x="14380" y="19546"/>
                    <a:pt x="14337" y="19734"/>
                  </a:cubicBezTo>
                  <a:cubicBezTo>
                    <a:pt x="14294" y="19922"/>
                    <a:pt x="14240" y="20015"/>
                    <a:pt x="14175" y="20015"/>
                  </a:cubicBezTo>
                  <a:cubicBezTo>
                    <a:pt x="14125" y="20015"/>
                    <a:pt x="14082" y="19957"/>
                    <a:pt x="14046" y="19841"/>
                  </a:cubicBezTo>
                  <a:cubicBezTo>
                    <a:pt x="14009" y="19725"/>
                    <a:pt x="13985" y="19576"/>
                    <a:pt x="13974" y="19394"/>
                  </a:cubicBezTo>
                  <a:cubicBezTo>
                    <a:pt x="13963" y="19211"/>
                    <a:pt x="13957" y="18957"/>
                    <a:pt x="13957" y="18628"/>
                  </a:cubicBezTo>
                  <a:cubicBezTo>
                    <a:pt x="13957" y="18164"/>
                    <a:pt x="13976" y="17832"/>
                    <a:pt x="14014" y="17631"/>
                  </a:cubicBezTo>
                  <a:cubicBezTo>
                    <a:pt x="14052" y="17430"/>
                    <a:pt x="14120" y="17329"/>
                    <a:pt x="14218" y="17329"/>
                  </a:cubicBezTo>
                  <a:lnTo>
                    <a:pt x="14273" y="17329"/>
                  </a:lnTo>
                  <a:cubicBezTo>
                    <a:pt x="14290" y="17329"/>
                    <a:pt x="14301" y="17305"/>
                    <a:pt x="14305" y="17258"/>
                  </a:cubicBezTo>
                  <a:close/>
                  <a:moveTo>
                    <a:pt x="7265" y="17316"/>
                  </a:moveTo>
                  <a:lnTo>
                    <a:pt x="7687" y="17316"/>
                  </a:lnTo>
                  <a:lnTo>
                    <a:pt x="7687" y="17765"/>
                  </a:lnTo>
                  <a:lnTo>
                    <a:pt x="7386" y="17765"/>
                  </a:lnTo>
                  <a:lnTo>
                    <a:pt x="7386" y="19949"/>
                  </a:lnTo>
                  <a:lnTo>
                    <a:pt x="7265" y="19949"/>
                  </a:lnTo>
                  <a:cubicBezTo>
                    <a:pt x="7265" y="19949"/>
                    <a:pt x="7265" y="17316"/>
                    <a:pt x="7265" y="17316"/>
                  </a:cubicBezTo>
                  <a:close/>
                  <a:moveTo>
                    <a:pt x="10452" y="17316"/>
                  </a:moveTo>
                  <a:lnTo>
                    <a:pt x="10873" y="17316"/>
                  </a:lnTo>
                  <a:lnTo>
                    <a:pt x="10873" y="17765"/>
                  </a:lnTo>
                  <a:lnTo>
                    <a:pt x="10572" y="17765"/>
                  </a:lnTo>
                  <a:lnTo>
                    <a:pt x="10572" y="19949"/>
                  </a:lnTo>
                  <a:lnTo>
                    <a:pt x="10452" y="19949"/>
                  </a:lnTo>
                  <a:cubicBezTo>
                    <a:pt x="10452" y="19949"/>
                    <a:pt x="10452" y="17316"/>
                    <a:pt x="10452" y="17316"/>
                  </a:cubicBezTo>
                  <a:close/>
                  <a:moveTo>
                    <a:pt x="8001" y="18011"/>
                  </a:moveTo>
                  <a:cubicBezTo>
                    <a:pt x="8051" y="18011"/>
                    <a:pt x="8093" y="18097"/>
                    <a:pt x="8129" y="18268"/>
                  </a:cubicBezTo>
                  <a:cubicBezTo>
                    <a:pt x="8165" y="18440"/>
                    <a:pt x="8183" y="18684"/>
                    <a:pt x="8183" y="18999"/>
                  </a:cubicBezTo>
                  <a:cubicBezTo>
                    <a:pt x="8183" y="19330"/>
                    <a:pt x="8165" y="19584"/>
                    <a:pt x="8129" y="19759"/>
                  </a:cubicBezTo>
                  <a:cubicBezTo>
                    <a:pt x="8093" y="19935"/>
                    <a:pt x="8050" y="20022"/>
                    <a:pt x="8001" y="20022"/>
                  </a:cubicBezTo>
                  <a:cubicBezTo>
                    <a:pt x="7978" y="20022"/>
                    <a:pt x="7957" y="20003"/>
                    <a:pt x="7937" y="19962"/>
                  </a:cubicBezTo>
                  <a:cubicBezTo>
                    <a:pt x="7917" y="19922"/>
                    <a:pt x="7896" y="19848"/>
                    <a:pt x="7874" y="19741"/>
                  </a:cubicBezTo>
                  <a:lnTo>
                    <a:pt x="7874" y="20710"/>
                  </a:lnTo>
                  <a:lnTo>
                    <a:pt x="7759" y="20710"/>
                  </a:lnTo>
                  <a:lnTo>
                    <a:pt x="7759" y="18055"/>
                  </a:lnTo>
                  <a:lnTo>
                    <a:pt x="7866" y="18055"/>
                  </a:lnTo>
                  <a:lnTo>
                    <a:pt x="7866" y="18337"/>
                  </a:lnTo>
                  <a:cubicBezTo>
                    <a:pt x="7881" y="18236"/>
                    <a:pt x="7900" y="18156"/>
                    <a:pt x="7924" y="18098"/>
                  </a:cubicBezTo>
                  <a:cubicBezTo>
                    <a:pt x="7948" y="18040"/>
                    <a:pt x="7974" y="18011"/>
                    <a:pt x="8001" y="18011"/>
                  </a:cubicBezTo>
                  <a:close/>
                  <a:moveTo>
                    <a:pt x="9918" y="18011"/>
                  </a:moveTo>
                  <a:cubicBezTo>
                    <a:pt x="9967" y="18011"/>
                    <a:pt x="10004" y="18036"/>
                    <a:pt x="10030" y="18085"/>
                  </a:cubicBezTo>
                  <a:cubicBezTo>
                    <a:pt x="10056" y="18135"/>
                    <a:pt x="10074" y="18203"/>
                    <a:pt x="10085" y="18288"/>
                  </a:cubicBezTo>
                  <a:cubicBezTo>
                    <a:pt x="10096" y="18373"/>
                    <a:pt x="10101" y="18527"/>
                    <a:pt x="10101" y="18751"/>
                  </a:cubicBezTo>
                  <a:lnTo>
                    <a:pt x="10100" y="19347"/>
                  </a:lnTo>
                  <a:cubicBezTo>
                    <a:pt x="10100" y="19513"/>
                    <a:pt x="10102" y="19638"/>
                    <a:pt x="10106" y="19720"/>
                  </a:cubicBezTo>
                  <a:cubicBezTo>
                    <a:pt x="10109" y="19801"/>
                    <a:pt x="10116" y="19887"/>
                    <a:pt x="10126" y="19978"/>
                  </a:cubicBezTo>
                  <a:lnTo>
                    <a:pt x="10012" y="19978"/>
                  </a:lnTo>
                  <a:lnTo>
                    <a:pt x="9998" y="19768"/>
                  </a:lnTo>
                  <a:cubicBezTo>
                    <a:pt x="9978" y="19853"/>
                    <a:pt x="9957" y="19916"/>
                    <a:pt x="9934" y="19959"/>
                  </a:cubicBezTo>
                  <a:cubicBezTo>
                    <a:pt x="9912" y="20001"/>
                    <a:pt x="9888" y="20022"/>
                    <a:pt x="9863" y="20022"/>
                  </a:cubicBezTo>
                  <a:cubicBezTo>
                    <a:pt x="9821" y="20022"/>
                    <a:pt x="9786" y="19971"/>
                    <a:pt x="9759" y="19868"/>
                  </a:cubicBezTo>
                  <a:cubicBezTo>
                    <a:pt x="9732" y="19765"/>
                    <a:pt x="9719" y="19627"/>
                    <a:pt x="9719" y="19455"/>
                  </a:cubicBezTo>
                  <a:cubicBezTo>
                    <a:pt x="9719" y="19347"/>
                    <a:pt x="9724" y="19252"/>
                    <a:pt x="9735" y="19171"/>
                  </a:cubicBezTo>
                  <a:cubicBezTo>
                    <a:pt x="9746" y="19090"/>
                    <a:pt x="9762" y="19026"/>
                    <a:pt x="9782" y="18978"/>
                  </a:cubicBezTo>
                  <a:cubicBezTo>
                    <a:pt x="9801" y="18929"/>
                    <a:pt x="9833" y="18885"/>
                    <a:pt x="9877" y="18847"/>
                  </a:cubicBezTo>
                  <a:cubicBezTo>
                    <a:pt x="9930" y="18803"/>
                    <a:pt x="9968" y="18761"/>
                    <a:pt x="9989" y="18722"/>
                  </a:cubicBezTo>
                  <a:cubicBezTo>
                    <a:pt x="9989" y="18616"/>
                    <a:pt x="9986" y="18547"/>
                    <a:pt x="9982" y="18514"/>
                  </a:cubicBezTo>
                  <a:cubicBezTo>
                    <a:pt x="9978" y="18481"/>
                    <a:pt x="9970" y="18454"/>
                    <a:pt x="9959" y="18433"/>
                  </a:cubicBezTo>
                  <a:cubicBezTo>
                    <a:pt x="9948" y="18411"/>
                    <a:pt x="9932" y="18400"/>
                    <a:pt x="9912" y="18400"/>
                  </a:cubicBezTo>
                  <a:cubicBezTo>
                    <a:pt x="9891" y="18400"/>
                    <a:pt x="9876" y="18417"/>
                    <a:pt x="9864" y="18451"/>
                  </a:cubicBezTo>
                  <a:cubicBezTo>
                    <a:pt x="9852" y="18485"/>
                    <a:pt x="9842" y="18548"/>
                    <a:pt x="9835" y="18641"/>
                  </a:cubicBezTo>
                  <a:lnTo>
                    <a:pt x="9731" y="18558"/>
                  </a:lnTo>
                  <a:cubicBezTo>
                    <a:pt x="9743" y="18363"/>
                    <a:pt x="9764" y="18225"/>
                    <a:pt x="9794" y="18140"/>
                  </a:cubicBezTo>
                  <a:cubicBezTo>
                    <a:pt x="9823" y="18055"/>
                    <a:pt x="9864" y="18011"/>
                    <a:pt x="9918" y="18011"/>
                  </a:cubicBezTo>
                  <a:close/>
                  <a:moveTo>
                    <a:pt x="11113" y="18011"/>
                  </a:moveTo>
                  <a:cubicBezTo>
                    <a:pt x="11162" y="18011"/>
                    <a:pt x="11199" y="18036"/>
                    <a:pt x="11225" y="18085"/>
                  </a:cubicBezTo>
                  <a:cubicBezTo>
                    <a:pt x="11251" y="18135"/>
                    <a:pt x="11269" y="18203"/>
                    <a:pt x="11280" y="18288"/>
                  </a:cubicBezTo>
                  <a:cubicBezTo>
                    <a:pt x="11291" y="18373"/>
                    <a:pt x="11296" y="18527"/>
                    <a:pt x="11296" y="18751"/>
                  </a:cubicBezTo>
                  <a:lnTo>
                    <a:pt x="11295" y="19347"/>
                  </a:lnTo>
                  <a:cubicBezTo>
                    <a:pt x="11295" y="19513"/>
                    <a:pt x="11297" y="19638"/>
                    <a:pt x="11301" y="19720"/>
                  </a:cubicBezTo>
                  <a:cubicBezTo>
                    <a:pt x="11304" y="19801"/>
                    <a:pt x="11311" y="19887"/>
                    <a:pt x="11321" y="19978"/>
                  </a:cubicBezTo>
                  <a:lnTo>
                    <a:pt x="11207" y="19978"/>
                  </a:lnTo>
                  <a:lnTo>
                    <a:pt x="11193" y="19768"/>
                  </a:lnTo>
                  <a:cubicBezTo>
                    <a:pt x="11173" y="19853"/>
                    <a:pt x="11152" y="19916"/>
                    <a:pt x="11129" y="19959"/>
                  </a:cubicBezTo>
                  <a:cubicBezTo>
                    <a:pt x="11107" y="20001"/>
                    <a:pt x="11083" y="20022"/>
                    <a:pt x="11058" y="20022"/>
                  </a:cubicBezTo>
                  <a:cubicBezTo>
                    <a:pt x="11015" y="20022"/>
                    <a:pt x="10981" y="19971"/>
                    <a:pt x="10954" y="19868"/>
                  </a:cubicBezTo>
                  <a:cubicBezTo>
                    <a:pt x="10927" y="19765"/>
                    <a:pt x="10914" y="19627"/>
                    <a:pt x="10914" y="19455"/>
                  </a:cubicBezTo>
                  <a:cubicBezTo>
                    <a:pt x="10914" y="19347"/>
                    <a:pt x="10919" y="19252"/>
                    <a:pt x="10930" y="19171"/>
                  </a:cubicBezTo>
                  <a:cubicBezTo>
                    <a:pt x="10941" y="19090"/>
                    <a:pt x="10957" y="19026"/>
                    <a:pt x="10977" y="18978"/>
                  </a:cubicBezTo>
                  <a:cubicBezTo>
                    <a:pt x="10996" y="18929"/>
                    <a:pt x="11028" y="18885"/>
                    <a:pt x="11072" y="18847"/>
                  </a:cubicBezTo>
                  <a:cubicBezTo>
                    <a:pt x="11125" y="18803"/>
                    <a:pt x="11163" y="18761"/>
                    <a:pt x="11184" y="18722"/>
                  </a:cubicBezTo>
                  <a:cubicBezTo>
                    <a:pt x="11184" y="18616"/>
                    <a:pt x="11181" y="18547"/>
                    <a:pt x="11177" y="18514"/>
                  </a:cubicBezTo>
                  <a:cubicBezTo>
                    <a:pt x="11173" y="18481"/>
                    <a:pt x="11165" y="18454"/>
                    <a:pt x="11154" y="18433"/>
                  </a:cubicBezTo>
                  <a:cubicBezTo>
                    <a:pt x="11143" y="18411"/>
                    <a:pt x="11127" y="18400"/>
                    <a:pt x="11107" y="18400"/>
                  </a:cubicBezTo>
                  <a:cubicBezTo>
                    <a:pt x="11086" y="18400"/>
                    <a:pt x="11070" y="18417"/>
                    <a:pt x="11059" y="18451"/>
                  </a:cubicBezTo>
                  <a:cubicBezTo>
                    <a:pt x="11047" y="18485"/>
                    <a:pt x="11037" y="18548"/>
                    <a:pt x="11030" y="18641"/>
                  </a:cubicBezTo>
                  <a:lnTo>
                    <a:pt x="10926" y="18558"/>
                  </a:lnTo>
                  <a:cubicBezTo>
                    <a:pt x="10938" y="18363"/>
                    <a:pt x="10959" y="18225"/>
                    <a:pt x="10988" y="18140"/>
                  </a:cubicBezTo>
                  <a:cubicBezTo>
                    <a:pt x="11017" y="18055"/>
                    <a:pt x="11059" y="18011"/>
                    <a:pt x="11113" y="18011"/>
                  </a:cubicBezTo>
                  <a:close/>
                  <a:moveTo>
                    <a:pt x="11550" y="18011"/>
                  </a:moveTo>
                  <a:cubicBezTo>
                    <a:pt x="11600" y="18011"/>
                    <a:pt x="11640" y="18062"/>
                    <a:pt x="11670" y="18165"/>
                  </a:cubicBezTo>
                  <a:cubicBezTo>
                    <a:pt x="11700" y="18268"/>
                    <a:pt x="11715" y="18402"/>
                    <a:pt x="11715" y="18567"/>
                  </a:cubicBezTo>
                  <a:cubicBezTo>
                    <a:pt x="11715" y="18748"/>
                    <a:pt x="11689" y="18892"/>
                    <a:pt x="11638" y="18999"/>
                  </a:cubicBezTo>
                  <a:cubicBezTo>
                    <a:pt x="11701" y="19084"/>
                    <a:pt x="11734" y="19242"/>
                    <a:pt x="11734" y="19472"/>
                  </a:cubicBezTo>
                  <a:cubicBezTo>
                    <a:pt x="11734" y="19631"/>
                    <a:pt x="11717" y="19762"/>
                    <a:pt x="11684" y="19866"/>
                  </a:cubicBezTo>
                  <a:cubicBezTo>
                    <a:pt x="11651" y="19970"/>
                    <a:pt x="11606" y="20022"/>
                    <a:pt x="11550" y="20022"/>
                  </a:cubicBezTo>
                  <a:cubicBezTo>
                    <a:pt x="11448" y="20022"/>
                    <a:pt x="11385" y="19842"/>
                    <a:pt x="11360" y="19481"/>
                  </a:cubicBezTo>
                  <a:lnTo>
                    <a:pt x="11465" y="19399"/>
                  </a:lnTo>
                  <a:cubicBezTo>
                    <a:pt x="11482" y="19586"/>
                    <a:pt x="11510" y="19680"/>
                    <a:pt x="11549" y="19680"/>
                  </a:cubicBezTo>
                  <a:cubicBezTo>
                    <a:pt x="11569" y="19680"/>
                    <a:pt x="11586" y="19655"/>
                    <a:pt x="11600" y="19607"/>
                  </a:cubicBezTo>
                  <a:cubicBezTo>
                    <a:pt x="11614" y="19560"/>
                    <a:pt x="11621" y="19500"/>
                    <a:pt x="11621" y="19428"/>
                  </a:cubicBezTo>
                  <a:cubicBezTo>
                    <a:pt x="11621" y="19356"/>
                    <a:pt x="11614" y="19297"/>
                    <a:pt x="11601" y="19253"/>
                  </a:cubicBezTo>
                  <a:cubicBezTo>
                    <a:pt x="11587" y="19209"/>
                    <a:pt x="11570" y="19188"/>
                    <a:pt x="11549" y="19188"/>
                  </a:cubicBezTo>
                  <a:lnTo>
                    <a:pt x="11527" y="19188"/>
                  </a:lnTo>
                  <a:lnTo>
                    <a:pt x="11527" y="18856"/>
                  </a:lnTo>
                  <a:cubicBezTo>
                    <a:pt x="11581" y="18856"/>
                    <a:pt x="11608" y="18772"/>
                    <a:pt x="11608" y="18603"/>
                  </a:cubicBezTo>
                  <a:cubicBezTo>
                    <a:pt x="11608" y="18534"/>
                    <a:pt x="11603" y="18476"/>
                    <a:pt x="11592" y="18429"/>
                  </a:cubicBezTo>
                  <a:cubicBezTo>
                    <a:pt x="11581" y="18382"/>
                    <a:pt x="11567" y="18359"/>
                    <a:pt x="11549" y="18359"/>
                  </a:cubicBezTo>
                  <a:cubicBezTo>
                    <a:pt x="11513" y="18359"/>
                    <a:pt x="11489" y="18441"/>
                    <a:pt x="11475" y="18607"/>
                  </a:cubicBezTo>
                  <a:lnTo>
                    <a:pt x="11377" y="18514"/>
                  </a:lnTo>
                  <a:cubicBezTo>
                    <a:pt x="11400" y="18179"/>
                    <a:pt x="11458" y="18011"/>
                    <a:pt x="11550" y="18011"/>
                  </a:cubicBezTo>
                  <a:close/>
                  <a:moveTo>
                    <a:pt x="12574" y="18011"/>
                  </a:moveTo>
                  <a:cubicBezTo>
                    <a:pt x="12623" y="18011"/>
                    <a:pt x="12666" y="18097"/>
                    <a:pt x="12702" y="18268"/>
                  </a:cubicBezTo>
                  <a:cubicBezTo>
                    <a:pt x="12737" y="18440"/>
                    <a:pt x="12755" y="18684"/>
                    <a:pt x="12755" y="18999"/>
                  </a:cubicBezTo>
                  <a:cubicBezTo>
                    <a:pt x="12755" y="19330"/>
                    <a:pt x="12738" y="19584"/>
                    <a:pt x="12702" y="19759"/>
                  </a:cubicBezTo>
                  <a:cubicBezTo>
                    <a:pt x="12666" y="19935"/>
                    <a:pt x="12623" y="20022"/>
                    <a:pt x="12573" y="20022"/>
                  </a:cubicBezTo>
                  <a:cubicBezTo>
                    <a:pt x="12550" y="20022"/>
                    <a:pt x="12529" y="20003"/>
                    <a:pt x="12510" y="19962"/>
                  </a:cubicBezTo>
                  <a:cubicBezTo>
                    <a:pt x="12490" y="19922"/>
                    <a:pt x="12469" y="19848"/>
                    <a:pt x="12447" y="19741"/>
                  </a:cubicBezTo>
                  <a:lnTo>
                    <a:pt x="12447" y="20710"/>
                  </a:lnTo>
                  <a:lnTo>
                    <a:pt x="12332" y="20710"/>
                  </a:lnTo>
                  <a:lnTo>
                    <a:pt x="12332" y="18055"/>
                  </a:lnTo>
                  <a:lnTo>
                    <a:pt x="12439" y="18055"/>
                  </a:lnTo>
                  <a:lnTo>
                    <a:pt x="12439" y="18337"/>
                  </a:lnTo>
                  <a:cubicBezTo>
                    <a:pt x="12453" y="18236"/>
                    <a:pt x="12473" y="18156"/>
                    <a:pt x="12497" y="18098"/>
                  </a:cubicBezTo>
                  <a:cubicBezTo>
                    <a:pt x="12521" y="18040"/>
                    <a:pt x="12546" y="18011"/>
                    <a:pt x="12574" y="18011"/>
                  </a:cubicBezTo>
                  <a:close/>
                  <a:moveTo>
                    <a:pt x="13049" y="18011"/>
                  </a:moveTo>
                  <a:cubicBezTo>
                    <a:pt x="13119" y="18011"/>
                    <a:pt x="13174" y="18111"/>
                    <a:pt x="13214" y="18310"/>
                  </a:cubicBezTo>
                  <a:cubicBezTo>
                    <a:pt x="13254" y="18508"/>
                    <a:pt x="13274" y="18741"/>
                    <a:pt x="13274" y="19007"/>
                  </a:cubicBezTo>
                  <a:cubicBezTo>
                    <a:pt x="13274" y="19205"/>
                    <a:pt x="13263" y="19383"/>
                    <a:pt x="13242" y="19542"/>
                  </a:cubicBezTo>
                  <a:cubicBezTo>
                    <a:pt x="13222" y="19702"/>
                    <a:pt x="13195" y="19822"/>
                    <a:pt x="13161" y="19902"/>
                  </a:cubicBezTo>
                  <a:cubicBezTo>
                    <a:pt x="13127" y="19983"/>
                    <a:pt x="13090" y="20022"/>
                    <a:pt x="13050" y="20022"/>
                  </a:cubicBezTo>
                  <a:cubicBezTo>
                    <a:pt x="12985" y="20022"/>
                    <a:pt x="12932" y="19933"/>
                    <a:pt x="12889" y="19754"/>
                  </a:cubicBezTo>
                  <a:cubicBezTo>
                    <a:pt x="12847" y="19575"/>
                    <a:pt x="12826" y="19321"/>
                    <a:pt x="12826" y="18990"/>
                  </a:cubicBezTo>
                  <a:cubicBezTo>
                    <a:pt x="12826" y="18802"/>
                    <a:pt x="12836" y="18629"/>
                    <a:pt x="12857" y="18474"/>
                  </a:cubicBezTo>
                  <a:cubicBezTo>
                    <a:pt x="12877" y="18320"/>
                    <a:pt x="12904" y="18204"/>
                    <a:pt x="12937" y="18127"/>
                  </a:cubicBezTo>
                  <a:cubicBezTo>
                    <a:pt x="12970" y="18050"/>
                    <a:pt x="13008" y="18011"/>
                    <a:pt x="13049" y="18011"/>
                  </a:cubicBezTo>
                  <a:close/>
                  <a:moveTo>
                    <a:pt x="14666" y="18011"/>
                  </a:moveTo>
                  <a:cubicBezTo>
                    <a:pt x="14715" y="18011"/>
                    <a:pt x="14752" y="18036"/>
                    <a:pt x="14778" y="18085"/>
                  </a:cubicBezTo>
                  <a:cubicBezTo>
                    <a:pt x="14803" y="18135"/>
                    <a:pt x="14822" y="18203"/>
                    <a:pt x="14833" y="18288"/>
                  </a:cubicBezTo>
                  <a:cubicBezTo>
                    <a:pt x="14844" y="18373"/>
                    <a:pt x="14849" y="18527"/>
                    <a:pt x="14849" y="18751"/>
                  </a:cubicBezTo>
                  <a:lnTo>
                    <a:pt x="14848" y="19347"/>
                  </a:lnTo>
                  <a:cubicBezTo>
                    <a:pt x="14848" y="19513"/>
                    <a:pt x="14850" y="19638"/>
                    <a:pt x="14854" y="19720"/>
                  </a:cubicBezTo>
                  <a:cubicBezTo>
                    <a:pt x="14857" y="19801"/>
                    <a:pt x="14864" y="19887"/>
                    <a:pt x="14874" y="19978"/>
                  </a:cubicBezTo>
                  <a:lnTo>
                    <a:pt x="14760" y="19978"/>
                  </a:lnTo>
                  <a:lnTo>
                    <a:pt x="14746" y="19768"/>
                  </a:lnTo>
                  <a:cubicBezTo>
                    <a:pt x="14726" y="19853"/>
                    <a:pt x="14705" y="19916"/>
                    <a:pt x="14682" y="19959"/>
                  </a:cubicBezTo>
                  <a:cubicBezTo>
                    <a:pt x="14660" y="20001"/>
                    <a:pt x="14636" y="20022"/>
                    <a:pt x="14611" y="20022"/>
                  </a:cubicBezTo>
                  <a:cubicBezTo>
                    <a:pt x="14568" y="20022"/>
                    <a:pt x="14534" y="19971"/>
                    <a:pt x="14507" y="19868"/>
                  </a:cubicBezTo>
                  <a:cubicBezTo>
                    <a:pt x="14480" y="19765"/>
                    <a:pt x="14467" y="19627"/>
                    <a:pt x="14467" y="19455"/>
                  </a:cubicBezTo>
                  <a:cubicBezTo>
                    <a:pt x="14467" y="19347"/>
                    <a:pt x="14472" y="19252"/>
                    <a:pt x="14483" y="19171"/>
                  </a:cubicBezTo>
                  <a:cubicBezTo>
                    <a:pt x="14494" y="19090"/>
                    <a:pt x="14509" y="19026"/>
                    <a:pt x="14529" y="18978"/>
                  </a:cubicBezTo>
                  <a:cubicBezTo>
                    <a:pt x="14549" y="18929"/>
                    <a:pt x="14581" y="18885"/>
                    <a:pt x="14625" y="18847"/>
                  </a:cubicBezTo>
                  <a:cubicBezTo>
                    <a:pt x="14678" y="18803"/>
                    <a:pt x="14716" y="18761"/>
                    <a:pt x="14737" y="18722"/>
                  </a:cubicBezTo>
                  <a:cubicBezTo>
                    <a:pt x="14737" y="18616"/>
                    <a:pt x="14734" y="18547"/>
                    <a:pt x="14730" y="18514"/>
                  </a:cubicBezTo>
                  <a:cubicBezTo>
                    <a:pt x="14726" y="18481"/>
                    <a:pt x="14718" y="18454"/>
                    <a:pt x="14707" y="18433"/>
                  </a:cubicBezTo>
                  <a:cubicBezTo>
                    <a:pt x="14696" y="18411"/>
                    <a:pt x="14680" y="18400"/>
                    <a:pt x="14660" y="18400"/>
                  </a:cubicBezTo>
                  <a:cubicBezTo>
                    <a:pt x="14639" y="18400"/>
                    <a:pt x="14623" y="18417"/>
                    <a:pt x="14612" y="18451"/>
                  </a:cubicBezTo>
                  <a:cubicBezTo>
                    <a:pt x="14600" y="18485"/>
                    <a:pt x="14590" y="18548"/>
                    <a:pt x="14583" y="18641"/>
                  </a:cubicBezTo>
                  <a:lnTo>
                    <a:pt x="14479" y="18558"/>
                  </a:lnTo>
                  <a:cubicBezTo>
                    <a:pt x="14491" y="18363"/>
                    <a:pt x="14512" y="18225"/>
                    <a:pt x="14541" y="18140"/>
                  </a:cubicBezTo>
                  <a:cubicBezTo>
                    <a:pt x="14570" y="18055"/>
                    <a:pt x="14612" y="18011"/>
                    <a:pt x="14666" y="18011"/>
                  </a:cubicBezTo>
                  <a:close/>
                  <a:moveTo>
                    <a:pt x="15755" y="18011"/>
                  </a:moveTo>
                  <a:cubicBezTo>
                    <a:pt x="15766" y="18011"/>
                    <a:pt x="15781" y="18016"/>
                    <a:pt x="15800" y="18026"/>
                  </a:cubicBezTo>
                  <a:lnTo>
                    <a:pt x="15800" y="18355"/>
                  </a:lnTo>
                  <a:lnTo>
                    <a:pt x="15788" y="18355"/>
                  </a:lnTo>
                  <a:cubicBezTo>
                    <a:pt x="15769" y="18355"/>
                    <a:pt x="15755" y="18365"/>
                    <a:pt x="15746" y="18384"/>
                  </a:cubicBezTo>
                  <a:cubicBezTo>
                    <a:pt x="15736" y="18403"/>
                    <a:pt x="15727" y="18467"/>
                    <a:pt x="15719" y="18576"/>
                  </a:cubicBezTo>
                  <a:cubicBezTo>
                    <a:pt x="15711" y="18684"/>
                    <a:pt x="15703" y="18767"/>
                    <a:pt x="15695" y="18824"/>
                  </a:cubicBezTo>
                  <a:cubicBezTo>
                    <a:pt x="15687" y="18880"/>
                    <a:pt x="15675" y="18926"/>
                    <a:pt x="15657" y="18959"/>
                  </a:cubicBezTo>
                  <a:cubicBezTo>
                    <a:pt x="15672" y="18979"/>
                    <a:pt x="15687" y="19017"/>
                    <a:pt x="15701" y="19074"/>
                  </a:cubicBezTo>
                  <a:cubicBezTo>
                    <a:pt x="15716" y="19131"/>
                    <a:pt x="15734" y="19246"/>
                    <a:pt x="15754" y="19417"/>
                  </a:cubicBezTo>
                  <a:lnTo>
                    <a:pt x="15817" y="19948"/>
                  </a:lnTo>
                  <a:lnTo>
                    <a:pt x="15695" y="19948"/>
                  </a:lnTo>
                  <a:lnTo>
                    <a:pt x="15637" y="19392"/>
                  </a:lnTo>
                  <a:cubicBezTo>
                    <a:pt x="15625" y="19280"/>
                    <a:pt x="15615" y="19207"/>
                    <a:pt x="15607" y="19175"/>
                  </a:cubicBezTo>
                  <a:cubicBezTo>
                    <a:pt x="15599" y="19143"/>
                    <a:pt x="15586" y="19128"/>
                    <a:pt x="15570" y="19128"/>
                  </a:cubicBezTo>
                  <a:lnTo>
                    <a:pt x="15570" y="19948"/>
                  </a:lnTo>
                  <a:lnTo>
                    <a:pt x="15455" y="19948"/>
                  </a:lnTo>
                  <a:lnTo>
                    <a:pt x="15455" y="18026"/>
                  </a:lnTo>
                  <a:lnTo>
                    <a:pt x="15570" y="18026"/>
                  </a:lnTo>
                  <a:lnTo>
                    <a:pt x="15570" y="18807"/>
                  </a:lnTo>
                  <a:cubicBezTo>
                    <a:pt x="15585" y="18802"/>
                    <a:pt x="15597" y="18783"/>
                    <a:pt x="15605" y="18751"/>
                  </a:cubicBezTo>
                  <a:cubicBezTo>
                    <a:pt x="15614" y="18720"/>
                    <a:pt x="15624" y="18628"/>
                    <a:pt x="15636" y="18474"/>
                  </a:cubicBezTo>
                  <a:cubicBezTo>
                    <a:pt x="15649" y="18320"/>
                    <a:pt x="15662" y="18204"/>
                    <a:pt x="15677" y="18127"/>
                  </a:cubicBezTo>
                  <a:cubicBezTo>
                    <a:pt x="15692" y="18050"/>
                    <a:pt x="15718" y="18011"/>
                    <a:pt x="15755" y="18011"/>
                  </a:cubicBezTo>
                  <a:close/>
                  <a:moveTo>
                    <a:pt x="16052" y="18011"/>
                  </a:moveTo>
                  <a:cubicBezTo>
                    <a:pt x="16101" y="18011"/>
                    <a:pt x="16138" y="18036"/>
                    <a:pt x="16164" y="18085"/>
                  </a:cubicBezTo>
                  <a:cubicBezTo>
                    <a:pt x="16190" y="18135"/>
                    <a:pt x="16208" y="18203"/>
                    <a:pt x="16219" y="18288"/>
                  </a:cubicBezTo>
                  <a:cubicBezTo>
                    <a:pt x="16230" y="18373"/>
                    <a:pt x="16235" y="18527"/>
                    <a:pt x="16235" y="18751"/>
                  </a:cubicBezTo>
                  <a:lnTo>
                    <a:pt x="16234" y="19347"/>
                  </a:lnTo>
                  <a:cubicBezTo>
                    <a:pt x="16234" y="19513"/>
                    <a:pt x="16236" y="19638"/>
                    <a:pt x="16240" y="19720"/>
                  </a:cubicBezTo>
                  <a:cubicBezTo>
                    <a:pt x="16243" y="19801"/>
                    <a:pt x="16250" y="19887"/>
                    <a:pt x="16260" y="19978"/>
                  </a:cubicBezTo>
                  <a:lnTo>
                    <a:pt x="16146" y="19978"/>
                  </a:lnTo>
                  <a:lnTo>
                    <a:pt x="16132" y="19768"/>
                  </a:lnTo>
                  <a:cubicBezTo>
                    <a:pt x="16112" y="19853"/>
                    <a:pt x="16091" y="19916"/>
                    <a:pt x="16068" y="19959"/>
                  </a:cubicBezTo>
                  <a:cubicBezTo>
                    <a:pt x="16046" y="20001"/>
                    <a:pt x="16022" y="20022"/>
                    <a:pt x="15997" y="20022"/>
                  </a:cubicBezTo>
                  <a:cubicBezTo>
                    <a:pt x="15955" y="20022"/>
                    <a:pt x="15920" y="19971"/>
                    <a:pt x="15893" y="19868"/>
                  </a:cubicBezTo>
                  <a:cubicBezTo>
                    <a:pt x="15866" y="19765"/>
                    <a:pt x="15853" y="19627"/>
                    <a:pt x="15853" y="19455"/>
                  </a:cubicBezTo>
                  <a:cubicBezTo>
                    <a:pt x="15853" y="19347"/>
                    <a:pt x="15858" y="19252"/>
                    <a:pt x="15869" y="19171"/>
                  </a:cubicBezTo>
                  <a:cubicBezTo>
                    <a:pt x="15880" y="19090"/>
                    <a:pt x="15896" y="19026"/>
                    <a:pt x="15916" y="18978"/>
                  </a:cubicBezTo>
                  <a:cubicBezTo>
                    <a:pt x="15935" y="18929"/>
                    <a:pt x="15967" y="18885"/>
                    <a:pt x="16011" y="18847"/>
                  </a:cubicBezTo>
                  <a:cubicBezTo>
                    <a:pt x="16064" y="18803"/>
                    <a:pt x="16102" y="18761"/>
                    <a:pt x="16123" y="18722"/>
                  </a:cubicBezTo>
                  <a:cubicBezTo>
                    <a:pt x="16123" y="18616"/>
                    <a:pt x="16120" y="18547"/>
                    <a:pt x="16116" y="18514"/>
                  </a:cubicBezTo>
                  <a:cubicBezTo>
                    <a:pt x="16112" y="18481"/>
                    <a:pt x="16104" y="18454"/>
                    <a:pt x="16093" y="18433"/>
                  </a:cubicBezTo>
                  <a:cubicBezTo>
                    <a:pt x="16082" y="18411"/>
                    <a:pt x="16066" y="18400"/>
                    <a:pt x="16046" y="18400"/>
                  </a:cubicBezTo>
                  <a:cubicBezTo>
                    <a:pt x="16025" y="18400"/>
                    <a:pt x="16010" y="18417"/>
                    <a:pt x="15998" y="18451"/>
                  </a:cubicBezTo>
                  <a:cubicBezTo>
                    <a:pt x="15986" y="18485"/>
                    <a:pt x="15976" y="18548"/>
                    <a:pt x="15969" y="18641"/>
                  </a:cubicBezTo>
                  <a:lnTo>
                    <a:pt x="15865" y="18558"/>
                  </a:lnTo>
                  <a:cubicBezTo>
                    <a:pt x="15877" y="18363"/>
                    <a:pt x="15898" y="18225"/>
                    <a:pt x="15928" y="18140"/>
                  </a:cubicBezTo>
                  <a:cubicBezTo>
                    <a:pt x="15957" y="18055"/>
                    <a:pt x="15998" y="18011"/>
                    <a:pt x="16052" y="18011"/>
                  </a:cubicBezTo>
                  <a:close/>
                  <a:moveTo>
                    <a:pt x="8221" y="18069"/>
                  </a:moveTo>
                  <a:lnTo>
                    <a:pt x="8344" y="18069"/>
                  </a:lnTo>
                  <a:lnTo>
                    <a:pt x="8447" y="19435"/>
                  </a:lnTo>
                  <a:cubicBezTo>
                    <a:pt x="8447" y="19435"/>
                    <a:pt x="8549" y="18069"/>
                    <a:pt x="8549" y="18069"/>
                  </a:cubicBezTo>
                  <a:lnTo>
                    <a:pt x="8667" y="18069"/>
                  </a:lnTo>
                  <a:lnTo>
                    <a:pt x="8514" y="19921"/>
                  </a:lnTo>
                  <a:lnTo>
                    <a:pt x="8485" y="20281"/>
                  </a:lnTo>
                  <a:cubicBezTo>
                    <a:pt x="8472" y="20416"/>
                    <a:pt x="8459" y="20515"/>
                    <a:pt x="8446" y="20577"/>
                  </a:cubicBezTo>
                  <a:cubicBezTo>
                    <a:pt x="8433" y="20640"/>
                    <a:pt x="8417" y="20690"/>
                    <a:pt x="8397" y="20724"/>
                  </a:cubicBezTo>
                  <a:cubicBezTo>
                    <a:pt x="8378" y="20758"/>
                    <a:pt x="8353" y="20773"/>
                    <a:pt x="8324" y="20773"/>
                  </a:cubicBezTo>
                  <a:cubicBezTo>
                    <a:pt x="8302" y="20773"/>
                    <a:pt x="8280" y="20763"/>
                    <a:pt x="8259" y="20742"/>
                  </a:cubicBezTo>
                  <a:lnTo>
                    <a:pt x="8249" y="20344"/>
                  </a:lnTo>
                  <a:cubicBezTo>
                    <a:pt x="8267" y="20359"/>
                    <a:pt x="8283" y="20368"/>
                    <a:pt x="8297" y="20368"/>
                  </a:cubicBezTo>
                  <a:cubicBezTo>
                    <a:pt x="8319" y="20368"/>
                    <a:pt x="8337" y="20341"/>
                    <a:pt x="8352" y="20288"/>
                  </a:cubicBezTo>
                  <a:cubicBezTo>
                    <a:pt x="8366" y="20235"/>
                    <a:pt x="8377" y="20138"/>
                    <a:pt x="8386" y="19998"/>
                  </a:cubicBezTo>
                  <a:lnTo>
                    <a:pt x="8221" y="18069"/>
                  </a:lnTo>
                  <a:close/>
                  <a:moveTo>
                    <a:pt x="8731" y="18069"/>
                  </a:moveTo>
                  <a:lnTo>
                    <a:pt x="9117" y="18069"/>
                  </a:lnTo>
                  <a:lnTo>
                    <a:pt x="9117" y="19991"/>
                  </a:lnTo>
                  <a:lnTo>
                    <a:pt x="9001" y="19991"/>
                  </a:lnTo>
                  <a:lnTo>
                    <a:pt x="9001" y="18469"/>
                  </a:lnTo>
                  <a:lnTo>
                    <a:pt x="8846" y="18469"/>
                  </a:lnTo>
                  <a:lnTo>
                    <a:pt x="8846" y="19991"/>
                  </a:lnTo>
                  <a:lnTo>
                    <a:pt x="8731" y="19991"/>
                  </a:lnTo>
                  <a:cubicBezTo>
                    <a:pt x="8731" y="19991"/>
                    <a:pt x="8731" y="18069"/>
                    <a:pt x="8731" y="18069"/>
                  </a:cubicBezTo>
                  <a:close/>
                  <a:moveTo>
                    <a:pt x="9241" y="18069"/>
                  </a:moveTo>
                  <a:lnTo>
                    <a:pt x="9627" y="18069"/>
                  </a:lnTo>
                  <a:lnTo>
                    <a:pt x="9627" y="19991"/>
                  </a:lnTo>
                  <a:lnTo>
                    <a:pt x="9511" y="19991"/>
                  </a:lnTo>
                  <a:lnTo>
                    <a:pt x="9511" y="18469"/>
                  </a:lnTo>
                  <a:lnTo>
                    <a:pt x="9356" y="18469"/>
                  </a:lnTo>
                  <a:lnTo>
                    <a:pt x="9356" y="19991"/>
                  </a:lnTo>
                  <a:lnTo>
                    <a:pt x="9241" y="19991"/>
                  </a:lnTo>
                  <a:cubicBezTo>
                    <a:pt x="9241" y="19991"/>
                    <a:pt x="9241" y="18069"/>
                    <a:pt x="9241" y="18069"/>
                  </a:cubicBezTo>
                  <a:close/>
                  <a:moveTo>
                    <a:pt x="11822" y="18069"/>
                  </a:moveTo>
                  <a:lnTo>
                    <a:pt x="12208" y="18069"/>
                  </a:lnTo>
                  <a:lnTo>
                    <a:pt x="12208" y="19991"/>
                  </a:lnTo>
                  <a:lnTo>
                    <a:pt x="12092" y="19991"/>
                  </a:lnTo>
                  <a:lnTo>
                    <a:pt x="12092" y="18469"/>
                  </a:lnTo>
                  <a:lnTo>
                    <a:pt x="11937" y="18469"/>
                  </a:lnTo>
                  <a:lnTo>
                    <a:pt x="11937" y="19991"/>
                  </a:lnTo>
                  <a:lnTo>
                    <a:pt x="11822" y="19991"/>
                  </a:lnTo>
                  <a:cubicBezTo>
                    <a:pt x="11822" y="19991"/>
                    <a:pt x="11822" y="18069"/>
                    <a:pt x="11822" y="18069"/>
                  </a:cubicBezTo>
                  <a:close/>
                  <a:moveTo>
                    <a:pt x="13367" y="18069"/>
                  </a:moveTo>
                  <a:lnTo>
                    <a:pt x="13510" y="18069"/>
                  </a:lnTo>
                  <a:lnTo>
                    <a:pt x="13617" y="19408"/>
                  </a:lnTo>
                  <a:cubicBezTo>
                    <a:pt x="13617" y="19408"/>
                    <a:pt x="13726" y="18069"/>
                    <a:pt x="13726" y="18069"/>
                  </a:cubicBezTo>
                  <a:lnTo>
                    <a:pt x="13869" y="18069"/>
                  </a:lnTo>
                  <a:lnTo>
                    <a:pt x="13869" y="19991"/>
                  </a:lnTo>
                  <a:lnTo>
                    <a:pt x="13770" y="19991"/>
                  </a:lnTo>
                  <a:lnTo>
                    <a:pt x="13770" y="18726"/>
                  </a:lnTo>
                  <a:lnTo>
                    <a:pt x="13664" y="19991"/>
                  </a:lnTo>
                  <a:lnTo>
                    <a:pt x="13566" y="19991"/>
                  </a:lnTo>
                  <a:lnTo>
                    <a:pt x="13466" y="18726"/>
                  </a:lnTo>
                  <a:lnTo>
                    <a:pt x="13466" y="19991"/>
                  </a:lnTo>
                  <a:lnTo>
                    <a:pt x="13367" y="19991"/>
                  </a:lnTo>
                  <a:lnTo>
                    <a:pt x="13367" y="18069"/>
                  </a:lnTo>
                  <a:close/>
                  <a:moveTo>
                    <a:pt x="14961" y="18069"/>
                  </a:moveTo>
                  <a:lnTo>
                    <a:pt x="15076" y="18069"/>
                  </a:lnTo>
                  <a:lnTo>
                    <a:pt x="15076" y="18769"/>
                  </a:lnTo>
                  <a:lnTo>
                    <a:pt x="15240" y="18769"/>
                  </a:lnTo>
                  <a:cubicBezTo>
                    <a:pt x="15240" y="18769"/>
                    <a:pt x="15240" y="18069"/>
                    <a:pt x="15240" y="18069"/>
                  </a:cubicBezTo>
                  <a:lnTo>
                    <a:pt x="15355" y="18069"/>
                  </a:lnTo>
                  <a:lnTo>
                    <a:pt x="15355" y="19991"/>
                  </a:lnTo>
                  <a:lnTo>
                    <a:pt x="15240" y="19991"/>
                  </a:lnTo>
                  <a:lnTo>
                    <a:pt x="15240" y="19184"/>
                  </a:lnTo>
                  <a:lnTo>
                    <a:pt x="15076" y="19184"/>
                  </a:lnTo>
                  <a:lnTo>
                    <a:pt x="15076" y="19991"/>
                  </a:lnTo>
                  <a:lnTo>
                    <a:pt x="14961" y="19991"/>
                  </a:lnTo>
                  <a:lnTo>
                    <a:pt x="14961" y="18069"/>
                  </a:lnTo>
                  <a:close/>
                  <a:moveTo>
                    <a:pt x="7970" y="18413"/>
                  </a:moveTo>
                  <a:cubicBezTo>
                    <a:pt x="7942" y="18413"/>
                    <a:pt x="7919" y="18461"/>
                    <a:pt x="7901" y="18556"/>
                  </a:cubicBezTo>
                  <a:cubicBezTo>
                    <a:pt x="7882" y="18651"/>
                    <a:pt x="7873" y="18794"/>
                    <a:pt x="7873" y="18985"/>
                  </a:cubicBezTo>
                  <a:cubicBezTo>
                    <a:pt x="7873" y="19202"/>
                    <a:pt x="7883" y="19362"/>
                    <a:pt x="7902" y="19464"/>
                  </a:cubicBezTo>
                  <a:cubicBezTo>
                    <a:pt x="7921" y="19567"/>
                    <a:pt x="7945" y="19618"/>
                    <a:pt x="7972" y="19618"/>
                  </a:cubicBezTo>
                  <a:cubicBezTo>
                    <a:pt x="7998" y="19618"/>
                    <a:pt x="8020" y="19570"/>
                    <a:pt x="8038" y="19475"/>
                  </a:cubicBezTo>
                  <a:cubicBezTo>
                    <a:pt x="8056" y="19380"/>
                    <a:pt x="8066" y="19227"/>
                    <a:pt x="8066" y="19012"/>
                  </a:cubicBezTo>
                  <a:cubicBezTo>
                    <a:pt x="8066" y="18808"/>
                    <a:pt x="8056" y="18657"/>
                    <a:pt x="8038" y="18560"/>
                  </a:cubicBezTo>
                  <a:cubicBezTo>
                    <a:pt x="8020" y="18462"/>
                    <a:pt x="7997" y="18413"/>
                    <a:pt x="7970" y="18413"/>
                  </a:cubicBezTo>
                  <a:close/>
                  <a:moveTo>
                    <a:pt x="12543" y="18413"/>
                  </a:moveTo>
                  <a:cubicBezTo>
                    <a:pt x="12515" y="18413"/>
                    <a:pt x="12492" y="18461"/>
                    <a:pt x="12473" y="18556"/>
                  </a:cubicBezTo>
                  <a:cubicBezTo>
                    <a:pt x="12455" y="18651"/>
                    <a:pt x="12445" y="18794"/>
                    <a:pt x="12445" y="18985"/>
                  </a:cubicBezTo>
                  <a:cubicBezTo>
                    <a:pt x="12445" y="19202"/>
                    <a:pt x="12455" y="19362"/>
                    <a:pt x="12475" y="19464"/>
                  </a:cubicBezTo>
                  <a:cubicBezTo>
                    <a:pt x="12494" y="19567"/>
                    <a:pt x="12517" y="19618"/>
                    <a:pt x="12545" y="19618"/>
                  </a:cubicBezTo>
                  <a:cubicBezTo>
                    <a:pt x="12571" y="19618"/>
                    <a:pt x="12593" y="19570"/>
                    <a:pt x="12611" y="19475"/>
                  </a:cubicBezTo>
                  <a:cubicBezTo>
                    <a:pt x="12629" y="19380"/>
                    <a:pt x="12638" y="19227"/>
                    <a:pt x="12638" y="19012"/>
                  </a:cubicBezTo>
                  <a:cubicBezTo>
                    <a:pt x="12638" y="18808"/>
                    <a:pt x="12629" y="18657"/>
                    <a:pt x="12611" y="18560"/>
                  </a:cubicBezTo>
                  <a:cubicBezTo>
                    <a:pt x="12592" y="18462"/>
                    <a:pt x="12569" y="18413"/>
                    <a:pt x="12543" y="18413"/>
                  </a:cubicBezTo>
                  <a:close/>
                  <a:moveTo>
                    <a:pt x="13049" y="18426"/>
                  </a:moveTo>
                  <a:cubicBezTo>
                    <a:pt x="13020" y="18426"/>
                    <a:pt x="12995" y="18476"/>
                    <a:pt x="12975" y="18576"/>
                  </a:cubicBezTo>
                  <a:cubicBezTo>
                    <a:pt x="12954" y="18676"/>
                    <a:pt x="12943" y="18824"/>
                    <a:pt x="12943" y="19017"/>
                  </a:cubicBezTo>
                  <a:cubicBezTo>
                    <a:pt x="12943" y="19212"/>
                    <a:pt x="12954" y="19358"/>
                    <a:pt x="12975" y="19457"/>
                  </a:cubicBezTo>
                  <a:cubicBezTo>
                    <a:pt x="12995" y="19557"/>
                    <a:pt x="13021" y="19607"/>
                    <a:pt x="13050" y="19607"/>
                  </a:cubicBezTo>
                  <a:cubicBezTo>
                    <a:pt x="13079" y="19607"/>
                    <a:pt x="13104" y="19557"/>
                    <a:pt x="13124" y="19457"/>
                  </a:cubicBezTo>
                  <a:cubicBezTo>
                    <a:pt x="13145" y="19357"/>
                    <a:pt x="13156" y="19209"/>
                    <a:pt x="13156" y="19014"/>
                  </a:cubicBezTo>
                  <a:cubicBezTo>
                    <a:pt x="13156" y="18823"/>
                    <a:pt x="13145" y="18676"/>
                    <a:pt x="13124" y="18576"/>
                  </a:cubicBezTo>
                  <a:cubicBezTo>
                    <a:pt x="13103" y="18476"/>
                    <a:pt x="13078" y="18426"/>
                    <a:pt x="13049" y="18426"/>
                  </a:cubicBezTo>
                  <a:close/>
                  <a:moveTo>
                    <a:pt x="14177" y="18460"/>
                  </a:moveTo>
                  <a:cubicBezTo>
                    <a:pt x="14148" y="18460"/>
                    <a:pt x="14124" y="18512"/>
                    <a:pt x="14104" y="18616"/>
                  </a:cubicBezTo>
                  <a:cubicBezTo>
                    <a:pt x="14085" y="18720"/>
                    <a:pt x="14075" y="18857"/>
                    <a:pt x="14075" y="19028"/>
                  </a:cubicBezTo>
                  <a:cubicBezTo>
                    <a:pt x="14075" y="19201"/>
                    <a:pt x="14085" y="19339"/>
                    <a:pt x="14104" y="19443"/>
                  </a:cubicBezTo>
                  <a:cubicBezTo>
                    <a:pt x="14123" y="19547"/>
                    <a:pt x="14147" y="19598"/>
                    <a:pt x="14176" y="19598"/>
                  </a:cubicBezTo>
                  <a:cubicBezTo>
                    <a:pt x="14206" y="19598"/>
                    <a:pt x="14231" y="19546"/>
                    <a:pt x="14252" y="19439"/>
                  </a:cubicBezTo>
                  <a:cubicBezTo>
                    <a:pt x="14272" y="19332"/>
                    <a:pt x="14282" y="19195"/>
                    <a:pt x="14282" y="19028"/>
                  </a:cubicBezTo>
                  <a:cubicBezTo>
                    <a:pt x="14282" y="18862"/>
                    <a:pt x="14272" y="18725"/>
                    <a:pt x="14252" y="18619"/>
                  </a:cubicBezTo>
                  <a:cubicBezTo>
                    <a:pt x="14231" y="18513"/>
                    <a:pt x="14206" y="18460"/>
                    <a:pt x="14177" y="18460"/>
                  </a:cubicBezTo>
                  <a:close/>
                  <a:moveTo>
                    <a:pt x="9989" y="19055"/>
                  </a:moveTo>
                  <a:cubicBezTo>
                    <a:pt x="9974" y="19077"/>
                    <a:pt x="9951" y="19102"/>
                    <a:pt x="9920" y="19131"/>
                  </a:cubicBezTo>
                  <a:cubicBezTo>
                    <a:pt x="9885" y="19165"/>
                    <a:pt x="9861" y="19202"/>
                    <a:pt x="9850" y="19244"/>
                  </a:cubicBezTo>
                  <a:cubicBezTo>
                    <a:pt x="9839" y="19285"/>
                    <a:pt x="9834" y="19338"/>
                    <a:pt x="9834" y="19403"/>
                  </a:cubicBezTo>
                  <a:cubicBezTo>
                    <a:pt x="9834" y="19477"/>
                    <a:pt x="9840" y="19537"/>
                    <a:pt x="9852" y="19587"/>
                  </a:cubicBezTo>
                  <a:cubicBezTo>
                    <a:pt x="9864" y="19638"/>
                    <a:pt x="9879" y="19664"/>
                    <a:pt x="9898" y="19664"/>
                  </a:cubicBezTo>
                  <a:cubicBezTo>
                    <a:pt x="9914" y="19664"/>
                    <a:pt x="9930" y="19643"/>
                    <a:pt x="9946" y="19602"/>
                  </a:cubicBezTo>
                  <a:cubicBezTo>
                    <a:pt x="9962" y="19561"/>
                    <a:pt x="9973" y="19515"/>
                    <a:pt x="9979" y="19459"/>
                  </a:cubicBezTo>
                  <a:cubicBezTo>
                    <a:pt x="9985" y="19404"/>
                    <a:pt x="9989" y="19303"/>
                    <a:pt x="9989" y="19157"/>
                  </a:cubicBezTo>
                  <a:cubicBezTo>
                    <a:pt x="9989" y="19157"/>
                    <a:pt x="9989" y="19055"/>
                    <a:pt x="9989" y="19055"/>
                  </a:cubicBezTo>
                  <a:close/>
                  <a:moveTo>
                    <a:pt x="11184" y="19055"/>
                  </a:moveTo>
                  <a:cubicBezTo>
                    <a:pt x="11169" y="19077"/>
                    <a:pt x="11146" y="19102"/>
                    <a:pt x="11115" y="19131"/>
                  </a:cubicBezTo>
                  <a:cubicBezTo>
                    <a:pt x="11079" y="19165"/>
                    <a:pt x="11056" y="19202"/>
                    <a:pt x="11045" y="19244"/>
                  </a:cubicBezTo>
                  <a:cubicBezTo>
                    <a:pt x="11034" y="19285"/>
                    <a:pt x="11029" y="19338"/>
                    <a:pt x="11029" y="19403"/>
                  </a:cubicBezTo>
                  <a:cubicBezTo>
                    <a:pt x="11029" y="19477"/>
                    <a:pt x="11035" y="19537"/>
                    <a:pt x="11047" y="19587"/>
                  </a:cubicBezTo>
                  <a:cubicBezTo>
                    <a:pt x="11059" y="19638"/>
                    <a:pt x="11074" y="19664"/>
                    <a:pt x="11093" y="19664"/>
                  </a:cubicBezTo>
                  <a:cubicBezTo>
                    <a:pt x="11109" y="19664"/>
                    <a:pt x="11125" y="19643"/>
                    <a:pt x="11141" y="19602"/>
                  </a:cubicBezTo>
                  <a:cubicBezTo>
                    <a:pt x="11157" y="19561"/>
                    <a:pt x="11168" y="19515"/>
                    <a:pt x="11174" y="19459"/>
                  </a:cubicBezTo>
                  <a:cubicBezTo>
                    <a:pt x="11180" y="19404"/>
                    <a:pt x="11184" y="19303"/>
                    <a:pt x="11184" y="19157"/>
                  </a:cubicBezTo>
                  <a:cubicBezTo>
                    <a:pt x="11184" y="19157"/>
                    <a:pt x="11184" y="19055"/>
                    <a:pt x="11184" y="19055"/>
                  </a:cubicBezTo>
                  <a:close/>
                  <a:moveTo>
                    <a:pt x="14737" y="19055"/>
                  </a:moveTo>
                  <a:cubicBezTo>
                    <a:pt x="14722" y="19077"/>
                    <a:pt x="14699" y="19102"/>
                    <a:pt x="14668" y="19131"/>
                  </a:cubicBezTo>
                  <a:cubicBezTo>
                    <a:pt x="14632" y="19165"/>
                    <a:pt x="14609" y="19202"/>
                    <a:pt x="14598" y="19244"/>
                  </a:cubicBezTo>
                  <a:cubicBezTo>
                    <a:pt x="14587" y="19285"/>
                    <a:pt x="14582" y="19338"/>
                    <a:pt x="14582" y="19403"/>
                  </a:cubicBezTo>
                  <a:cubicBezTo>
                    <a:pt x="14582" y="19477"/>
                    <a:pt x="14588" y="19537"/>
                    <a:pt x="14600" y="19587"/>
                  </a:cubicBezTo>
                  <a:cubicBezTo>
                    <a:pt x="14612" y="19638"/>
                    <a:pt x="14627" y="19664"/>
                    <a:pt x="14645" y="19664"/>
                  </a:cubicBezTo>
                  <a:cubicBezTo>
                    <a:pt x="14662" y="19664"/>
                    <a:pt x="14678" y="19643"/>
                    <a:pt x="14694" y="19602"/>
                  </a:cubicBezTo>
                  <a:cubicBezTo>
                    <a:pt x="14710" y="19561"/>
                    <a:pt x="14721" y="19515"/>
                    <a:pt x="14727" y="19459"/>
                  </a:cubicBezTo>
                  <a:cubicBezTo>
                    <a:pt x="14733" y="19404"/>
                    <a:pt x="14737" y="19303"/>
                    <a:pt x="14737" y="19157"/>
                  </a:cubicBezTo>
                  <a:cubicBezTo>
                    <a:pt x="14737" y="19157"/>
                    <a:pt x="14737" y="19055"/>
                    <a:pt x="14737" y="19055"/>
                  </a:cubicBezTo>
                  <a:close/>
                  <a:moveTo>
                    <a:pt x="16123" y="19055"/>
                  </a:moveTo>
                  <a:cubicBezTo>
                    <a:pt x="16108" y="19077"/>
                    <a:pt x="16085" y="19102"/>
                    <a:pt x="16054" y="19131"/>
                  </a:cubicBezTo>
                  <a:cubicBezTo>
                    <a:pt x="16019" y="19165"/>
                    <a:pt x="15995" y="19202"/>
                    <a:pt x="15984" y="19244"/>
                  </a:cubicBezTo>
                  <a:cubicBezTo>
                    <a:pt x="15973" y="19285"/>
                    <a:pt x="15968" y="19338"/>
                    <a:pt x="15968" y="19403"/>
                  </a:cubicBezTo>
                  <a:cubicBezTo>
                    <a:pt x="15968" y="19477"/>
                    <a:pt x="15974" y="19537"/>
                    <a:pt x="15986" y="19587"/>
                  </a:cubicBezTo>
                  <a:cubicBezTo>
                    <a:pt x="15998" y="19638"/>
                    <a:pt x="16013" y="19664"/>
                    <a:pt x="16032" y="19664"/>
                  </a:cubicBezTo>
                  <a:cubicBezTo>
                    <a:pt x="16048" y="19664"/>
                    <a:pt x="16064" y="19643"/>
                    <a:pt x="16080" y="19602"/>
                  </a:cubicBezTo>
                  <a:cubicBezTo>
                    <a:pt x="16096" y="19561"/>
                    <a:pt x="16107" y="19515"/>
                    <a:pt x="16113" y="19459"/>
                  </a:cubicBezTo>
                  <a:cubicBezTo>
                    <a:pt x="16119" y="19404"/>
                    <a:pt x="16123" y="19303"/>
                    <a:pt x="16123" y="19157"/>
                  </a:cubicBezTo>
                  <a:cubicBezTo>
                    <a:pt x="16123" y="19157"/>
                    <a:pt x="16123" y="19055"/>
                    <a:pt x="16123" y="19055"/>
                  </a:cubicBezTo>
                  <a:close/>
                </a:path>
              </a:pathLst>
            </a:custGeom>
            <a:solidFill>
              <a:schemeClr val="tx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grpSp>
    </p:spTree>
    <p:extLst>
      <p:ext uri="{BB962C8B-B14F-4D97-AF65-F5344CB8AC3E}">
        <p14:creationId xmlns:p14="http://schemas.microsoft.com/office/powerpoint/2010/main" val="2218730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Раздел">
    <p:bg>
      <p:bgPr>
        <a:solidFill>
          <a:schemeClr val="bg2"/>
        </a:solidFill>
        <a:effectLst/>
      </p:bgPr>
    </p:bg>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xmlns="" id="{B672F063-E0B8-9044-AEF5-2E83F473982A}"/>
              </a:ext>
            </a:extLst>
          </p:cNvPr>
          <p:cNvPicPr>
            <a:picLocks noChangeAspect="1"/>
          </p:cNvPicPr>
          <p:nvPr userDrawn="1"/>
        </p:nvPicPr>
        <p:blipFill rotWithShape="1">
          <a:blip r:embed="rId2">
            <a:alphaModFix amt="70000"/>
          </a:blip>
          <a:srcRect b="14122"/>
          <a:stretch/>
        </p:blipFill>
        <p:spPr>
          <a:xfrm rot="10800000">
            <a:off x="0" y="-1"/>
            <a:ext cx="9906000" cy="6858001"/>
          </a:xfrm>
          <a:prstGeom prst="rect">
            <a:avLst/>
          </a:prstGeom>
        </p:spPr>
      </p:pic>
      <p:sp>
        <p:nvSpPr>
          <p:cNvPr id="4" name="Номер слайда 14">
            <a:extLst>
              <a:ext uri="{FF2B5EF4-FFF2-40B4-BE49-F238E27FC236}">
                <a16:creationId xmlns:a16="http://schemas.microsoft.com/office/drawing/2014/main" xmlns="" id="{D42C1C6C-CEE3-4D44-A624-7FED31C07229}"/>
              </a:ext>
            </a:extLst>
          </p:cNvPr>
          <p:cNvSpPr txBox="1">
            <a:spLocks/>
          </p:cNvSpPr>
          <p:nvPr userDrawn="1"/>
        </p:nvSpPr>
        <p:spPr>
          <a:xfrm>
            <a:off x="400050" y="-1"/>
            <a:ext cx="768350" cy="36000"/>
          </a:xfrm>
          <a:prstGeom prst="rect">
            <a:avLst/>
          </a:prstGeom>
          <a:solidFill>
            <a:schemeClr val="accent4"/>
          </a:solidFill>
        </p:spPr>
        <p:txBody>
          <a:bodyPr vert="horz" lIns="0" tIns="0" rIns="0" bIns="0" rtlCol="0" anchor="ctr"/>
          <a:lstStyle>
            <a:defPPr>
              <a:defRPr lang="ru-RU"/>
            </a:defPPr>
            <a:lvl1pPr marL="0" indent="0" algn="ctr" defTabSz="914400" rtl="0" eaLnBrk="1" latinLnBrk="0" hangingPunct="1">
              <a:lnSpc>
                <a:spcPct val="90000"/>
              </a:lnSpc>
              <a:spcBef>
                <a:spcPts val="1000"/>
              </a:spcBef>
              <a:buFont typeface="Arial" panose="020B0604020202020204" pitchFamily="34" charset="0"/>
              <a:buNone/>
              <a:defRPr lang="ru-RU" sz="1200" kern="120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uk-UA" dirty="0">
              <a:solidFill>
                <a:schemeClr val="accent5"/>
              </a:solidFill>
            </a:endParaRPr>
          </a:p>
        </p:txBody>
      </p:sp>
    </p:spTree>
    <p:extLst>
      <p:ext uri="{BB962C8B-B14F-4D97-AF65-F5344CB8AC3E}">
        <p14:creationId xmlns:p14="http://schemas.microsoft.com/office/powerpoint/2010/main" val="2953533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Текст Основной">
    <p:spTree>
      <p:nvGrpSpPr>
        <p:cNvPr id="1" name=""/>
        <p:cNvGrpSpPr/>
        <p:nvPr/>
      </p:nvGrpSpPr>
      <p:grpSpPr>
        <a:xfrm>
          <a:off x="0" y="0"/>
          <a:ext cx="0" cy="0"/>
          <a:chOff x="0" y="0"/>
          <a:chExt cx="0" cy="0"/>
        </a:xfrm>
      </p:grpSpPr>
      <p:sp>
        <p:nvSpPr>
          <p:cNvPr id="14" name="Заголовок 7">
            <a:extLst>
              <a:ext uri="{FF2B5EF4-FFF2-40B4-BE49-F238E27FC236}">
                <a16:creationId xmlns:a16="http://schemas.microsoft.com/office/drawing/2014/main" xmlns="" id="{DE9F6064-D0DF-7640-BF2F-471808F94E25}"/>
              </a:ext>
            </a:extLst>
          </p:cNvPr>
          <p:cNvSpPr>
            <a:spLocks noGrp="1"/>
          </p:cNvSpPr>
          <p:nvPr>
            <p:ph type="title"/>
          </p:nvPr>
        </p:nvSpPr>
        <p:spPr>
          <a:xfrm>
            <a:off x="400050" y="323850"/>
            <a:ext cx="9113838" cy="1304924"/>
          </a:xfrm>
          <a:prstGeom prst="rect">
            <a:avLst/>
          </a:prstGeom>
        </p:spPr>
        <p:txBody>
          <a:bodyPr lIns="0" tIns="0" rIns="0" bIns="0" anchor="t" anchorCtr="0">
            <a:normAutofit/>
          </a:bodyPr>
          <a:lstStyle>
            <a:lvl1pPr>
              <a:lnSpc>
                <a:spcPct val="80000"/>
              </a:lnSpc>
              <a:defRPr sz="5400" b="0" i="0">
                <a:solidFill>
                  <a:schemeClr val="tx2"/>
                </a:solidFill>
                <a:latin typeface="Roboto Thin" panose="02000000000000000000" pitchFamily="2" charset="0"/>
                <a:ea typeface="Roboto Thin" panose="02000000000000000000" pitchFamily="2" charset="0"/>
                <a:cs typeface="Roboto Thin" panose="02000000000000000000" pitchFamily="2" charset="0"/>
              </a:defRPr>
            </a:lvl1pPr>
          </a:lstStyle>
          <a:p>
            <a:r>
              <a:rPr lang="ru-RU" dirty="0"/>
              <a:t>Образец</a:t>
            </a:r>
            <a:r>
              <a:rPr lang="en-US" dirty="0"/>
              <a:t> </a:t>
            </a:r>
            <a:r>
              <a:rPr lang="ru-RU" dirty="0"/>
              <a:t>заголовка</a:t>
            </a:r>
          </a:p>
        </p:txBody>
      </p:sp>
      <p:sp>
        <p:nvSpPr>
          <p:cNvPr id="17" name="Фигура"/>
          <p:cNvSpPr>
            <a:spLocks noChangeAspect="1"/>
          </p:cNvSpPr>
          <p:nvPr userDrawn="1"/>
        </p:nvSpPr>
        <p:spPr>
          <a:xfrm>
            <a:off x="400050" y="6534150"/>
            <a:ext cx="768350" cy="200776"/>
          </a:xfrm>
          <a:custGeom>
            <a:avLst/>
            <a:gdLst/>
            <a:ahLst/>
            <a:cxnLst>
              <a:cxn ang="0">
                <a:pos x="wd2" y="hd2"/>
              </a:cxn>
              <a:cxn ang="5400000">
                <a:pos x="wd2" y="hd2"/>
              </a:cxn>
              <a:cxn ang="10800000">
                <a:pos x="wd2" y="hd2"/>
              </a:cxn>
              <a:cxn ang="16200000">
                <a:pos x="wd2" y="hd2"/>
              </a:cxn>
            </a:cxnLst>
            <a:rect l="0" t="0" r="r" b="b"/>
            <a:pathLst>
              <a:path w="21600" h="21600" extrusionOk="0">
                <a:moveTo>
                  <a:pt x="2824" y="0"/>
                </a:moveTo>
                <a:cubicBezTo>
                  <a:pt x="1265" y="1"/>
                  <a:pt x="0" y="4840"/>
                  <a:pt x="0" y="10806"/>
                </a:cubicBezTo>
                <a:cubicBezTo>
                  <a:pt x="0" y="16771"/>
                  <a:pt x="1265" y="21599"/>
                  <a:pt x="2824" y="21600"/>
                </a:cubicBezTo>
                <a:cubicBezTo>
                  <a:pt x="4382" y="21599"/>
                  <a:pt x="5644" y="16771"/>
                  <a:pt x="5644" y="10806"/>
                </a:cubicBezTo>
                <a:cubicBezTo>
                  <a:pt x="5644" y="4840"/>
                  <a:pt x="4382" y="1"/>
                  <a:pt x="2824" y="0"/>
                </a:cubicBezTo>
                <a:close/>
                <a:moveTo>
                  <a:pt x="2824" y="457"/>
                </a:moveTo>
                <a:cubicBezTo>
                  <a:pt x="4317" y="467"/>
                  <a:pt x="5525" y="5090"/>
                  <a:pt x="5528" y="10806"/>
                </a:cubicBezTo>
                <a:cubicBezTo>
                  <a:pt x="5525" y="16522"/>
                  <a:pt x="4317" y="21144"/>
                  <a:pt x="2824" y="21154"/>
                </a:cubicBezTo>
                <a:cubicBezTo>
                  <a:pt x="1330" y="21143"/>
                  <a:pt x="119" y="16522"/>
                  <a:pt x="117" y="10806"/>
                </a:cubicBezTo>
                <a:cubicBezTo>
                  <a:pt x="119" y="5090"/>
                  <a:pt x="1330" y="467"/>
                  <a:pt x="2824" y="457"/>
                </a:cubicBezTo>
                <a:close/>
                <a:moveTo>
                  <a:pt x="2904" y="2561"/>
                </a:moveTo>
                <a:cubicBezTo>
                  <a:pt x="2112" y="2561"/>
                  <a:pt x="1664" y="3808"/>
                  <a:pt x="1664" y="3808"/>
                </a:cubicBezTo>
                <a:cubicBezTo>
                  <a:pt x="1806" y="3572"/>
                  <a:pt x="2347" y="2984"/>
                  <a:pt x="2845" y="2984"/>
                </a:cubicBezTo>
                <a:cubicBezTo>
                  <a:pt x="3606" y="3031"/>
                  <a:pt x="3875" y="4231"/>
                  <a:pt x="3875" y="4231"/>
                </a:cubicBezTo>
                <a:cubicBezTo>
                  <a:pt x="3875" y="4231"/>
                  <a:pt x="3366" y="3644"/>
                  <a:pt x="2623" y="3785"/>
                </a:cubicBezTo>
                <a:cubicBezTo>
                  <a:pt x="1961" y="3879"/>
                  <a:pt x="1234" y="5329"/>
                  <a:pt x="1234" y="5329"/>
                </a:cubicBezTo>
                <a:cubicBezTo>
                  <a:pt x="1234" y="5329"/>
                  <a:pt x="1156" y="5587"/>
                  <a:pt x="1174" y="5774"/>
                </a:cubicBezTo>
                <a:cubicBezTo>
                  <a:pt x="1285" y="5610"/>
                  <a:pt x="1769" y="4698"/>
                  <a:pt x="2543" y="4322"/>
                </a:cubicBezTo>
                <a:cubicBezTo>
                  <a:pt x="3316" y="3946"/>
                  <a:pt x="3905" y="4928"/>
                  <a:pt x="3905" y="4928"/>
                </a:cubicBezTo>
                <a:cubicBezTo>
                  <a:pt x="3905" y="4928"/>
                  <a:pt x="3827" y="5405"/>
                  <a:pt x="3753" y="5546"/>
                </a:cubicBezTo>
                <a:cubicBezTo>
                  <a:pt x="3330" y="5146"/>
                  <a:pt x="2744" y="5125"/>
                  <a:pt x="2124" y="5477"/>
                </a:cubicBezTo>
                <a:cubicBezTo>
                  <a:pt x="1504" y="5830"/>
                  <a:pt x="902" y="7570"/>
                  <a:pt x="902" y="7570"/>
                </a:cubicBezTo>
                <a:cubicBezTo>
                  <a:pt x="902" y="7570"/>
                  <a:pt x="823" y="7898"/>
                  <a:pt x="884" y="8039"/>
                </a:cubicBezTo>
                <a:cubicBezTo>
                  <a:pt x="1050" y="7663"/>
                  <a:pt x="1525" y="6438"/>
                  <a:pt x="2292" y="5969"/>
                </a:cubicBezTo>
                <a:cubicBezTo>
                  <a:pt x="3059" y="5499"/>
                  <a:pt x="3470" y="5848"/>
                  <a:pt x="3562" y="6083"/>
                </a:cubicBezTo>
                <a:cubicBezTo>
                  <a:pt x="3470" y="6294"/>
                  <a:pt x="2714" y="6699"/>
                  <a:pt x="2112" y="7215"/>
                </a:cubicBezTo>
                <a:cubicBezTo>
                  <a:pt x="1511" y="7732"/>
                  <a:pt x="1105" y="8593"/>
                  <a:pt x="920" y="9228"/>
                </a:cubicBezTo>
                <a:cubicBezTo>
                  <a:pt x="736" y="9861"/>
                  <a:pt x="720" y="10924"/>
                  <a:pt x="849" y="11652"/>
                </a:cubicBezTo>
                <a:cubicBezTo>
                  <a:pt x="836" y="11887"/>
                  <a:pt x="714" y="12711"/>
                  <a:pt x="1040" y="13344"/>
                </a:cubicBezTo>
                <a:cubicBezTo>
                  <a:pt x="1034" y="13791"/>
                  <a:pt x="874" y="14636"/>
                  <a:pt x="1377" y="15528"/>
                </a:cubicBezTo>
                <a:cubicBezTo>
                  <a:pt x="1421" y="16610"/>
                  <a:pt x="1904" y="17977"/>
                  <a:pt x="2677" y="18353"/>
                </a:cubicBezTo>
                <a:cubicBezTo>
                  <a:pt x="3457" y="18752"/>
                  <a:pt x="3857" y="17438"/>
                  <a:pt x="3857" y="17438"/>
                </a:cubicBezTo>
                <a:cubicBezTo>
                  <a:pt x="3857" y="17438"/>
                  <a:pt x="3409" y="18072"/>
                  <a:pt x="2758" y="17884"/>
                </a:cubicBezTo>
                <a:cubicBezTo>
                  <a:pt x="2156" y="17884"/>
                  <a:pt x="1652" y="16043"/>
                  <a:pt x="1652" y="16043"/>
                </a:cubicBezTo>
                <a:cubicBezTo>
                  <a:pt x="1652" y="16043"/>
                  <a:pt x="1960" y="16891"/>
                  <a:pt x="2886" y="17221"/>
                </a:cubicBezTo>
                <a:cubicBezTo>
                  <a:pt x="3820" y="17361"/>
                  <a:pt x="4312" y="16191"/>
                  <a:pt x="4312" y="16191"/>
                </a:cubicBezTo>
                <a:lnTo>
                  <a:pt x="4347" y="15951"/>
                </a:lnTo>
                <a:cubicBezTo>
                  <a:pt x="4170" y="16187"/>
                  <a:pt x="3567" y="16707"/>
                  <a:pt x="2910" y="16683"/>
                </a:cubicBezTo>
                <a:cubicBezTo>
                  <a:pt x="2253" y="16660"/>
                  <a:pt x="1611" y="15174"/>
                  <a:pt x="1611" y="15174"/>
                </a:cubicBezTo>
                <a:lnTo>
                  <a:pt x="1622" y="14876"/>
                </a:lnTo>
                <a:cubicBezTo>
                  <a:pt x="1622" y="14876"/>
                  <a:pt x="1603" y="14658"/>
                  <a:pt x="1664" y="14728"/>
                </a:cubicBezTo>
                <a:cubicBezTo>
                  <a:pt x="1726" y="14799"/>
                  <a:pt x="2249" y="15998"/>
                  <a:pt x="3182" y="15928"/>
                </a:cubicBezTo>
                <a:cubicBezTo>
                  <a:pt x="4115" y="15858"/>
                  <a:pt x="4593" y="14705"/>
                  <a:pt x="4593" y="14705"/>
                </a:cubicBezTo>
                <a:cubicBezTo>
                  <a:pt x="4593" y="14705"/>
                  <a:pt x="4653" y="14373"/>
                  <a:pt x="4622" y="14373"/>
                </a:cubicBezTo>
                <a:cubicBezTo>
                  <a:pt x="4236" y="14937"/>
                  <a:pt x="3661" y="15437"/>
                  <a:pt x="3084" y="15437"/>
                </a:cubicBezTo>
                <a:cubicBezTo>
                  <a:pt x="2507" y="15437"/>
                  <a:pt x="1861" y="14305"/>
                  <a:pt x="1862" y="14305"/>
                </a:cubicBezTo>
                <a:lnTo>
                  <a:pt x="2107" y="13927"/>
                </a:lnTo>
                <a:cubicBezTo>
                  <a:pt x="2107" y="13927"/>
                  <a:pt x="2531" y="14615"/>
                  <a:pt x="3415" y="14522"/>
                </a:cubicBezTo>
                <a:cubicBezTo>
                  <a:pt x="4299" y="14427"/>
                  <a:pt x="4832" y="12761"/>
                  <a:pt x="4832" y="12761"/>
                </a:cubicBezTo>
                <a:cubicBezTo>
                  <a:pt x="4832" y="12761"/>
                  <a:pt x="4850" y="12708"/>
                  <a:pt x="4843" y="12567"/>
                </a:cubicBezTo>
                <a:cubicBezTo>
                  <a:pt x="4432" y="13341"/>
                  <a:pt x="3851" y="13913"/>
                  <a:pt x="3415" y="14030"/>
                </a:cubicBezTo>
                <a:cubicBezTo>
                  <a:pt x="2979" y="14148"/>
                  <a:pt x="2507" y="13607"/>
                  <a:pt x="2507" y="13607"/>
                </a:cubicBezTo>
                <a:cubicBezTo>
                  <a:pt x="2507" y="13607"/>
                  <a:pt x="2959" y="13371"/>
                  <a:pt x="3696" y="12784"/>
                </a:cubicBezTo>
                <a:cubicBezTo>
                  <a:pt x="4482" y="12338"/>
                  <a:pt x="4888" y="10474"/>
                  <a:pt x="4888" y="10474"/>
                </a:cubicBezTo>
                <a:cubicBezTo>
                  <a:pt x="5023" y="9675"/>
                  <a:pt x="4869" y="9160"/>
                  <a:pt x="4796" y="8736"/>
                </a:cubicBezTo>
                <a:cubicBezTo>
                  <a:pt x="4826" y="8383"/>
                  <a:pt x="4905" y="7500"/>
                  <a:pt x="4598" y="6724"/>
                </a:cubicBezTo>
                <a:cubicBezTo>
                  <a:pt x="4648" y="5925"/>
                  <a:pt x="4396" y="5076"/>
                  <a:pt x="4162" y="4677"/>
                </a:cubicBezTo>
                <a:cubicBezTo>
                  <a:pt x="4156" y="4090"/>
                  <a:pt x="3696" y="2561"/>
                  <a:pt x="2904" y="2561"/>
                </a:cubicBezTo>
                <a:close/>
                <a:moveTo>
                  <a:pt x="7613" y="4391"/>
                </a:moveTo>
                <a:cubicBezTo>
                  <a:pt x="7216" y="4391"/>
                  <a:pt x="6857" y="5115"/>
                  <a:pt x="6597" y="6278"/>
                </a:cubicBezTo>
                <a:lnTo>
                  <a:pt x="6962" y="8439"/>
                </a:lnTo>
                <a:cubicBezTo>
                  <a:pt x="7116" y="7592"/>
                  <a:pt x="7350" y="7055"/>
                  <a:pt x="7613" y="7055"/>
                </a:cubicBezTo>
                <a:cubicBezTo>
                  <a:pt x="7805" y="7055"/>
                  <a:pt x="7983" y="7339"/>
                  <a:pt x="8124" y="7821"/>
                </a:cubicBezTo>
                <a:cubicBezTo>
                  <a:pt x="8253" y="8261"/>
                  <a:pt x="8285" y="8864"/>
                  <a:pt x="8292" y="9559"/>
                </a:cubicBezTo>
                <a:lnTo>
                  <a:pt x="7231" y="9559"/>
                </a:lnTo>
                <a:lnTo>
                  <a:pt x="7231" y="12041"/>
                </a:lnTo>
                <a:lnTo>
                  <a:pt x="8313" y="12041"/>
                </a:lnTo>
                <a:cubicBezTo>
                  <a:pt x="8318" y="12508"/>
                  <a:pt x="8285" y="12927"/>
                  <a:pt x="8211" y="13287"/>
                </a:cubicBezTo>
                <a:cubicBezTo>
                  <a:pt x="8058" y="14034"/>
                  <a:pt x="7858" y="14499"/>
                  <a:pt x="7613" y="14499"/>
                </a:cubicBezTo>
                <a:cubicBezTo>
                  <a:pt x="7369" y="14587"/>
                  <a:pt x="7193" y="14226"/>
                  <a:pt x="6869" y="13241"/>
                </a:cubicBezTo>
                <a:lnTo>
                  <a:pt x="6606" y="15322"/>
                </a:lnTo>
                <a:cubicBezTo>
                  <a:pt x="6866" y="16461"/>
                  <a:pt x="7220" y="17163"/>
                  <a:pt x="7613" y="17163"/>
                </a:cubicBezTo>
                <a:cubicBezTo>
                  <a:pt x="8472" y="17156"/>
                  <a:pt x="9061" y="14917"/>
                  <a:pt x="9051" y="10783"/>
                </a:cubicBezTo>
                <a:cubicBezTo>
                  <a:pt x="9051" y="7259"/>
                  <a:pt x="8405" y="4391"/>
                  <a:pt x="7613" y="4391"/>
                </a:cubicBezTo>
                <a:close/>
                <a:moveTo>
                  <a:pt x="8988" y="4391"/>
                </a:moveTo>
                <a:cubicBezTo>
                  <a:pt x="8988" y="4391"/>
                  <a:pt x="8988" y="7432"/>
                  <a:pt x="8988" y="7433"/>
                </a:cubicBezTo>
                <a:lnTo>
                  <a:pt x="9714" y="7433"/>
                </a:lnTo>
                <a:lnTo>
                  <a:pt x="9714" y="17175"/>
                </a:lnTo>
                <a:lnTo>
                  <a:pt x="10512" y="17175"/>
                </a:lnTo>
                <a:lnTo>
                  <a:pt x="10512" y="7433"/>
                </a:lnTo>
                <a:lnTo>
                  <a:pt x="11238" y="7433"/>
                </a:lnTo>
                <a:lnTo>
                  <a:pt x="11238" y="4391"/>
                </a:lnTo>
                <a:lnTo>
                  <a:pt x="8988" y="4391"/>
                </a:lnTo>
                <a:close/>
                <a:moveTo>
                  <a:pt x="11665" y="4391"/>
                </a:moveTo>
                <a:cubicBezTo>
                  <a:pt x="11665" y="4391"/>
                  <a:pt x="11665" y="17175"/>
                  <a:pt x="11665" y="17175"/>
                </a:cubicBezTo>
                <a:lnTo>
                  <a:pt x="12454" y="17175"/>
                </a:lnTo>
                <a:lnTo>
                  <a:pt x="12454" y="7433"/>
                </a:lnTo>
                <a:lnTo>
                  <a:pt x="12968" y="7433"/>
                </a:lnTo>
                <a:lnTo>
                  <a:pt x="12968" y="17175"/>
                </a:lnTo>
                <a:lnTo>
                  <a:pt x="13766" y="17175"/>
                </a:lnTo>
                <a:lnTo>
                  <a:pt x="13766" y="4391"/>
                </a:lnTo>
                <a:lnTo>
                  <a:pt x="11665" y="4391"/>
                </a:lnTo>
                <a:close/>
                <a:moveTo>
                  <a:pt x="15203" y="4391"/>
                </a:moveTo>
                <a:cubicBezTo>
                  <a:pt x="15203" y="4391"/>
                  <a:pt x="15203" y="17175"/>
                  <a:pt x="15203" y="17175"/>
                </a:cubicBezTo>
                <a:lnTo>
                  <a:pt x="16018" y="17175"/>
                </a:lnTo>
                <a:lnTo>
                  <a:pt x="16018" y="7490"/>
                </a:lnTo>
                <a:lnTo>
                  <a:pt x="16789" y="7490"/>
                </a:lnTo>
                <a:lnTo>
                  <a:pt x="16789" y="4391"/>
                </a:lnTo>
                <a:lnTo>
                  <a:pt x="15203" y="4391"/>
                </a:lnTo>
                <a:close/>
                <a:moveTo>
                  <a:pt x="17115" y="4391"/>
                </a:moveTo>
                <a:cubicBezTo>
                  <a:pt x="17115" y="4391"/>
                  <a:pt x="17115" y="17175"/>
                  <a:pt x="17115" y="17175"/>
                </a:cubicBezTo>
                <a:lnTo>
                  <a:pt x="17904" y="17175"/>
                </a:lnTo>
                <a:lnTo>
                  <a:pt x="17904" y="7433"/>
                </a:lnTo>
                <a:lnTo>
                  <a:pt x="18418" y="7433"/>
                </a:lnTo>
                <a:lnTo>
                  <a:pt x="18418" y="17175"/>
                </a:lnTo>
                <a:lnTo>
                  <a:pt x="19216" y="17175"/>
                </a:lnTo>
                <a:lnTo>
                  <a:pt x="19216" y="4391"/>
                </a:lnTo>
                <a:lnTo>
                  <a:pt x="17115" y="4391"/>
                </a:lnTo>
                <a:close/>
                <a:moveTo>
                  <a:pt x="19601" y="4391"/>
                </a:moveTo>
                <a:lnTo>
                  <a:pt x="19601" y="17175"/>
                </a:lnTo>
                <a:lnTo>
                  <a:pt x="20608" y="17175"/>
                </a:lnTo>
                <a:cubicBezTo>
                  <a:pt x="20768" y="17175"/>
                  <a:pt x="21600" y="16746"/>
                  <a:pt x="21600" y="13081"/>
                </a:cubicBezTo>
                <a:cubicBezTo>
                  <a:pt x="21600" y="9416"/>
                  <a:pt x="20742" y="9102"/>
                  <a:pt x="20515" y="9102"/>
                </a:cubicBezTo>
                <a:lnTo>
                  <a:pt x="20348" y="9102"/>
                </a:lnTo>
                <a:lnTo>
                  <a:pt x="20348" y="7295"/>
                </a:lnTo>
                <a:lnTo>
                  <a:pt x="21409" y="7295"/>
                </a:lnTo>
                <a:lnTo>
                  <a:pt x="21409" y="4391"/>
                </a:lnTo>
                <a:lnTo>
                  <a:pt x="19601" y="4391"/>
                </a:lnTo>
                <a:close/>
                <a:moveTo>
                  <a:pt x="4138" y="5329"/>
                </a:moveTo>
                <a:cubicBezTo>
                  <a:pt x="4261" y="5634"/>
                  <a:pt x="4305" y="5871"/>
                  <a:pt x="4318" y="6129"/>
                </a:cubicBezTo>
                <a:cubicBezTo>
                  <a:pt x="4275" y="6035"/>
                  <a:pt x="4003" y="5855"/>
                  <a:pt x="4040" y="5832"/>
                </a:cubicBezTo>
                <a:cubicBezTo>
                  <a:pt x="4077" y="5808"/>
                  <a:pt x="4138" y="5329"/>
                  <a:pt x="4138" y="5329"/>
                </a:cubicBezTo>
                <a:close/>
                <a:moveTo>
                  <a:pt x="3887" y="6300"/>
                </a:moveTo>
                <a:cubicBezTo>
                  <a:pt x="3887" y="6300"/>
                  <a:pt x="4205" y="6650"/>
                  <a:pt x="4267" y="6815"/>
                </a:cubicBezTo>
                <a:cubicBezTo>
                  <a:pt x="4242" y="7144"/>
                  <a:pt x="4120" y="7375"/>
                  <a:pt x="4120" y="7375"/>
                </a:cubicBezTo>
                <a:cubicBezTo>
                  <a:pt x="4120" y="7375"/>
                  <a:pt x="3838" y="6931"/>
                  <a:pt x="3672" y="6861"/>
                </a:cubicBezTo>
                <a:cubicBezTo>
                  <a:pt x="3813" y="6626"/>
                  <a:pt x="3887" y="6300"/>
                  <a:pt x="3887" y="6300"/>
                </a:cubicBezTo>
                <a:close/>
                <a:moveTo>
                  <a:pt x="4518" y="7375"/>
                </a:moveTo>
                <a:cubicBezTo>
                  <a:pt x="4656" y="7540"/>
                  <a:pt x="4598" y="8141"/>
                  <a:pt x="4598" y="8141"/>
                </a:cubicBezTo>
                <a:cubicBezTo>
                  <a:pt x="4598" y="8141"/>
                  <a:pt x="4410" y="7753"/>
                  <a:pt x="4434" y="7753"/>
                </a:cubicBezTo>
                <a:cubicBezTo>
                  <a:pt x="4459" y="7635"/>
                  <a:pt x="4518" y="7375"/>
                  <a:pt x="4518" y="7375"/>
                </a:cubicBezTo>
                <a:close/>
                <a:moveTo>
                  <a:pt x="3472" y="7501"/>
                </a:moveTo>
                <a:cubicBezTo>
                  <a:pt x="3596" y="7532"/>
                  <a:pt x="3710" y="7608"/>
                  <a:pt x="3816" y="7730"/>
                </a:cubicBezTo>
                <a:cubicBezTo>
                  <a:pt x="3848" y="7808"/>
                  <a:pt x="3798" y="7844"/>
                  <a:pt x="3798" y="7844"/>
                </a:cubicBezTo>
                <a:cubicBezTo>
                  <a:pt x="3798" y="7844"/>
                  <a:pt x="2748" y="8665"/>
                  <a:pt x="2420" y="8885"/>
                </a:cubicBezTo>
                <a:cubicBezTo>
                  <a:pt x="2093" y="9104"/>
                  <a:pt x="1258" y="9815"/>
                  <a:pt x="1037" y="10817"/>
                </a:cubicBezTo>
                <a:lnTo>
                  <a:pt x="980" y="10783"/>
                </a:lnTo>
                <a:cubicBezTo>
                  <a:pt x="980" y="10783"/>
                  <a:pt x="926" y="10387"/>
                  <a:pt x="1004" y="10074"/>
                </a:cubicBezTo>
                <a:cubicBezTo>
                  <a:pt x="1081" y="9761"/>
                  <a:pt x="1302" y="8899"/>
                  <a:pt x="2068" y="8210"/>
                </a:cubicBezTo>
                <a:cubicBezTo>
                  <a:pt x="2642" y="7692"/>
                  <a:pt x="3101" y="7408"/>
                  <a:pt x="3472" y="7501"/>
                </a:cubicBezTo>
                <a:close/>
                <a:moveTo>
                  <a:pt x="4213" y="8279"/>
                </a:moveTo>
                <a:cubicBezTo>
                  <a:pt x="4213" y="8279"/>
                  <a:pt x="4463" y="8673"/>
                  <a:pt x="4455" y="8736"/>
                </a:cubicBezTo>
                <a:cubicBezTo>
                  <a:pt x="4447" y="8799"/>
                  <a:pt x="4240" y="9199"/>
                  <a:pt x="3941" y="9559"/>
                </a:cubicBezTo>
                <a:cubicBezTo>
                  <a:pt x="3642" y="9919"/>
                  <a:pt x="2333" y="10864"/>
                  <a:pt x="2047" y="11069"/>
                </a:cubicBezTo>
                <a:cubicBezTo>
                  <a:pt x="1760" y="11272"/>
                  <a:pt x="1392" y="12006"/>
                  <a:pt x="1392" y="12006"/>
                </a:cubicBezTo>
                <a:lnTo>
                  <a:pt x="1216" y="11503"/>
                </a:lnTo>
                <a:cubicBezTo>
                  <a:pt x="1318" y="10971"/>
                  <a:pt x="1799" y="10428"/>
                  <a:pt x="1799" y="10428"/>
                </a:cubicBezTo>
                <a:cubicBezTo>
                  <a:pt x="2122" y="10022"/>
                  <a:pt x="3271" y="9314"/>
                  <a:pt x="3529" y="9079"/>
                </a:cubicBezTo>
                <a:cubicBezTo>
                  <a:pt x="3774" y="8876"/>
                  <a:pt x="4213" y="8279"/>
                  <a:pt x="4213" y="8279"/>
                </a:cubicBezTo>
                <a:close/>
                <a:moveTo>
                  <a:pt x="4634" y="9376"/>
                </a:moveTo>
                <a:cubicBezTo>
                  <a:pt x="4634" y="9376"/>
                  <a:pt x="4639" y="9465"/>
                  <a:pt x="4643" y="10154"/>
                </a:cubicBezTo>
                <a:cubicBezTo>
                  <a:pt x="4291" y="11658"/>
                  <a:pt x="2940" y="12379"/>
                  <a:pt x="2674" y="12567"/>
                </a:cubicBezTo>
                <a:cubicBezTo>
                  <a:pt x="2408" y="12754"/>
                  <a:pt x="2026" y="13081"/>
                  <a:pt x="2026" y="13081"/>
                </a:cubicBezTo>
                <a:lnTo>
                  <a:pt x="1721" y="12521"/>
                </a:lnTo>
                <a:cubicBezTo>
                  <a:pt x="1770" y="12458"/>
                  <a:pt x="2083" y="12008"/>
                  <a:pt x="2402" y="11789"/>
                </a:cubicBezTo>
                <a:cubicBezTo>
                  <a:pt x="3102" y="11381"/>
                  <a:pt x="3690" y="10960"/>
                  <a:pt x="4016" y="10566"/>
                </a:cubicBezTo>
                <a:cubicBezTo>
                  <a:pt x="4405" y="10095"/>
                  <a:pt x="4634" y="9376"/>
                  <a:pt x="4634" y="9376"/>
                </a:cubicBezTo>
                <a:close/>
                <a:moveTo>
                  <a:pt x="20348" y="11766"/>
                </a:moveTo>
                <a:lnTo>
                  <a:pt x="20587" y="11766"/>
                </a:lnTo>
                <a:cubicBezTo>
                  <a:pt x="20755" y="11766"/>
                  <a:pt x="20847" y="12132"/>
                  <a:pt x="20847" y="13196"/>
                </a:cubicBezTo>
                <a:cubicBezTo>
                  <a:pt x="20847" y="14260"/>
                  <a:pt x="20720" y="14637"/>
                  <a:pt x="20611" y="14671"/>
                </a:cubicBezTo>
                <a:cubicBezTo>
                  <a:pt x="20511" y="14702"/>
                  <a:pt x="20348" y="14682"/>
                  <a:pt x="20348" y="14682"/>
                </a:cubicBezTo>
                <a:lnTo>
                  <a:pt x="20348" y="11766"/>
                </a:lnTo>
                <a:close/>
                <a:moveTo>
                  <a:pt x="1052" y="12144"/>
                </a:moveTo>
                <a:cubicBezTo>
                  <a:pt x="1104" y="12343"/>
                  <a:pt x="1201" y="12521"/>
                  <a:pt x="1201" y="12521"/>
                </a:cubicBezTo>
                <a:cubicBezTo>
                  <a:pt x="1201" y="12521"/>
                  <a:pt x="1166" y="12606"/>
                  <a:pt x="1138" y="12853"/>
                </a:cubicBezTo>
                <a:cubicBezTo>
                  <a:pt x="1068" y="12770"/>
                  <a:pt x="1052" y="12144"/>
                  <a:pt x="1052" y="12144"/>
                </a:cubicBezTo>
                <a:close/>
                <a:moveTo>
                  <a:pt x="1446" y="12990"/>
                </a:moveTo>
                <a:cubicBezTo>
                  <a:pt x="1560" y="13295"/>
                  <a:pt x="1662" y="13388"/>
                  <a:pt x="1754" y="13470"/>
                </a:cubicBezTo>
                <a:cubicBezTo>
                  <a:pt x="1702" y="13553"/>
                  <a:pt x="1566" y="13836"/>
                  <a:pt x="1566" y="13836"/>
                </a:cubicBezTo>
                <a:cubicBezTo>
                  <a:pt x="1566" y="13836"/>
                  <a:pt x="1381" y="13534"/>
                  <a:pt x="1360" y="13310"/>
                </a:cubicBezTo>
                <a:cubicBezTo>
                  <a:pt x="1396" y="13134"/>
                  <a:pt x="1446" y="12990"/>
                  <a:pt x="1446" y="12990"/>
                </a:cubicBezTo>
                <a:close/>
                <a:moveTo>
                  <a:pt x="1252" y="13996"/>
                </a:moveTo>
                <a:cubicBezTo>
                  <a:pt x="1261" y="14195"/>
                  <a:pt x="1425" y="14316"/>
                  <a:pt x="1425" y="14316"/>
                </a:cubicBezTo>
                <a:cubicBezTo>
                  <a:pt x="1425" y="14316"/>
                  <a:pt x="1363" y="14739"/>
                  <a:pt x="1363" y="14739"/>
                </a:cubicBezTo>
                <a:lnTo>
                  <a:pt x="1255" y="14179"/>
                </a:lnTo>
                <a:lnTo>
                  <a:pt x="1252" y="13996"/>
                </a:lnTo>
                <a:close/>
              </a:path>
            </a:pathLst>
          </a:custGeom>
          <a:solidFill>
            <a:schemeClr val="tx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12" name="Номер слайда 14">
            <a:extLst>
              <a:ext uri="{FF2B5EF4-FFF2-40B4-BE49-F238E27FC236}">
                <a16:creationId xmlns:a16="http://schemas.microsoft.com/office/drawing/2014/main" xmlns="" id="{6519BE85-BEAA-274C-9A79-315C44221C7A}"/>
              </a:ext>
            </a:extLst>
          </p:cNvPr>
          <p:cNvSpPr txBox="1">
            <a:spLocks/>
          </p:cNvSpPr>
          <p:nvPr userDrawn="1"/>
        </p:nvSpPr>
        <p:spPr>
          <a:xfrm>
            <a:off x="400050" y="-1"/>
            <a:ext cx="768350" cy="36000"/>
          </a:xfrm>
          <a:prstGeom prst="rect">
            <a:avLst/>
          </a:prstGeom>
          <a:solidFill>
            <a:schemeClr val="accent4"/>
          </a:solidFill>
        </p:spPr>
        <p:txBody>
          <a:bodyPr vert="horz" lIns="0" tIns="0" rIns="0" bIns="0" rtlCol="0" anchor="ctr"/>
          <a:lstStyle>
            <a:defPPr>
              <a:defRPr lang="ru-RU"/>
            </a:defPPr>
            <a:lvl1pPr marL="0" indent="0" algn="ctr" defTabSz="914400" rtl="0" eaLnBrk="1" latinLnBrk="0" hangingPunct="1">
              <a:lnSpc>
                <a:spcPct val="90000"/>
              </a:lnSpc>
              <a:spcBef>
                <a:spcPts val="1000"/>
              </a:spcBef>
              <a:buFont typeface="Arial" panose="020B0604020202020204" pitchFamily="34" charset="0"/>
              <a:buNone/>
              <a:defRPr lang="ru-RU" sz="1200" kern="120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uk-UA" dirty="0">
              <a:solidFill>
                <a:schemeClr val="accent5"/>
              </a:solidFill>
            </a:endParaRPr>
          </a:p>
        </p:txBody>
      </p:sp>
      <p:sp>
        <p:nvSpPr>
          <p:cNvPr id="18" name="Номер слайда 14">
            <a:extLst>
              <a:ext uri="{FF2B5EF4-FFF2-40B4-BE49-F238E27FC236}">
                <a16:creationId xmlns:a16="http://schemas.microsoft.com/office/drawing/2014/main" xmlns="" id="{2415A624-395B-C447-BECD-9DC8B4B31C74}"/>
              </a:ext>
            </a:extLst>
          </p:cNvPr>
          <p:cNvSpPr txBox="1">
            <a:spLocks/>
          </p:cNvSpPr>
          <p:nvPr userDrawn="1"/>
        </p:nvSpPr>
        <p:spPr>
          <a:xfrm>
            <a:off x="8134350" y="6573941"/>
            <a:ext cx="1379538" cy="281269"/>
          </a:xfrm>
          <a:prstGeom prst="rect">
            <a:avLst/>
          </a:prstGeom>
          <a:noFill/>
        </p:spPr>
        <p:txBody>
          <a:bodyPr vert="horz" lIns="0" tIns="0" rIns="0" bIns="0" rtlCol="0" anchor="t" anchorCtr="0"/>
          <a:lstStyle>
            <a:defPPr>
              <a:defRPr lang="ru-RU"/>
            </a:defPPr>
            <a:lvl1pPr marL="0" indent="0" algn="ctr" defTabSz="914400" rtl="0" eaLnBrk="1" latinLnBrk="0" hangingPunct="1">
              <a:lnSpc>
                <a:spcPct val="90000"/>
              </a:lnSpc>
              <a:spcBef>
                <a:spcPts val="1000"/>
              </a:spcBef>
              <a:buFont typeface="Arial" panose="020B0604020202020204" pitchFamily="34" charset="0"/>
              <a:buNone/>
              <a:defRPr lang="ru-RU" sz="1200" kern="120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CA6BF4B-3287-6A4A-82B2-06377682D5A8}" type="slidenum">
              <a:rPr lang="uk-UA" sz="1000" b="0" i="0" smtClean="0">
                <a:solidFill>
                  <a:schemeClr val="tx1"/>
                </a:solidFill>
                <a:latin typeface="Roboto Thin" panose="02000000000000000000" pitchFamily="2" charset="0"/>
                <a:ea typeface="Roboto Thin" panose="02000000000000000000" pitchFamily="2" charset="0"/>
                <a:cs typeface="Roboto Thin" panose="02000000000000000000" pitchFamily="2" charset="0"/>
              </a:rPr>
              <a:pPr algn="r"/>
              <a:t>‹#›</a:t>
            </a:fld>
            <a:endParaRPr lang="uk-UA" sz="1000" b="0" i="0" dirty="0">
              <a:solidFill>
                <a:schemeClr val="tx1"/>
              </a:solidFill>
              <a:latin typeface="Roboto Thin" panose="02000000000000000000" pitchFamily="2" charset="0"/>
              <a:ea typeface="Roboto Thin" panose="02000000000000000000" pitchFamily="2" charset="0"/>
              <a:cs typeface="Roboto Thin" panose="02000000000000000000"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Контакты Серый">
    <p:bg>
      <p:bgPr>
        <a:solidFill>
          <a:schemeClr val="bg2"/>
        </a:solidFill>
        <a:effectLst/>
      </p:bgPr>
    </p:bg>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DC6ACDC1-15DA-E64F-BC2C-8B80C855771E}"/>
              </a:ext>
            </a:extLst>
          </p:cNvPr>
          <p:cNvPicPr>
            <a:picLocks noChangeAspect="1"/>
          </p:cNvPicPr>
          <p:nvPr userDrawn="1"/>
        </p:nvPicPr>
        <p:blipFill rotWithShape="1">
          <a:blip r:embed="rId2"/>
          <a:srcRect b="14144"/>
          <a:stretch/>
        </p:blipFill>
        <p:spPr>
          <a:xfrm>
            <a:off x="-2362" y="0"/>
            <a:ext cx="9908361" cy="6858000"/>
          </a:xfrm>
          <a:prstGeom prst="rect">
            <a:avLst/>
          </a:prstGeom>
        </p:spPr>
      </p:pic>
      <p:sp>
        <p:nvSpPr>
          <p:cNvPr id="2" name="Прямоугольник 1">
            <a:extLst>
              <a:ext uri="{FF2B5EF4-FFF2-40B4-BE49-F238E27FC236}">
                <a16:creationId xmlns:a16="http://schemas.microsoft.com/office/drawing/2014/main" xmlns="" id="{2E8DF060-AC74-8C49-82E1-DDBD15801592}"/>
              </a:ext>
            </a:extLst>
          </p:cNvPr>
          <p:cNvSpPr/>
          <p:nvPr userDrawn="1"/>
        </p:nvSpPr>
        <p:spPr>
          <a:xfrm>
            <a:off x="0" y="3098800"/>
            <a:ext cx="9906000" cy="2606675"/>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9" name="Группа 8">
            <a:extLst>
              <a:ext uri="{FF2B5EF4-FFF2-40B4-BE49-F238E27FC236}">
                <a16:creationId xmlns:a16="http://schemas.microsoft.com/office/drawing/2014/main" xmlns="" id="{4F319F3C-D1E6-1145-9B4A-23C6107FF741}"/>
              </a:ext>
            </a:extLst>
          </p:cNvPr>
          <p:cNvGrpSpPr/>
          <p:nvPr userDrawn="1"/>
        </p:nvGrpSpPr>
        <p:grpSpPr>
          <a:xfrm>
            <a:off x="3450295" y="956068"/>
            <a:ext cx="3005411" cy="826813"/>
            <a:chOff x="2220632" y="956068"/>
            <a:chExt cx="3005411" cy="826813"/>
          </a:xfrm>
        </p:grpSpPr>
        <p:grpSp>
          <p:nvGrpSpPr>
            <p:cNvPr id="8" name="Группа 7">
              <a:extLst>
                <a:ext uri="{FF2B5EF4-FFF2-40B4-BE49-F238E27FC236}">
                  <a16:creationId xmlns:a16="http://schemas.microsoft.com/office/drawing/2014/main" xmlns="" id="{9A5202C5-4356-D843-81B6-306FF08D7A19}"/>
                </a:ext>
              </a:extLst>
            </p:cNvPr>
            <p:cNvGrpSpPr/>
            <p:nvPr userDrawn="1"/>
          </p:nvGrpSpPr>
          <p:grpSpPr>
            <a:xfrm>
              <a:off x="2228057" y="966670"/>
              <a:ext cx="2966243" cy="806686"/>
              <a:chOff x="2228057" y="966670"/>
              <a:chExt cx="2966243" cy="806686"/>
            </a:xfrm>
          </p:grpSpPr>
          <p:sp>
            <p:nvSpPr>
              <p:cNvPr id="6" name="Овал 5">
                <a:extLst>
                  <a:ext uri="{FF2B5EF4-FFF2-40B4-BE49-F238E27FC236}">
                    <a16:creationId xmlns:a16="http://schemas.microsoft.com/office/drawing/2014/main" xmlns="" id="{4812EDC3-09D4-B846-8728-F3941E09CEFC}"/>
                  </a:ext>
                </a:extLst>
              </p:cNvPr>
              <p:cNvSpPr/>
              <p:nvPr userDrawn="1"/>
            </p:nvSpPr>
            <p:spPr>
              <a:xfrm>
                <a:off x="2228057" y="966670"/>
                <a:ext cx="709730" cy="7097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extLst>
                  <a:ext uri="{FF2B5EF4-FFF2-40B4-BE49-F238E27FC236}">
                    <a16:creationId xmlns:a16="http://schemas.microsoft.com/office/drawing/2014/main" xmlns="" id="{4CD76C40-E851-4B4D-BE6E-5D563E114D9E}"/>
                  </a:ext>
                </a:extLst>
              </p:cNvPr>
              <p:cNvSpPr/>
              <p:nvPr userDrawn="1"/>
            </p:nvSpPr>
            <p:spPr>
              <a:xfrm>
                <a:off x="3165475" y="1346200"/>
                <a:ext cx="2028825" cy="180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a:extLst>
                  <a:ext uri="{FF2B5EF4-FFF2-40B4-BE49-F238E27FC236}">
                    <a16:creationId xmlns:a16="http://schemas.microsoft.com/office/drawing/2014/main" xmlns="" id="{BDE84C46-60D7-D84E-9D8E-BC1001637483}"/>
                  </a:ext>
                </a:extLst>
              </p:cNvPr>
              <p:cNvSpPr/>
              <p:nvPr userDrawn="1"/>
            </p:nvSpPr>
            <p:spPr>
              <a:xfrm>
                <a:off x="3165475" y="1592381"/>
                <a:ext cx="1400176" cy="180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0" name="Фигура">
              <a:extLst>
                <a:ext uri="{FF2B5EF4-FFF2-40B4-BE49-F238E27FC236}">
                  <a16:creationId xmlns:a16="http://schemas.microsoft.com/office/drawing/2014/main" xmlns="" id="{34F4A888-02AB-BB4F-B70F-9E2D5C6FCE77}"/>
                </a:ext>
              </a:extLst>
            </p:cNvPr>
            <p:cNvSpPr/>
            <p:nvPr userDrawn="1"/>
          </p:nvSpPr>
          <p:spPr>
            <a:xfrm>
              <a:off x="2220632" y="956068"/>
              <a:ext cx="3005411" cy="826813"/>
            </a:xfrm>
            <a:custGeom>
              <a:avLst/>
              <a:gdLst/>
              <a:ahLst/>
              <a:cxnLst>
                <a:cxn ang="0">
                  <a:pos x="wd2" y="hd2"/>
                </a:cxn>
                <a:cxn ang="5400000">
                  <a:pos x="wd2" y="hd2"/>
                </a:cxn>
                <a:cxn ang="10800000">
                  <a:pos x="wd2" y="hd2"/>
                </a:cxn>
                <a:cxn ang="16200000">
                  <a:pos x="wd2" y="hd2"/>
                </a:cxn>
              </a:cxnLst>
              <a:rect l="0" t="0" r="r" b="b"/>
              <a:pathLst>
                <a:path w="21600" h="21600" extrusionOk="0">
                  <a:moveTo>
                    <a:pt x="2607" y="0"/>
                  </a:moveTo>
                  <a:cubicBezTo>
                    <a:pt x="1167" y="1"/>
                    <a:pt x="0" y="4242"/>
                    <a:pt x="0" y="9476"/>
                  </a:cubicBezTo>
                  <a:cubicBezTo>
                    <a:pt x="0" y="14710"/>
                    <a:pt x="1167" y="18953"/>
                    <a:pt x="2607" y="18954"/>
                  </a:cubicBezTo>
                  <a:cubicBezTo>
                    <a:pt x="4047" y="18953"/>
                    <a:pt x="5214" y="14710"/>
                    <a:pt x="5214" y="9476"/>
                  </a:cubicBezTo>
                  <a:cubicBezTo>
                    <a:pt x="5214" y="4242"/>
                    <a:pt x="4047" y="1"/>
                    <a:pt x="2607" y="0"/>
                  </a:cubicBezTo>
                  <a:close/>
                  <a:moveTo>
                    <a:pt x="2607" y="396"/>
                  </a:moveTo>
                  <a:cubicBezTo>
                    <a:pt x="3987" y="405"/>
                    <a:pt x="5102" y="4461"/>
                    <a:pt x="5105" y="9476"/>
                  </a:cubicBezTo>
                  <a:cubicBezTo>
                    <a:pt x="5102" y="14491"/>
                    <a:pt x="3987" y="18548"/>
                    <a:pt x="2607" y="18558"/>
                  </a:cubicBezTo>
                  <a:cubicBezTo>
                    <a:pt x="1227" y="18548"/>
                    <a:pt x="111" y="14491"/>
                    <a:pt x="109" y="9476"/>
                  </a:cubicBezTo>
                  <a:cubicBezTo>
                    <a:pt x="111" y="4461"/>
                    <a:pt x="1227" y="405"/>
                    <a:pt x="2607" y="396"/>
                  </a:cubicBezTo>
                  <a:close/>
                  <a:moveTo>
                    <a:pt x="7251" y="405"/>
                  </a:moveTo>
                  <a:cubicBezTo>
                    <a:pt x="6983" y="405"/>
                    <a:pt x="6740" y="868"/>
                    <a:pt x="6564" y="1613"/>
                  </a:cubicBezTo>
                  <a:lnTo>
                    <a:pt x="6810" y="3001"/>
                  </a:lnTo>
                  <a:cubicBezTo>
                    <a:pt x="6914" y="2458"/>
                    <a:pt x="7073" y="2110"/>
                    <a:pt x="7251" y="2110"/>
                  </a:cubicBezTo>
                  <a:cubicBezTo>
                    <a:pt x="7380" y="2110"/>
                    <a:pt x="7499" y="2295"/>
                    <a:pt x="7594" y="2604"/>
                  </a:cubicBezTo>
                  <a:cubicBezTo>
                    <a:pt x="7681" y="2887"/>
                    <a:pt x="7703" y="3272"/>
                    <a:pt x="7708" y="3717"/>
                  </a:cubicBezTo>
                  <a:lnTo>
                    <a:pt x="6992" y="3717"/>
                  </a:lnTo>
                  <a:lnTo>
                    <a:pt x="6992" y="5306"/>
                  </a:lnTo>
                  <a:lnTo>
                    <a:pt x="7722" y="5306"/>
                  </a:lnTo>
                  <a:cubicBezTo>
                    <a:pt x="7726" y="5606"/>
                    <a:pt x="7703" y="5879"/>
                    <a:pt x="7654" y="6110"/>
                  </a:cubicBezTo>
                  <a:cubicBezTo>
                    <a:pt x="7550" y="6589"/>
                    <a:pt x="7416" y="6888"/>
                    <a:pt x="7251" y="6888"/>
                  </a:cubicBezTo>
                  <a:cubicBezTo>
                    <a:pt x="7086" y="6944"/>
                    <a:pt x="6966" y="6711"/>
                    <a:pt x="6747" y="6081"/>
                  </a:cubicBezTo>
                  <a:lnTo>
                    <a:pt x="6570" y="7411"/>
                  </a:lnTo>
                  <a:cubicBezTo>
                    <a:pt x="6745" y="8142"/>
                    <a:pt x="6986" y="8593"/>
                    <a:pt x="7251" y="8593"/>
                  </a:cubicBezTo>
                  <a:cubicBezTo>
                    <a:pt x="7830" y="8588"/>
                    <a:pt x="8226" y="7149"/>
                    <a:pt x="8219" y="4499"/>
                  </a:cubicBezTo>
                  <a:cubicBezTo>
                    <a:pt x="8219" y="2240"/>
                    <a:pt x="7785" y="405"/>
                    <a:pt x="7251" y="405"/>
                  </a:cubicBezTo>
                  <a:close/>
                  <a:moveTo>
                    <a:pt x="8200" y="405"/>
                  </a:moveTo>
                  <a:lnTo>
                    <a:pt x="8200" y="2353"/>
                  </a:lnTo>
                  <a:lnTo>
                    <a:pt x="8689" y="2353"/>
                  </a:lnTo>
                  <a:lnTo>
                    <a:pt x="8689" y="8604"/>
                  </a:lnTo>
                  <a:cubicBezTo>
                    <a:pt x="8689" y="8604"/>
                    <a:pt x="9228" y="8604"/>
                    <a:pt x="9228" y="8604"/>
                  </a:cubicBezTo>
                  <a:lnTo>
                    <a:pt x="9228" y="2353"/>
                  </a:lnTo>
                  <a:lnTo>
                    <a:pt x="9717" y="2353"/>
                  </a:lnTo>
                  <a:lnTo>
                    <a:pt x="9717" y="405"/>
                  </a:lnTo>
                  <a:lnTo>
                    <a:pt x="8200" y="405"/>
                  </a:lnTo>
                  <a:close/>
                  <a:moveTo>
                    <a:pt x="9988" y="405"/>
                  </a:moveTo>
                  <a:lnTo>
                    <a:pt x="9988" y="8604"/>
                  </a:lnTo>
                  <a:cubicBezTo>
                    <a:pt x="9988" y="8604"/>
                    <a:pt x="10520" y="8604"/>
                    <a:pt x="10520" y="8604"/>
                  </a:cubicBezTo>
                  <a:lnTo>
                    <a:pt x="10520" y="2353"/>
                  </a:lnTo>
                  <a:lnTo>
                    <a:pt x="10866" y="2353"/>
                  </a:lnTo>
                  <a:lnTo>
                    <a:pt x="10866" y="8604"/>
                  </a:lnTo>
                  <a:lnTo>
                    <a:pt x="11405" y="8604"/>
                  </a:lnTo>
                  <a:lnTo>
                    <a:pt x="11405" y="405"/>
                  </a:lnTo>
                  <a:lnTo>
                    <a:pt x="9988" y="405"/>
                  </a:lnTo>
                  <a:close/>
                  <a:moveTo>
                    <a:pt x="12369" y="405"/>
                  </a:moveTo>
                  <a:lnTo>
                    <a:pt x="12369" y="8604"/>
                  </a:lnTo>
                  <a:cubicBezTo>
                    <a:pt x="12369" y="8604"/>
                    <a:pt x="12919" y="8604"/>
                    <a:pt x="12919" y="8604"/>
                  </a:cubicBezTo>
                  <a:lnTo>
                    <a:pt x="12919" y="2394"/>
                  </a:lnTo>
                  <a:lnTo>
                    <a:pt x="13441" y="2394"/>
                  </a:lnTo>
                  <a:lnTo>
                    <a:pt x="13441" y="405"/>
                  </a:lnTo>
                  <a:lnTo>
                    <a:pt x="12369" y="405"/>
                  </a:lnTo>
                  <a:close/>
                  <a:moveTo>
                    <a:pt x="13662" y="405"/>
                  </a:moveTo>
                  <a:lnTo>
                    <a:pt x="13662" y="8604"/>
                  </a:lnTo>
                  <a:cubicBezTo>
                    <a:pt x="13662" y="8604"/>
                    <a:pt x="14195" y="8604"/>
                    <a:pt x="14195" y="8604"/>
                  </a:cubicBezTo>
                  <a:lnTo>
                    <a:pt x="14195" y="2353"/>
                  </a:lnTo>
                  <a:lnTo>
                    <a:pt x="14541" y="2353"/>
                  </a:lnTo>
                  <a:lnTo>
                    <a:pt x="14541" y="8604"/>
                  </a:lnTo>
                  <a:lnTo>
                    <a:pt x="15080" y="8604"/>
                  </a:lnTo>
                  <a:lnTo>
                    <a:pt x="15080" y="405"/>
                  </a:lnTo>
                  <a:lnTo>
                    <a:pt x="13662" y="405"/>
                  </a:lnTo>
                  <a:close/>
                  <a:moveTo>
                    <a:pt x="15363" y="405"/>
                  </a:moveTo>
                  <a:lnTo>
                    <a:pt x="15363" y="8604"/>
                  </a:lnTo>
                  <a:cubicBezTo>
                    <a:pt x="15363" y="8604"/>
                    <a:pt x="16044" y="8604"/>
                    <a:pt x="16044" y="8604"/>
                  </a:cubicBezTo>
                  <a:cubicBezTo>
                    <a:pt x="16151" y="8604"/>
                    <a:pt x="16713" y="8329"/>
                    <a:pt x="16713" y="5980"/>
                  </a:cubicBezTo>
                  <a:cubicBezTo>
                    <a:pt x="16713" y="3630"/>
                    <a:pt x="16134" y="3424"/>
                    <a:pt x="15981" y="3424"/>
                  </a:cubicBezTo>
                  <a:lnTo>
                    <a:pt x="15868" y="3424"/>
                  </a:lnTo>
                  <a:lnTo>
                    <a:pt x="15868" y="2269"/>
                  </a:lnTo>
                  <a:lnTo>
                    <a:pt x="16582" y="2269"/>
                  </a:lnTo>
                  <a:lnTo>
                    <a:pt x="16582" y="405"/>
                  </a:lnTo>
                  <a:lnTo>
                    <a:pt x="15363" y="405"/>
                  </a:lnTo>
                  <a:close/>
                  <a:moveTo>
                    <a:pt x="2646" y="2548"/>
                  </a:moveTo>
                  <a:cubicBezTo>
                    <a:pt x="1914" y="2548"/>
                    <a:pt x="1500" y="3641"/>
                    <a:pt x="1500" y="3641"/>
                  </a:cubicBezTo>
                  <a:cubicBezTo>
                    <a:pt x="1631" y="3435"/>
                    <a:pt x="2130" y="2919"/>
                    <a:pt x="2589" y="2919"/>
                  </a:cubicBezTo>
                  <a:cubicBezTo>
                    <a:pt x="3292" y="2960"/>
                    <a:pt x="3541" y="4012"/>
                    <a:pt x="3541" y="4012"/>
                  </a:cubicBezTo>
                  <a:cubicBezTo>
                    <a:pt x="3541" y="4012"/>
                    <a:pt x="3071" y="3496"/>
                    <a:pt x="2385" y="3620"/>
                  </a:cubicBezTo>
                  <a:cubicBezTo>
                    <a:pt x="1772" y="3702"/>
                    <a:pt x="1103" y="4981"/>
                    <a:pt x="1103" y="4981"/>
                  </a:cubicBezTo>
                  <a:cubicBezTo>
                    <a:pt x="1103" y="4981"/>
                    <a:pt x="1030" y="5207"/>
                    <a:pt x="1047" y="5371"/>
                  </a:cubicBezTo>
                  <a:cubicBezTo>
                    <a:pt x="1149" y="5227"/>
                    <a:pt x="1597" y="4424"/>
                    <a:pt x="2311" y="4094"/>
                  </a:cubicBezTo>
                  <a:cubicBezTo>
                    <a:pt x="3026" y="3764"/>
                    <a:pt x="3570" y="4629"/>
                    <a:pt x="3570" y="4629"/>
                  </a:cubicBezTo>
                  <a:cubicBezTo>
                    <a:pt x="3570" y="4629"/>
                    <a:pt x="3496" y="5042"/>
                    <a:pt x="3428" y="5165"/>
                  </a:cubicBezTo>
                  <a:cubicBezTo>
                    <a:pt x="3037" y="4815"/>
                    <a:pt x="2498" y="4794"/>
                    <a:pt x="1925" y="5104"/>
                  </a:cubicBezTo>
                  <a:cubicBezTo>
                    <a:pt x="1353" y="5413"/>
                    <a:pt x="797" y="6939"/>
                    <a:pt x="797" y="6939"/>
                  </a:cubicBezTo>
                  <a:cubicBezTo>
                    <a:pt x="797" y="6939"/>
                    <a:pt x="723" y="7228"/>
                    <a:pt x="780" y="7351"/>
                  </a:cubicBezTo>
                  <a:cubicBezTo>
                    <a:pt x="933" y="7022"/>
                    <a:pt x="1370" y="5948"/>
                    <a:pt x="2079" y="5536"/>
                  </a:cubicBezTo>
                  <a:cubicBezTo>
                    <a:pt x="2787" y="5124"/>
                    <a:pt x="3167" y="5433"/>
                    <a:pt x="3252" y="5639"/>
                  </a:cubicBezTo>
                  <a:cubicBezTo>
                    <a:pt x="3167" y="5825"/>
                    <a:pt x="2470" y="6176"/>
                    <a:pt x="1914" y="6629"/>
                  </a:cubicBezTo>
                  <a:cubicBezTo>
                    <a:pt x="1358" y="7083"/>
                    <a:pt x="984" y="7844"/>
                    <a:pt x="814" y="8401"/>
                  </a:cubicBezTo>
                  <a:cubicBezTo>
                    <a:pt x="644" y="8957"/>
                    <a:pt x="627" y="9885"/>
                    <a:pt x="746" y="10524"/>
                  </a:cubicBezTo>
                  <a:cubicBezTo>
                    <a:pt x="734" y="10730"/>
                    <a:pt x="621" y="11452"/>
                    <a:pt x="922" y="12008"/>
                  </a:cubicBezTo>
                  <a:cubicBezTo>
                    <a:pt x="916" y="12400"/>
                    <a:pt x="769" y="13143"/>
                    <a:pt x="1234" y="13926"/>
                  </a:cubicBezTo>
                  <a:cubicBezTo>
                    <a:pt x="1274" y="14875"/>
                    <a:pt x="1721" y="16069"/>
                    <a:pt x="2436" y="16399"/>
                  </a:cubicBezTo>
                  <a:cubicBezTo>
                    <a:pt x="3156" y="16749"/>
                    <a:pt x="3525" y="15595"/>
                    <a:pt x="3525" y="15595"/>
                  </a:cubicBezTo>
                  <a:cubicBezTo>
                    <a:pt x="3525" y="15595"/>
                    <a:pt x="3110" y="16153"/>
                    <a:pt x="2509" y="15988"/>
                  </a:cubicBezTo>
                  <a:cubicBezTo>
                    <a:pt x="1954" y="15988"/>
                    <a:pt x="1489" y="14379"/>
                    <a:pt x="1489" y="14379"/>
                  </a:cubicBezTo>
                  <a:cubicBezTo>
                    <a:pt x="1489" y="14379"/>
                    <a:pt x="1772" y="15122"/>
                    <a:pt x="2628" y="15410"/>
                  </a:cubicBezTo>
                  <a:cubicBezTo>
                    <a:pt x="3490" y="15534"/>
                    <a:pt x="3944" y="14504"/>
                    <a:pt x="3944" y="14504"/>
                  </a:cubicBezTo>
                  <a:lnTo>
                    <a:pt x="3978" y="14297"/>
                  </a:lnTo>
                  <a:cubicBezTo>
                    <a:pt x="3814" y="14504"/>
                    <a:pt x="3258" y="14957"/>
                    <a:pt x="2651" y="14936"/>
                  </a:cubicBezTo>
                  <a:cubicBezTo>
                    <a:pt x="2045" y="14916"/>
                    <a:pt x="1449" y="13617"/>
                    <a:pt x="1449" y="13617"/>
                  </a:cubicBezTo>
                  <a:lnTo>
                    <a:pt x="1460" y="13349"/>
                  </a:lnTo>
                  <a:cubicBezTo>
                    <a:pt x="1460" y="13349"/>
                    <a:pt x="1443" y="13162"/>
                    <a:pt x="1500" y="13224"/>
                  </a:cubicBezTo>
                  <a:cubicBezTo>
                    <a:pt x="1557" y="13286"/>
                    <a:pt x="2039" y="14338"/>
                    <a:pt x="2901" y="14276"/>
                  </a:cubicBezTo>
                  <a:cubicBezTo>
                    <a:pt x="3763" y="14214"/>
                    <a:pt x="4205" y="13204"/>
                    <a:pt x="4205" y="13204"/>
                  </a:cubicBezTo>
                  <a:cubicBezTo>
                    <a:pt x="4205" y="13204"/>
                    <a:pt x="4261" y="12917"/>
                    <a:pt x="4233" y="12917"/>
                  </a:cubicBezTo>
                  <a:cubicBezTo>
                    <a:pt x="3876" y="13411"/>
                    <a:pt x="3343" y="13843"/>
                    <a:pt x="2810" y="13843"/>
                  </a:cubicBezTo>
                  <a:cubicBezTo>
                    <a:pt x="2277" y="13843"/>
                    <a:pt x="1681" y="12853"/>
                    <a:pt x="1681" y="12853"/>
                  </a:cubicBezTo>
                  <a:lnTo>
                    <a:pt x="1908" y="12524"/>
                  </a:lnTo>
                  <a:cubicBezTo>
                    <a:pt x="1908" y="12524"/>
                    <a:pt x="2300" y="13122"/>
                    <a:pt x="3116" y="13040"/>
                  </a:cubicBezTo>
                  <a:cubicBezTo>
                    <a:pt x="3933" y="12957"/>
                    <a:pt x="4426" y="11494"/>
                    <a:pt x="4426" y="11494"/>
                  </a:cubicBezTo>
                  <a:cubicBezTo>
                    <a:pt x="4426" y="11494"/>
                    <a:pt x="4443" y="11453"/>
                    <a:pt x="4437" y="11329"/>
                  </a:cubicBezTo>
                  <a:cubicBezTo>
                    <a:pt x="4057" y="12009"/>
                    <a:pt x="3519" y="12504"/>
                    <a:pt x="3116" y="12607"/>
                  </a:cubicBezTo>
                  <a:cubicBezTo>
                    <a:pt x="2714" y="12710"/>
                    <a:pt x="2277" y="12236"/>
                    <a:pt x="2277" y="12236"/>
                  </a:cubicBezTo>
                  <a:cubicBezTo>
                    <a:pt x="2277" y="12236"/>
                    <a:pt x="2697" y="12029"/>
                    <a:pt x="3377" y="11514"/>
                  </a:cubicBezTo>
                  <a:cubicBezTo>
                    <a:pt x="4103" y="11123"/>
                    <a:pt x="4477" y="9494"/>
                    <a:pt x="4477" y="9494"/>
                  </a:cubicBezTo>
                  <a:cubicBezTo>
                    <a:pt x="4602" y="8793"/>
                    <a:pt x="4460" y="8340"/>
                    <a:pt x="4392" y="7969"/>
                  </a:cubicBezTo>
                  <a:cubicBezTo>
                    <a:pt x="4420" y="7660"/>
                    <a:pt x="4494" y="6877"/>
                    <a:pt x="4211" y="6197"/>
                  </a:cubicBezTo>
                  <a:cubicBezTo>
                    <a:pt x="4256" y="5496"/>
                    <a:pt x="4023" y="4753"/>
                    <a:pt x="3808" y="4403"/>
                  </a:cubicBezTo>
                  <a:cubicBezTo>
                    <a:pt x="3802" y="3888"/>
                    <a:pt x="3377" y="2548"/>
                    <a:pt x="2646" y="2548"/>
                  </a:cubicBezTo>
                  <a:close/>
                  <a:moveTo>
                    <a:pt x="3785" y="4981"/>
                  </a:moveTo>
                  <a:cubicBezTo>
                    <a:pt x="3899" y="5248"/>
                    <a:pt x="3938" y="5454"/>
                    <a:pt x="3950" y="5681"/>
                  </a:cubicBezTo>
                  <a:cubicBezTo>
                    <a:pt x="3910" y="5599"/>
                    <a:pt x="3660" y="5434"/>
                    <a:pt x="3694" y="5413"/>
                  </a:cubicBezTo>
                  <a:cubicBezTo>
                    <a:pt x="3728" y="5393"/>
                    <a:pt x="3785" y="4981"/>
                    <a:pt x="3785" y="4981"/>
                  </a:cubicBezTo>
                  <a:close/>
                  <a:moveTo>
                    <a:pt x="15868" y="5134"/>
                  </a:moveTo>
                  <a:lnTo>
                    <a:pt x="16029" y="5134"/>
                  </a:lnTo>
                  <a:cubicBezTo>
                    <a:pt x="16142" y="5134"/>
                    <a:pt x="16204" y="5368"/>
                    <a:pt x="16204" y="6050"/>
                  </a:cubicBezTo>
                  <a:cubicBezTo>
                    <a:pt x="16204" y="6732"/>
                    <a:pt x="16119" y="6975"/>
                    <a:pt x="16046" y="6997"/>
                  </a:cubicBezTo>
                  <a:cubicBezTo>
                    <a:pt x="15978" y="7017"/>
                    <a:pt x="15868" y="7006"/>
                    <a:pt x="15868" y="7006"/>
                  </a:cubicBezTo>
                  <a:lnTo>
                    <a:pt x="15868" y="5134"/>
                  </a:lnTo>
                  <a:close/>
                  <a:moveTo>
                    <a:pt x="3553" y="5826"/>
                  </a:moveTo>
                  <a:cubicBezTo>
                    <a:pt x="3553" y="5826"/>
                    <a:pt x="3848" y="6134"/>
                    <a:pt x="3904" y="6278"/>
                  </a:cubicBezTo>
                  <a:cubicBezTo>
                    <a:pt x="3882" y="6567"/>
                    <a:pt x="3769" y="6774"/>
                    <a:pt x="3769" y="6774"/>
                  </a:cubicBezTo>
                  <a:cubicBezTo>
                    <a:pt x="3769" y="6774"/>
                    <a:pt x="3507" y="6382"/>
                    <a:pt x="3354" y="6320"/>
                  </a:cubicBezTo>
                  <a:cubicBezTo>
                    <a:pt x="3485" y="6114"/>
                    <a:pt x="3553" y="5826"/>
                    <a:pt x="3553" y="5826"/>
                  </a:cubicBezTo>
                  <a:close/>
                  <a:moveTo>
                    <a:pt x="4137" y="6774"/>
                  </a:moveTo>
                  <a:cubicBezTo>
                    <a:pt x="4265" y="6919"/>
                    <a:pt x="4211" y="7444"/>
                    <a:pt x="4211" y="7444"/>
                  </a:cubicBezTo>
                  <a:cubicBezTo>
                    <a:pt x="4211" y="7444"/>
                    <a:pt x="4035" y="7103"/>
                    <a:pt x="4057" y="7103"/>
                  </a:cubicBezTo>
                  <a:cubicBezTo>
                    <a:pt x="4080" y="7001"/>
                    <a:pt x="4137" y="6774"/>
                    <a:pt x="4137" y="6774"/>
                  </a:cubicBezTo>
                  <a:close/>
                  <a:moveTo>
                    <a:pt x="2991" y="6870"/>
                  </a:moveTo>
                  <a:cubicBezTo>
                    <a:pt x="3177" y="6857"/>
                    <a:pt x="3341" y="6924"/>
                    <a:pt x="3487" y="7084"/>
                  </a:cubicBezTo>
                  <a:cubicBezTo>
                    <a:pt x="3517" y="7152"/>
                    <a:pt x="3471" y="7179"/>
                    <a:pt x="3471" y="7179"/>
                  </a:cubicBezTo>
                  <a:cubicBezTo>
                    <a:pt x="3471" y="7179"/>
                    <a:pt x="2500" y="7906"/>
                    <a:pt x="2198" y="8099"/>
                  </a:cubicBezTo>
                  <a:cubicBezTo>
                    <a:pt x="1895" y="8291"/>
                    <a:pt x="1124" y="8910"/>
                    <a:pt x="920" y="9789"/>
                  </a:cubicBezTo>
                  <a:lnTo>
                    <a:pt x="867" y="9762"/>
                  </a:lnTo>
                  <a:cubicBezTo>
                    <a:pt x="867" y="9762"/>
                    <a:pt x="818" y="9418"/>
                    <a:pt x="890" y="9143"/>
                  </a:cubicBezTo>
                  <a:cubicBezTo>
                    <a:pt x="961" y="8868"/>
                    <a:pt x="1166" y="8114"/>
                    <a:pt x="1873" y="7509"/>
                  </a:cubicBezTo>
                  <a:cubicBezTo>
                    <a:pt x="2314" y="7131"/>
                    <a:pt x="2682" y="6892"/>
                    <a:pt x="2991" y="6870"/>
                  </a:cubicBezTo>
                  <a:close/>
                  <a:moveTo>
                    <a:pt x="3853" y="7563"/>
                  </a:moveTo>
                  <a:cubicBezTo>
                    <a:pt x="3853" y="7563"/>
                    <a:pt x="4084" y="7908"/>
                    <a:pt x="4076" y="7963"/>
                  </a:cubicBezTo>
                  <a:cubicBezTo>
                    <a:pt x="4069" y="8018"/>
                    <a:pt x="3880" y="8375"/>
                    <a:pt x="3604" y="8691"/>
                  </a:cubicBezTo>
                  <a:cubicBezTo>
                    <a:pt x="3328" y="9007"/>
                    <a:pt x="2118" y="9831"/>
                    <a:pt x="1854" y="10010"/>
                  </a:cubicBezTo>
                  <a:cubicBezTo>
                    <a:pt x="1589" y="10189"/>
                    <a:pt x="1249" y="10833"/>
                    <a:pt x="1249" y="10833"/>
                  </a:cubicBezTo>
                  <a:lnTo>
                    <a:pt x="1086" y="10394"/>
                  </a:lnTo>
                  <a:cubicBezTo>
                    <a:pt x="1180" y="9927"/>
                    <a:pt x="1623" y="9447"/>
                    <a:pt x="1623" y="9447"/>
                  </a:cubicBezTo>
                  <a:cubicBezTo>
                    <a:pt x="1922" y="9090"/>
                    <a:pt x="2984" y="8470"/>
                    <a:pt x="3222" y="8264"/>
                  </a:cubicBezTo>
                  <a:cubicBezTo>
                    <a:pt x="3449" y="8085"/>
                    <a:pt x="3853" y="7563"/>
                    <a:pt x="3853" y="7563"/>
                  </a:cubicBezTo>
                  <a:close/>
                  <a:moveTo>
                    <a:pt x="4243" y="8526"/>
                  </a:moveTo>
                  <a:cubicBezTo>
                    <a:pt x="4243" y="8526"/>
                    <a:pt x="4247" y="8607"/>
                    <a:pt x="4250" y="9212"/>
                  </a:cubicBezTo>
                  <a:cubicBezTo>
                    <a:pt x="3925" y="10531"/>
                    <a:pt x="2678" y="11164"/>
                    <a:pt x="2432" y="11329"/>
                  </a:cubicBezTo>
                  <a:cubicBezTo>
                    <a:pt x="2186" y="11494"/>
                    <a:pt x="1835" y="11782"/>
                    <a:pt x="1835" y="11782"/>
                  </a:cubicBezTo>
                  <a:lnTo>
                    <a:pt x="1551" y="11288"/>
                  </a:lnTo>
                  <a:cubicBezTo>
                    <a:pt x="1596" y="11233"/>
                    <a:pt x="1887" y="10834"/>
                    <a:pt x="2182" y="10642"/>
                  </a:cubicBezTo>
                  <a:cubicBezTo>
                    <a:pt x="2829" y="10284"/>
                    <a:pt x="3371" y="9916"/>
                    <a:pt x="3672" y="9570"/>
                  </a:cubicBezTo>
                  <a:cubicBezTo>
                    <a:pt x="4031" y="9158"/>
                    <a:pt x="4243" y="8526"/>
                    <a:pt x="4243" y="8526"/>
                  </a:cubicBezTo>
                  <a:close/>
                  <a:moveTo>
                    <a:pt x="6585" y="9840"/>
                  </a:moveTo>
                  <a:lnTo>
                    <a:pt x="6585" y="15170"/>
                  </a:lnTo>
                  <a:cubicBezTo>
                    <a:pt x="6585" y="15170"/>
                    <a:pt x="21600" y="15170"/>
                    <a:pt x="21600" y="15170"/>
                  </a:cubicBezTo>
                  <a:lnTo>
                    <a:pt x="21600" y="9840"/>
                  </a:lnTo>
                  <a:lnTo>
                    <a:pt x="6585" y="9840"/>
                  </a:lnTo>
                  <a:close/>
                  <a:moveTo>
                    <a:pt x="933" y="10958"/>
                  </a:moveTo>
                  <a:cubicBezTo>
                    <a:pt x="981" y="11133"/>
                    <a:pt x="1072" y="11288"/>
                    <a:pt x="1072" y="11288"/>
                  </a:cubicBezTo>
                  <a:cubicBezTo>
                    <a:pt x="1072" y="11288"/>
                    <a:pt x="1041" y="11359"/>
                    <a:pt x="1015" y="11576"/>
                  </a:cubicBezTo>
                  <a:cubicBezTo>
                    <a:pt x="950" y="11503"/>
                    <a:pt x="933" y="10958"/>
                    <a:pt x="933" y="10958"/>
                  </a:cubicBezTo>
                  <a:close/>
                  <a:moveTo>
                    <a:pt x="7479" y="11062"/>
                  </a:moveTo>
                  <a:cubicBezTo>
                    <a:pt x="7563" y="11062"/>
                    <a:pt x="7631" y="11187"/>
                    <a:pt x="7681" y="11436"/>
                  </a:cubicBezTo>
                  <a:cubicBezTo>
                    <a:pt x="7731" y="11685"/>
                    <a:pt x="7757" y="12024"/>
                    <a:pt x="7757" y="12450"/>
                  </a:cubicBezTo>
                  <a:cubicBezTo>
                    <a:pt x="7757" y="12862"/>
                    <a:pt x="7732" y="13191"/>
                    <a:pt x="7682" y="13438"/>
                  </a:cubicBezTo>
                  <a:cubicBezTo>
                    <a:pt x="7633" y="13685"/>
                    <a:pt x="7567" y="13807"/>
                    <a:pt x="7485" y="13807"/>
                  </a:cubicBezTo>
                  <a:cubicBezTo>
                    <a:pt x="7349" y="13807"/>
                    <a:pt x="7265" y="13523"/>
                    <a:pt x="7233" y="12955"/>
                  </a:cubicBezTo>
                  <a:lnTo>
                    <a:pt x="7354" y="12786"/>
                  </a:lnTo>
                  <a:cubicBezTo>
                    <a:pt x="7360" y="12969"/>
                    <a:pt x="7376" y="13109"/>
                    <a:pt x="7400" y="13206"/>
                  </a:cubicBezTo>
                  <a:cubicBezTo>
                    <a:pt x="7424" y="13303"/>
                    <a:pt x="7453" y="13351"/>
                    <a:pt x="7489" y="13351"/>
                  </a:cubicBezTo>
                  <a:cubicBezTo>
                    <a:pt x="7569" y="13351"/>
                    <a:pt x="7616" y="13121"/>
                    <a:pt x="7629" y="12661"/>
                  </a:cubicBezTo>
                  <a:lnTo>
                    <a:pt x="7441" y="12661"/>
                  </a:lnTo>
                  <a:lnTo>
                    <a:pt x="7441" y="12213"/>
                  </a:lnTo>
                  <a:lnTo>
                    <a:pt x="7629" y="12213"/>
                  </a:lnTo>
                  <a:cubicBezTo>
                    <a:pt x="7623" y="11990"/>
                    <a:pt x="7607" y="11819"/>
                    <a:pt x="7581" y="11699"/>
                  </a:cubicBezTo>
                  <a:cubicBezTo>
                    <a:pt x="7555" y="11579"/>
                    <a:pt x="7522" y="11518"/>
                    <a:pt x="7483" y="11518"/>
                  </a:cubicBezTo>
                  <a:cubicBezTo>
                    <a:pt x="7418" y="11518"/>
                    <a:pt x="7376" y="11665"/>
                    <a:pt x="7354" y="11959"/>
                  </a:cubicBezTo>
                  <a:lnTo>
                    <a:pt x="7235" y="11840"/>
                  </a:lnTo>
                  <a:cubicBezTo>
                    <a:pt x="7249" y="11588"/>
                    <a:pt x="7277" y="11397"/>
                    <a:pt x="7320" y="11262"/>
                  </a:cubicBezTo>
                  <a:cubicBezTo>
                    <a:pt x="7363" y="11129"/>
                    <a:pt x="7415" y="11062"/>
                    <a:pt x="7479" y="11062"/>
                  </a:cubicBezTo>
                  <a:close/>
                  <a:moveTo>
                    <a:pt x="1299" y="11700"/>
                  </a:moveTo>
                  <a:cubicBezTo>
                    <a:pt x="1404" y="11968"/>
                    <a:pt x="1497" y="12050"/>
                    <a:pt x="1582" y="12122"/>
                  </a:cubicBezTo>
                  <a:cubicBezTo>
                    <a:pt x="1534" y="12194"/>
                    <a:pt x="1410" y="12442"/>
                    <a:pt x="1410" y="12442"/>
                  </a:cubicBezTo>
                  <a:cubicBezTo>
                    <a:pt x="1410" y="12442"/>
                    <a:pt x="1239" y="12173"/>
                    <a:pt x="1219" y="11977"/>
                  </a:cubicBezTo>
                  <a:cubicBezTo>
                    <a:pt x="1253" y="11823"/>
                    <a:pt x="1299" y="11700"/>
                    <a:pt x="1299" y="11700"/>
                  </a:cubicBezTo>
                  <a:close/>
                  <a:moveTo>
                    <a:pt x="8547" y="11814"/>
                  </a:moveTo>
                  <a:cubicBezTo>
                    <a:pt x="8609" y="11814"/>
                    <a:pt x="8658" y="11898"/>
                    <a:pt x="8693" y="12064"/>
                  </a:cubicBezTo>
                  <a:cubicBezTo>
                    <a:pt x="8734" y="12255"/>
                    <a:pt x="8754" y="12537"/>
                    <a:pt x="8754" y="12909"/>
                  </a:cubicBezTo>
                  <a:lnTo>
                    <a:pt x="8754" y="12967"/>
                  </a:lnTo>
                  <a:lnTo>
                    <a:pt x="8466" y="12967"/>
                  </a:lnTo>
                  <a:cubicBezTo>
                    <a:pt x="8467" y="13120"/>
                    <a:pt x="8476" y="13237"/>
                    <a:pt x="8495" y="13320"/>
                  </a:cubicBezTo>
                  <a:cubicBezTo>
                    <a:pt x="8513" y="13404"/>
                    <a:pt x="8534" y="13445"/>
                    <a:pt x="8560" y="13445"/>
                  </a:cubicBezTo>
                  <a:cubicBezTo>
                    <a:pt x="8597" y="13445"/>
                    <a:pt x="8621" y="13354"/>
                    <a:pt x="8633" y="13170"/>
                  </a:cubicBezTo>
                  <a:cubicBezTo>
                    <a:pt x="8633" y="13170"/>
                    <a:pt x="8748" y="13255"/>
                    <a:pt x="8748" y="13255"/>
                  </a:cubicBezTo>
                  <a:cubicBezTo>
                    <a:pt x="8733" y="13448"/>
                    <a:pt x="8709" y="13592"/>
                    <a:pt x="8676" y="13686"/>
                  </a:cubicBezTo>
                  <a:cubicBezTo>
                    <a:pt x="8644" y="13779"/>
                    <a:pt x="8605" y="13825"/>
                    <a:pt x="8559" y="13825"/>
                  </a:cubicBezTo>
                  <a:cubicBezTo>
                    <a:pt x="8495" y="13825"/>
                    <a:pt x="8445" y="13748"/>
                    <a:pt x="8410" y="13592"/>
                  </a:cubicBezTo>
                  <a:cubicBezTo>
                    <a:pt x="8369" y="13411"/>
                    <a:pt x="8349" y="13158"/>
                    <a:pt x="8349" y="12832"/>
                  </a:cubicBezTo>
                  <a:cubicBezTo>
                    <a:pt x="8349" y="12510"/>
                    <a:pt x="8369" y="12252"/>
                    <a:pt x="8411" y="12059"/>
                  </a:cubicBezTo>
                  <a:cubicBezTo>
                    <a:pt x="8446" y="11896"/>
                    <a:pt x="8491" y="11814"/>
                    <a:pt x="8547" y="11814"/>
                  </a:cubicBezTo>
                  <a:close/>
                  <a:moveTo>
                    <a:pt x="9913" y="11814"/>
                  </a:moveTo>
                  <a:cubicBezTo>
                    <a:pt x="9963" y="11814"/>
                    <a:pt x="10005" y="11900"/>
                    <a:pt x="10041" y="12071"/>
                  </a:cubicBezTo>
                  <a:cubicBezTo>
                    <a:pt x="10077" y="12243"/>
                    <a:pt x="10095" y="12487"/>
                    <a:pt x="10095" y="12803"/>
                  </a:cubicBezTo>
                  <a:cubicBezTo>
                    <a:pt x="10095" y="13134"/>
                    <a:pt x="10077" y="13387"/>
                    <a:pt x="10041" y="13563"/>
                  </a:cubicBezTo>
                  <a:cubicBezTo>
                    <a:pt x="10005" y="13738"/>
                    <a:pt x="9962" y="13825"/>
                    <a:pt x="9913" y="13825"/>
                  </a:cubicBezTo>
                  <a:cubicBezTo>
                    <a:pt x="9890" y="13825"/>
                    <a:pt x="9869" y="13806"/>
                    <a:pt x="9849" y="13765"/>
                  </a:cubicBezTo>
                  <a:cubicBezTo>
                    <a:pt x="9829" y="13725"/>
                    <a:pt x="9808" y="13651"/>
                    <a:pt x="9786" y="13545"/>
                  </a:cubicBezTo>
                  <a:cubicBezTo>
                    <a:pt x="9786" y="13545"/>
                    <a:pt x="9786" y="14513"/>
                    <a:pt x="9786" y="14513"/>
                  </a:cubicBezTo>
                  <a:lnTo>
                    <a:pt x="9671" y="14513"/>
                  </a:lnTo>
                  <a:lnTo>
                    <a:pt x="9671" y="11858"/>
                  </a:lnTo>
                  <a:lnTo>
                    <a:pt x="9778" y="11858"/>
                  </a:lnTo>
                  <a:lnTo>
                    <a:pt x="9778" y="12140"/>
                  </a:lnTo>
                  <a:cubicBezTo>
                    <a:pt x="9793" y="12039"/>
                    <a:pt x="9812" y="11959"/>
                    <a:pt x="9836" y="11901"/>
                  </a:cubicBezTo>
                  <a:cubicBezTo>
                    <a:pt x="9860" y="11843"/>
                    <a:pt x="9885" y="11814"/>
                    <a:pt x="9913" y="11814"/>
                  </a:cubicBezTo>
                  <a:close/>
                  <a:moveTo>
                    <a:pt x="10388" y="11814"/>
                  </a:moveTo>
                  <a:cubicBezTo>
                    <a:pt x="10458" y="11814"/>
                    <a:pt x="10513" y="11914"/>
                    <a:pt x="10553" y="12113"/>
                  </a:cubicBezTo>
                  <a:cubicBezTo>
                    <a:pt x="10593" y="12312"/>
                    <a:pt x="10613" y="12544"/>
                    <a:pt x="10613" y="12810"/>
                  </a:cubicBezTo>
                  <a:cubicBezTo>
                    <a:pt x="10613" y="13008"/>
                    <a:pt x="10602" y="13186"/>
                    <a:pt x="10582" y="13345"/>
                  </a:cubicBezTo>
                  <a:cubicBezTo>
                    <a:pt x="10561" y="13505"/>
                    <a:pt x="10534" y="13625"/>
                    <a:pt x="10500" y="13706"/>
                  </a:cubicBezTo>
                  <a:cubicBezTo>
                    <a:pt x="10466" y="13786"/>
                    <a:pt x="10429" y="13825"/>
                    <a:pt x="10389" y="13825"/>
                  </a:cubicBezTo>
                  <a:cubicBezTo>
                    <a:pt x="10325" y="13825"/>
                    <a:pt x="10271" y="13736"/>
                    <a:pt x="10229" y="13557"/>
                  </a:cubicBezTo>
                  <a:cubicBezTo>
                    <a:pt x="10186" y="13378"/>
                    <a:pt x="10165" y="13124"/>
                    <a:pt x="10165" y="12793"/>
                  </a:cubicBezTo>
                  <a:cubicBezTo>
                    <a:pt x="10165" y="12605"/>
                    <a:pt x="10175" y="12432"/>
                    <a:pt x="10196" y="12278"/>
                  </a:cubicBezTo>
                  <a:cubicBezTo>
                    <a:pt x="10216" y="12123"/>
                    <a:pt x="10243" y="12007"/>
                    <a:pt x="10276" y="11930"/>
                  </a:cubicBezTo>
                  <a:cubicBezTo>
                    <a:pt x="10310" y="11853"/>
                    <a:pt x="10347" y="11814"/>
                    <a:pt x="10388" y="11814"/>
                  </a:cubicBezTo>
                  <a:close/>
                  <a:moveTo>
                    <a:pt x="11878" y="11814"/>
                  </a:moveTo>
                  <a:cubicBezTo>
                    <a:pt x="11927" y="11814"/>
                    <a:pt x="11964" y="11839"/>
                    <a:pt x="11990" y="11889"/>
                  </a:cubicBezTo>
                  <a:cubicBezTo>
                    <a:pt x="12015" y="11938"/>
                    <a:pt x="12033" y="12006"/>
                    <a:pt x="12044" y="12091"/>
                  </a:cubicBezTo>
                  <a:cubicBezTo>
                    <a:pt x="12055" y="12176"/>
                    <a:pt x="12061" y="12330"/>
                    <a:pt x="12061" y="12555"/>
                  </a:cubicBezTo>
                  <a:lnTo>
                    <a:pt x="12060" y="13150"/>
                  </a:lnTo>
                  <a:cubicBezTo>
                    <a:pt x="12060" y="13317"/>
                    <a:pt x="12062" y="13441"/>
                    <a:pt x="12065" y="13523"/>
                  </a:cubicBezTo>
                  <a:cubicBezTo>
                    <a:pt x="12069" y="13604"/>
                    <a:pt x="12076" y="13690"/>
                    <a:pt x="12086" y="13782"/>
                  </a:cubicBezTo>
                  <a:lnTo>
                    <a:pt x="11972" y="13782"/>
                  </a:lnTo>
                  <a:lnTo>
                    <a:pt x="11957" y="13572"/>
                  </a:lnTo>
                  <a:cubicBezTo>
                    <a:pt x="11938" y="13656"/>
                    <a:pt x="11917" y="13719"/>
                    <a:pt x="11894" y="13762"/>
                  </a:cubicBezTo>
                  <a:cubicBezTo>
                    <a:pt x="11872" y="13804"/>
                    <a:pt x="11848" y="13825"/>
                    <a:pt x="11822" y="13825"/>
                  </a:cubicBezTo>
                  <a:cubicBezTo>
                    <a:pt x="11780" y="13825"/>
                    <a:pt x="11746" y="13774"/>
                    <a:pt x="11719" y="13671"/>
                  </a:cubicBezTo>
                  <a:cubicBezTo>
                    <a:pt x="11692" y="13568"/>
                    <a:pt x="11679" y="13430"/>
                    <a:pt x="11679" y="13259"/>
                  </a:cubicBezTo>
                  <a:cubicBezTo>
                    <a:pt x="11679" y="13150"/>
                    <a:pt x="11684" y="13055"/>
                    <a:pt x="11695" y="12974"/>
                  </a:cubicBezTo>
                  <a:cubicBezTo>
                    <a:pt x="11706" y="12894"/>
                    <a:pt x="11721" y="12829"/>
                    <a:pt x="11741" y="12781"/>
                  </a:cubicBezTo>
                  <a:cubicBezTo>
                    <a:pt x="11761" y="12733"/>
                    <a:pt x="11793" y="12688"/>
                    <a:pt x="11837" y="12651"/>
                  </a:cubicBezTo>
                  <a:cubicBezTo>
                    <a:pt x="11890" y="12606"/>
                    <a:pt x="11927" y="12564"/>
                    <a:pt x="11948" y="12526"/>
                  </a:cubicBezTo>
                  <a:cubicBezTo>
                    <a:pt x="11948" y="12419"/>
                    <a:pt x="11946" y="12351"/>
                    <a:pt x="11942" y="12318"/>
                  </a:cubicBezTo>
                  <a:cubicBezTo>
                    <a:pt x="11938" y="12284"/>
                    <a:pt x="11930" y="12257"/>
                    <a:pt x="11919" y="12236"/>
                  </a:cubicBezTo>
                  <a:cubicBezTo>
                    <a:pt x="11908" y="12215"/>
                    <a:pt x="11892" y="12204"/>
                    <a:pt x="11872" y="12204"/>
                  </a:cubicBezTo>
                  <a:cubicBezTo>
                    <a:pt x="11851" y="12204"/>
                    <a:pt x="11835" y="12221"/>
                    <a:pt x="11823" y="12254"/>
                  </a:cubicBezTo>
                  <a:cubicBezTo>
                    <a:pt x="11812" y="12288"/>
                    <a:pt x="11802" y="12351"/>
                    <a:pt x="11795" y="12444"/>
                  </a:cubicBezTo>
                  <a:lnTo>
                    <a:pt x="11690" y="12361"/>
                  </a:lnTo>
                  <a:cubicBezTo>
                    <a:pt x="11703" y="12167"/>
                    <a:pt x="11724" y="12028"/>
                    <a:pt x="11753" y="11943"/>
                  </a:cubicBezTo>
                  <a:cubicBezTo>
                    <a:pt x="11782" y="11858"/>
                    <a:pt x="11824" y="11814"/>
                    <a:pt x="11878" y="11814"/>
                  </a:cubicBezTo>
                  <a:close/>
                  <a:moveTo>
                    <a:pt x="13495" y="11814"/>
                  </a:moveTo>
                  <a:cubicBezTo>
                    <a:pt x="13565" y="11814"/>
                    <a:pt x="13620" y="11914"/>
                    <a:pt x="13660" y="12113"/>
                  </a:cubicBezTo>
                  <a:cubicBezTo>
                    <a:pt x="13700" y="12312"/>
                    <a:pt x="13720" y="12544"/>
                    <a:pt x="13720" y="12810"/>
                  </a:cubicBezTo>
                  <a:cubicBezTo>
                    <a:pt x="13720" y="13008"/>
                    <a:pt x="13709" y="13186"/>
                    <a:pt x="13689" y="13345"/>
                  </a:cubicBezTo>
                  <a:cubicBezTo>
                    <a:pt x="13668" y="13505"/>
                    <a:pt x="13641" y="13625"/>
                    <a:pt x="13607" y="13706"/>
                  </a:cubicBezTo>
                  <a:cubicBezTo>
                    <a:pt x="13573" y="13786"/>
                    <a:pt x="13536" y="13825"/>
                    <a:pt x="13496" y="13825"/>
                  </a:cubicBezTo>
                  <a:cubicBezTo>
                    <a:pt x="13431" y="13825"/>
                    <a:pt x="13378" y="13736"/>
                    <a:pt x="13336" y="13557"/>
                  </a:cubicBezTo>
                  <a:cubicBezTo>
                    <a:pt x="13293" y="13378"/>
                    <a:pt x="13272" y="13124"/>
                    <a:pt x="13272" y="12793"/>
                  </a:cubicBezTo>
                  <a:cubicBezTo>
                    <a:pt x="13272" y="12605"/>
                    <a:pt x="13282" y="12432"/>
                    <a:pt x="13303" y="12278"/>
                  </a:cubicBezTo>
                  <a:cubicBezTo>
                    <a:pt x="13323" y="12123"/>
                    <a:pt x="13350" y="12007"/>
                    <a:pt x="13383" y="11930"/>
                  </a:cubicBezTo>
                  <a:cubicBezTo>
                    <a:pt x="13417" y="11853"/>
                    <a:pt x="13454" y="11814"/>
                    <a:pt x="13495" y="11814"/>
                  </a:cubicBezTo>
                  <a:close/>
                  <a:moveTo>
                    <a:pt x="14055" y="11814"/>
                  </a:moveTo>
                  <a:cubicBezTo>
                    <a:pt x="14105" y="11814"/>
                    <a:pt x="14148" y="11900"/>
                    <a:pt x="14183" y="12071"/>
                  </a:cubicBezTo>
                  <a:cubicBezTo>
                    <a:pt x="14219" y="12243"/>
                    <a:pt x="14237" y="12487"/>
                    <a:pt x="14237" y="12803"/>
                  </a:cubicBezTo>
                  <a:cubicBezTo>
                    <a:pt x="14237" y="13134"/>
                    <a:pt x="14219" y="13387"/>
                    <a:pt x="14183" y="13563"/>
                  </a:cubicBezTo>
                  <a:cubicBezTo>
                    <a:pt x="14148" y="13738"/>
                    <a:pt x="14104" y="13825"/>
                    <a:pt x="14055" y="13825"/>
                  </a:cubicBezTo>
                  <a:cubicBezTo>
                    <a:pt x="14032" y="13825"/>
                    <a:pt x="14011" y="13806"/>
                    <a:pt x="13991" y="13765"/>
                  </a:cubicBezTo>
                  <a:cubicBezTo>
                    <a:pt x="13971" y="13725"/>
                    <a:pt x="13950" y="13651"/>
                    <a:pt x="13928" y="13545"/>
                  </a:cubicBezTo>
                  <a:lnTo>
                    <a:pt x="13928" y="14513"/>
                  </a:lnTo>
                  <a:lnTo>
                    <a:pt x="13813" y="14513"/>
                  </a:lnTo>
                  <a:lnTo>
                    <a:pt x="13813" y="11858"/>
                  </a:lnTo>
                  <a:lnTo>
                    <a:pt x="13921" y="11858"/>
                  </a:lnTo>
                  <a:lnTo>
                    <a:pt x="13921" y="12140"/>
                  </a:lnTo>
                  <a:cubicBezTo>
                    <a:pt x="13935" y="12039"/>
                    <a:pt x="13954" y="11959"/>
                    <a:pt x="13978" y="11901"/>
                  </a:cubicBezTo>
                  <a:cubicBezTo>
                    <a:pt x="14002" y="11843"/>
                    <a:pt x="14028" y="11814"/>
                    <a:pt x="14055" y="11814"/>
                  </a:cubicBezTo>
                  <a:close/>
                  <a:moveTo>
                    <a:pt x="14881" y="11814"/>
                  </a:moveTo>
                  <a:cubicBezTo>
                    <a:pt x="14951" y="11814"/>
                    <a:pt x="15006" y="11914"/>
                    <a:pt x="15046" y="12113"/>
                  </a:cubicBezTo>
                  <a:cubicBezTo>
                    <a:pt x="15086" y="12312"/>
                    <a:pt x="15106" y="12544"/>
                    <a:pt x="15106" y="12810"/>
                  </a:cubicBezTo>
                  <a:cubicBezTo>
                    <a:pt x="15106" y="13008"/>
                    <a:pt x="15095" y="13186"/>
                    <a:pt x="15075" y="13345"/>
                  </a:cubicBezTo>
                  <a:cubicBezTo>
                    <a:pt x="15054" y="13505"/>
                    <a:pt x="15027" y="13625"/>
                    <a:pt x="14993" y="13706"/>
                  </a:cubicBezTo>
                  <a:cubicBezTo>
                    <a:pt x="14959" y="13786"/>
                    <a:pt x="14922" y="13825"/>
                    <a:pt x="14882" y="13825"/>
                  </a:cubicBezTo>
                  <a:cubicBezTo>
                    <a:pt x="14818" y="13825"/>
                    <a:pt x="14764" y="13736"/>
                    <a:pt x="14722" y="13557"/>
                  </a:cubicBezTo>
                  <a:cubicBezTo>
                    <a:pt x="14679" y="13378"/>
                    <a:pt x="14658" y="13124"/>
                    <a:pt x="14658" y="12793"/>
                  </a:cubicBezTo>
                  <a:cubicBezTo>
                    <a:pt x="14658" y="12605"/>
                    <a:pt x="14668" y="12432"/>
                    <a:pt x="14689" y="12278"/>
                  </a:cubicBezTo>
                  <a:cubicBezTo>
                    <a:pt x="14709" y="12123"/>
                    <a:pt x="14736" y="12007"/>
                    <a:pt x="14769" y="11930"/>
                  </a:cubicBezTo>
                  <a:cubicBezTo>
                    <a:pt x="14803" y="11853"/>
                    <a:pt x="14840" y="11814"/>
                    <a:pt x="14881" y="11814"/>
                  </a:cubicBezTo>
                  <a:close/>
                  <a:moveTo>
                    <a:pt x="15877" y="11814"/>
                  </a:moveTo>
                  <a:cubicBezTo>
                    <a:pt x="15926" y="11814"/>
                    <a:pt x="15963" y="11839"/>
                    <a:pt x="15989" y="11889"/>
                  </a:cubicBezTo>
                  <a:cubicBezTo>
                    <a:pt x="16014" y="11938"/>
                    <a:pt x="16033" y="12006"/>
                    <a:pt x="16044" y="12091"/>
                  </a:cubicBezTo>
                  <a:cubicBezTo>
                    <a:pt x="16055" y="12176"/>
                    <a:pt x="16060" y="12330"/>
                    <a:pt x="16060" y="12555"/>
                  </a:cubicBezTo>
                  <a:lnTo>
                    <a:pt x="16059" y="13150"/>
                  </a:lnTo>
                  <a:cubicBezTo>
                    <a:pt x="16059" y="13317"/>
                    <a:pt x="16061" y="13441"/>
                    <a:pt x="16064" y="13523"/>
                  </a:cubicBezTo>
                  <a:cubicBezTo>
                    <a:pt x="16068" y="13604"/>
                    <a:pt x="16075" y="13690"/>
                    <a:pt x="16085" y="13782"/>
                  </a:cubicBezTo>
                  <a:lnTo>
                    <a:pt x="15971" y="13782"/>
                  </a:lnTo>
                  <a:lnTo>
                    <a:pt x="15956" y="13572"/>
                  </a:lnTo>
                  <a:cubicBezTo>
                    <a:pt x="15937" y="13656"/>
                    <a:pt x="15916" y="13719"/>
                    <a:pt x="15893" y="13762"/>
                  </a:cubicBezTo>
                  <a:cubicBezTo>
                    <a:pt x="15871" y="13804"/>
                    <a:pt x="15847" y="13825"/>
                    <a:pt x="15821" y="13825"/>
                  </a:cubicBezTo>
                  <a:cubicBezTo>
                    <a:pt x="15779" y="13825"/>
                    <a:pt x="15745" y="13774"/>
                    <a:pt x="15718" y="13671"/>
                  </a:cubicBezTo>
                  <a:cubicBezTo>
                    <a:pt x="15691" y="13568"/>
                    <a:pt x="15678" y="13430"/>
                    <a:pt x="15678" y="13259"/>
                  </a:cubicBezTo>
                  <a:cubicBezTo>
                    <a:pt x="15678" y="13150"/>
                    <a:pt x="15683" y="13055"/>
                    <a:pt x="15694" y="12974"/>
                  </a:cubicBezTo>
                  <a:cubicBezTo>
                    <a:pt x="15705" y="12894"/>
                    <a:pt x="15720" y="12829"/>
                    <a:pt x="15740" y="12781"/>
                  </a:cubicBezTo>
                  <a:cubicBezTo>
                    <a:pt x="15760" y="12733"/>
                    <a:pt x="15792" y="12688"/>
                    <a:pt x="15836" y="12651"/>
                  </a:cubicBezTo>
                  <a:cubicBezTo>
                    <a:pt x="15889" y="12606"/>
                    <a:pt x="15926" y="12564"/>
                    <a:pt x="15947" y="12526"/>
                  </a:cubicBezTo>
                  <a:cubicBezTo>
                    <a:pt x="15947" y="12419"/>
                    <a:pt x="15945" y="12351"/>
                    <a:pt x="15941" y="12318"/>
                  </a:cubicBezTo>
                  <a:cubicBezTo>
                    <a:pt x="15937" y="12284"/>
                    <a:pt x="15929" y="12257"/>
                    <a:pt x="15918" y="12236"/>
                  </a:cubicBezTo>
                  <a:cubicBezTo>
                    <a:pt x="15907" y="12215"/>
                    <a:pt x="15891" y="12204"/>
                    <a:pt x="15871" y="12204"/>
                  </a:cubicBezTo>
                  <a:cubicBezTo>
                    <a:pt x="15850" y="12204"/>
                    <a:pt x="15834" y="12221"/>
                    <a:pt x="15822" y="12254"/>
                  </a:cubicBezTo>
                  <a:cubicBezTo>
                    <a:pt x="15811" y="12288"/>
                    <a:pt x="15801" y="12351"/>
                    <a:pt x="15794" y="12444"/>
                  </a:cubicBezTo>
                  <a:lnTo>
                    <a:pt x="15690" y="12361"/>
                  </a:lnTo>
                  <a:cubicBezTo>
                    <a:pt x="15702" y="12167"/>
                    <a:pt x="15723" y="12028"/>
                    <a:pt x="15752" y="11943"/>
                  </a:cubicBezTo>
                  <a:cubicBezTo>
                    <a:pt x="15781" y="11858"/>
                    <a:pt x="15823" y="11814"/>
                    <a:pt x="15877" y="11814"/>
                  </a:cubicBezTo>
                  <a:close/>
                  <a:moveTo>
                    <a:pt x="18116" y="11814"/>
                  </a:moveTo>
                  <a:cubicBezTo>
                    <a:pt x="18186" y="11814"/>
                    <a:pt x="18241" y="11914"/>
                    <a:pt x="18281" y="12113"/>
                  </a:cubicBezTo>
                  <a:cubicBezTo>
                    <a:pt x="18320" y="12312"/>
                    <a:pt x="18340" y="12544"/>
                    <a:pt x="18340" y="12810"/>
                  </a:cubicBezTo>
                  <a:cubicBezTo>
                    <a:pt x="18340" y="13008"/>
                    <a:pt x="18330" y="13186"/>
                    <a:pt x="18309" y="13345"/>
                  </a:cubicBezTo>
                  <a:cubicBezTo>
                    <a:pt x="18288" y="13505"/>
                    <a:pt x="18261" y="13625"/>
                    <a:pt x="18227" y="13706"/>
                  </a:cubicBezTo>
                  <a:cubicBezTo>
                    <a:pt x="18194" y="13786"/>
                    <a:pt x="18156" y="13825"/>
                    <a:pt x="18116" y="13825"/>
                  </a:cubicBezTo>
                  <a:cubicBezTo>
                    <a:pt x="18052" y="13825"/>
                    <a:pt x="17998" y="13736"/>
                    <a:pt x="17956" y="13557"/>
                  </a:cubicBezTo>
                  <a:cubicBezTo>
                    <a:pt x="17913" y="13378"/>
                    <a:pt x="17892" y="13124"/>
                    <a:pt x="17892" y="12793"/>
                  </a:cubicBezTo>
                  <a:cubicBezTo>
                    <a:pt x="17892" y="12605"/>
                    <a:pt x="17902" y="12432"/>
                    <a:pt x="17923" y="12278"/>
                  </a:cubicBezTo>
                  <a:cubicBezTo>
                    <a:pt x="17944" y="12123"/>
                    <a:pt x="17971" y="12007"/>
                    <a:pt x="18004" y="11930"/>
                  </a:cubicBezTo>
                  <a:cubicBezTo>
                    <a:pt x="18037" y="11853"/>
                    <a:pt x="18074" y="11814"/>
                    <a:pt x="18116" y="11814"/>
                  </a:cubicBezTo>
                  <a:close/>
                  <a:moveTo>
                    <a:pt x="19319" y="11814"/>
                  </a:moveTo>
                  <a:cubicBezTo>
                    <a:pt x="19367" y="11814"/>
                    <a:pt x="19405" y="11839"/>
                    <a:pt x="19430" y="11889"/>
                  </a:cubicBezTo>
                  <a:cubicBezTo>
                    <a:pt x="19456" y="11938"/>
                    <a:pt x="19474" y="12006"/>
                    <a:pt x="19485" y="12091"/>
                  </a:cubicBezTo>
                  <a:cubicBezTo>
                    <a:pt x="19496" y="12176"/>
                    <a:pt x="19501" y="12330"/>
                    <a:pt x="19501" y="12555"/>
                  </a:cubicBezTo>
                  <a:lnTo>
                    <a:pt x="19500" y="13150"/>
                  </a:lnTo>
                  <a:cubicBezTo>
                    <a:pt x="19500" y="13317"/>
                    <a:pt x="19502" y="13441"/>
                    <a:pt x="19506" y="13523"/>
                  </a:cubicBezTo>
                  <a:cubicBezTo>
                    <a:pt x="19510" y="13604"/>
                    <a:pt x="19516" y="13690"/>
                    <a:pt x="19526" y="13782"/>
                  </a:cubicBezTo>
                  <a:lnTo>
                    <a:pt x="19413" y="13782"/>
                  </a:lnTo>
                  <a:lnTo>
                    <a:pt x="19398" y="13572"/>
                  </a:lnTo>
                  <a:cubicBezTo>
                    <a:pt x="19378" y="13656"/>
                    <a:pt x="19357" y="13719"/>
                    <a:pt x="19335" y="13762"/>
                  </a:cubicBezTo>
                  <a:cubicBezTo>
                    <a:pt x="19312" y="13804"/>
                    <a:pt x="19288" y="13825"/>
                    <a:pt x="19263" y="13825"/>
                  </a:cubicBezTo>
                  <a:cubicBezTo>
                    <a:pt x="19221" y="13825"/>
                    <a:pt x="19186" y="13774"/>
                    <a:pt x="19159" y="13671"/>
                  </a:cubicBezTo>
                  <a:cubicBezTo>
                    <a:pt x="19132" y="13568"/>
                    <a:pt x="19119" y="13430"/>
                    <a:pt x="19119" y="13259"/>
                  </a:cubicBezTo>
                  <a:cubicBezTo>
                    <a:pt x="19119" y="13150"/>
                    <a:pt x="19124" y="13055"/>
                    <a:pt x="19135" y="12974"/>
                  </a:cubicBezTo>
                  <a:cubicBezTo>
                    <a:pt x="19146" y="12894"/>
                    <a:pt x="19162" y="12829"/>
                    <a:pt x="19182" y="12781"/>
                  </a:cubicBezTo>
                  <a:cubicBezTo>
                    <a:pt x="19202" y="12733"/>
                    <a:pt x="19234" y="12688"/>
                    <a:pt x="19277" y="12651"/>
                  </a:cubicBezTo>
                  <a:cubicBezTo>
                    <a:pt x="19330" y="12606"/>
                    <a:pt x="19368" y="12564"/>
                    <a:pt x="19389" y="12526"/>
                  </a:cubicBezTo>
                  <a:cubicBezTo>
                    <a:pt x="19389" y="12419"/>
                    <a:pt x="19387" y="12351"/>
                    <a:pt x="19382" y="12318"/>
                  </a:cubicBezTo>
                  <a:cubicBezTo>
                    <a:pt x="19378" y="12284"/>
                    <a:pt x="19371" y="12257"/>
                    <a:pt x="19359" y="12236"/>
                  </a:cubicBezTo>
                  <a:cubicBezTo>
                    <a:pt x="19348" y="12215"/>
                    <a:pt x="19333" y="12204"/>
                    <a:pt x="19312" y="12204"/>
                  </a:cubicBezTo>
                  <a:cubicBezTo>
                    <a:pt x="19292" y="12204"/>
                    <a:pt x="19276" y="12221"/>
                    <a:pt x="19264" y="12254"/>
                  </a:cubicBezTo>
                  <a:cubicBezTo>
                    <a:pt x="19252" y="12288"/>
                    <a:pt x="19242" y="12351"/>
                    <a:pt x="19235" y="12444"/>
                  </a:cubicBezTo>
                  <a:lnTo>
                    <a:pt x="19131" y="12361"/>
                  </a:lnTo>
                  <a:cubicBezTo>
                    <a:pt x="19144" y="12167"/>
                    <a:pt x="19165" y="12028"/>
                    <a:pt x="19194" y="11943"/>
                  </a:cubicBezTo>
                  <a:cubicBezTo>
                    <a:pt x="19223" y="11858"/>
                    <a:pt x="19264" y="11814"/>
                    <a:pt x="19319" y="11814"/>
                  </a:cubicBezTo>
                  <a:close/>
                  <a:moveTo>
                    <a:pt x="20721" y="11814"/>
                  </a:moveTo>
                  <a:cubicBezTo>
                    <a:pt x="20769" y="11814"/>
                    <a:pt x="20807" y="11839"/>
                    <a:pt x="20832" y="11889"/>
                  </a:cubicBezTo>
                  <a:cubicBezTo>
                    <a:pt x="20858" y="11938"/>
                    <a:pt x="20876" y="12006"/>
                    <a:pt x="20887" y="12091"/>
                  </a:cubicBezTo>
                  <a:cubicBezTo>
                    <a:pt x="20898" y="12176"/>
                    <a:pt x="20903" y="12330"/>
                    <a:pt x="20903" y="12555"/>
                  </a:cubicBezTo>
                  <a:lnTo>
                    <a:pt x="20902" y="13150"/>
                  </a:lnTo>
                  <a:cubicBezTo>
                    <a:pt x="20902" y="13317"/>
                    <a:pt x="20904" y="13441"/>
                    <a:pt x="20908" y="13523"/>
                  </a:cubicBezTo>
                  <a:cubicBezTo>
                    <a:pt x="20912" y="13604"/>
                    <a:pt x="20918" y="13690"/>
                    <a:pt x="20928" y="13782"/>
                  </a:cubicBezTo>
                  <a:lnTo>
                    <a:pt x="20815" y="13782"/>
                  </a:lnTo>
                  <a:lnTo>
                    <a:pt x="20800" y="13572"/>
                  </a:lnTo>
                  <a:cubicBezTo>
                    <a:pt x="20780" y="13656"/>
                    <a:pt x="20759" y="13719"/>
                    <a:pt x="20737" y="13762"/>
                  </a:cubicBezTo>
                  <a:cubicBezTo>
                    <a:pt x="20714" y="13804"/>
                    <a:pt x="20690" y="13825"/>
                    <a:pt x="20665" y="13825"/>
                  </a:cubicBezTo>
                  <a:cubicBezTo>
                    <a:pt x="20623" y="13825"/>
                    <a:pt x="20588" y="13774"/>
                    <a:pt x="20561" y="13671"/>
                  </a:cubicBezTo>
                  <a:cubicBezTo>
                    <a:pt x="20535" y="13568"/>
                    <a:pt x="20521" y="13430"/>
                    <a:pt x="20521" y="13259"/>
                  </a:cubicBezTo>
                  <a:cubicBezTo>
                    <a:pt x="20521" y="13150"/>
                    <a:pt x="20527" y="13055"/>
                    <a:pt x="20538" y="12974"/>
                  </a:cubicBezTo>
                  <a:cubicBezTo>
                    <a:pt x="20548" y="12894"/>
                    <a:pt x="20564" y="12829"/>
                    <a:pt x="20584" y="12781"/>
                  </a:cubicBezTo>
                  <a:cubicBezTo>
                    <a:pt x="20604" y="12733"/>
                    <a:pt x="20636" y="12688"/>
                    <a:pt x="20679" y="12651"/>
                  </a:cubicBezTo>
                  <a:cubicBezTo>
                    <a:pt x="20733" y="12606"/>
                    <a:pt x="20770" y="12564"/>
                    <a:pt x="20791" y="12526"/>
                  </a:cubicBezTo>
                  <a:cubicBezTo>
                    <a:pt x="20791" y="12419"/>
                    <a:pt x="20789" y="12351"/>
                    <a:pt x="20784" y="12318"/>
                  </a:cubicBezTo>
                  <a:cubicBezTo>
                    <a:pt x="20780" y="12284"/>
                    <a:pt x="20773" y="12257"/>
                    <a:pt x="20762" y="12236"/>
                  </a:cubicBezTo>
                  <a:cubicBezTo>
                    <a:pt x="20750" y="12215"/>
                    <a:pt x="20735" y="12204"/>
                    <a:pt x="20714" y="12204"/>
                  </a:cubicBezTo>
                  <a:cubicBezTo>
                    <a:pt x="20694" y="12204"/>
                    <a:pt x="20678" y="12221"/>
                    <a:pt x="20666" y="12254"/>
                  </a:cubicBezTo>
                  <a:cubicBezTo>
                    <a:pt x="20654" y="12288"/>
                    <a:pt x="20644" y="12351"/>
                    <a:pt x="20637" y="12444"/>
                  </a:cubicBezTo>
                  <a:lnTo>
                    <a:pt x="20533" y="12361"/>
                  </a:lnTo>
                  <a:cubicBezTo>
                    <a:pt x="20546" y="12167"/>
                    <a:pt x="20567" y="12028"/>
                    <a:pt x="20596" y="11943"/>
                  </a:cubicBezTo>
                  <a:cubicBezTo>
                    <a:pt x="20625" y="11858"/>
                    <a:pt x="20666" y="11814"/>
                    <a:pt x="20721" y="11814"/>
                  </a:cubicBezTo>
                  <a:close/>
                  <a:moveTo>
                    <a:pt x="7888" y="11872"/>
                  </a:moveTo>
                  <a:lnTo>
                    <a:pt x="8273" y="11872"/>
                  </a:lnTo>
                  <a:lnTo>
                    <a:pt x="8273" y="13794"/>
                  </a:lnTo>
                  <a:lnTo>
                    <a:pt x="8158" y="13794"/>
                  </a:lnTo>
                  <a:lnTo>
                    <a:pt x="8158" y="12272"/>
                  </a:lnTo>
                  <a:lnTo>
                    <a:pt x="8003" y="12272"/>
                  </a:lnTo>
                  <a:lnTo>
                    <a:pt x="8003" y="13150"/>
                  </a:lnTo>
                  <a:cubicBezTo>
                    <a:pt x="8003" y="13291"/>
                    <a:pt x="8000" y="13406"/>
                    <a:pt x="7995" y="13496"/>
                  </a:cubicBezTo>
                  <a:cubicBezTo>
                    <a:pt x="7990" y="13586"/>
                    <a:pt x="7981" y="13657"/>
                    <a:pt x="7968" y="13711"/>
                  </a:cubicBezTo>
                  <a:cubicBezTo>
                    <a:pt x="7955" y="13765"/>
                    <a:pt x="7943" y="13799"/>
                    <a:pt x="7930" y="13811"/>
                  </a:cubicBezTo>
                  <a:cubicBezTo>
                    <a:pt x="7918" y="13822"/>
                    <a:pt x="7900" y="13827"/>
                    <a:pt x="7879" y="13827"/>
                  </a:cubicBezTo>
                  <a:cubicBezTo>
                    <a:pt x="7865" y="13827"/>
                    <a:pt x="7841" y="13816"/>
                    <a:pt x="7807" y="13794"/>
                  </a:cubicBezTo>
                  <a:lnTo>
                    <a:pt x="7807" y="13420"/>
                  </a:lnTo>
                  <a:cubicBezTo>
                    <a:pt x="7816" y="13422"/>
                    <a:pt x="7832" y="13423"/>
                    <a:pt x="7854" y="13423"/>
                  </a:cubicBezTo>
                  <a:cubicBezTo>
                    <a:pt x="7868" y="13423"/>
                    <a:pt x="7877" y="13405"/>
                    <a:pt x="7881" y="13371"/>
                  </a:cubicBezTo>
                  <a:cubicBezTo>
                    <a:pt x="7885" y="13337"/>
                    <a:pt x="7888" y="13260"/>
                    <a:pt x="7888" y="13139"/>
                  </a:cubicBezTo>
                  <a:lnTo>
                    <a:pt x="7888" y="11872"/>
                  </a:lnTo>
                  <a:close/>
                  <a:moveTo>
                    <a:pt x="9143" y="11872"/>
                  </a:moveTo>
                  <a:cubicBezTo>
                    <a:pt x="9154" y="11872"/>
                    <a:pt x="9169" y="11877"/>
                    <a:pt x="9188" y="11887"/>
                  </a:cubicBezTo>
                  <a:lnTo>
                    <a:pt x="9188" y="12216"/>
                  </a:lnTo>
                  <a:lnTo>
                    <a:pt x="9176" y="12216"/>
                  </a:lnTo>
                  <a:cubicBezTo>
                    <a:pt x="9157" y="12216"/>
                    <a:pt x="9143" y="12226"/>
                    <a:pt x="9134" y="12245"/>
                  </a:cubicBezTo>
                  <a:cubicBezTo>
                    <a:pt x="9124" y="12265"/>
                    <a:pt x="9115" y="12328"/>
                    <a:pt x="9107" y="12437"/>
                  </a:cubicBezTo>
                  <a:cubicBezTo>
                    <a:pt x="9099" y="12545"/>
                    <a:pt x="9091" y="12628"/>
                    <a:pt x="9083" y="12685"/>
                  </a:cubicBezTo>
                  <a:cubicBezTo>
                    <a:pt x="9075" y="12742"/>
                    <a:pt x="9063" y="12787"/>
                    <a:pt x="9045" y="12821"/>
                  </a:cubicBezTo>
                  <a:cubicBezTo>
                    <a:pt x="9060" y="12840"/>
                    <a:pt x="9075" y="12878"/>
                    <a:pt x="9089" y="12935"/>
                  </a:cubicBezTo>
                  <a:cubicBezTo>
                    <a:pt x="9104" y="12992"/>
                    <a:pt x="9122" y="13107"/>
                    <a:pt x="9142" y="13279"/>
                  </a:cubicBezTo>
                  <a:lnTo>
                    <a:pt x="9206" y="13809"/>
                  </a:lnTo>
                  <a:lnTo>
                    <a:pt x="9083" y="13809"/>
                  </a:lnTo>
                  <a:lnTo>
                    <a:pt x="9025" y="13253"/>
                  </a:lnTo>
                  <a:cubicBezTo>
                    <a:pt x="9013" y="13141"/>
                    <a:pt x="9003" y="13068"/>
                    <a:pt x="8995" y="13036"/>
                  </a:cubicBezTo>
                  <a:cubicBezTo>
                    <a:pt x="8987" y="13004"/>
                    <a:pt x="8974" y="12989"/>
                    <a:pt x="8958" y="12989"/>
                  </a:cubicBezTo>
                  <a:lnTo>
                    <a:pt x="8958" y="13809"/>
                  </a:lnTo>
                  <a:lnTo>
                    <a:pt x="8843" y="13809"/>
                  </a:lnTo>
                  <a:lnTo>
                    <a:pt x="8843" y="11887"/>
                  </a:lnTo>
                  <a:lnTo>
                    <a:pt x="8958" y="11887"/>
                  </a:lnTo>
                  <a:lnTo>
                    <a:pt x="8958" y="12669"/>
                  </a:lnTo>
                  <a:cubicBezTo>
                    <a:pt x="8973" y="12663"/>
                    <a:pt x="8985" y="12644"/>
                    <a:pt x="8993" y="12613"/>
                  </a:cubicBezTo>
                  <a:cubicBezTo>
                    <a:pt x="9002" y="12581"/>
                    <a:pt x="9012" y="12490"/>
                    <a:pt x="9024" y="12336"/>
                  </a:cubicBezTo>
                  <a:cubicBezTo>
                    <a:pt x="9037" y="12182"/>
                    <a:pt x="9050" y="12066"/>
                    <a:pt x="9065" y="11988"/>
                  </a:cubicBezTo>
                  <a:cubicBezTo>
                    <a:pt x="9080" y="11911"/>
                    <a:pt x="9106" y="11872"/>
                    <a:pt x="9143" y="11872"/>
                  </a:cubicBezTo>
                  <a:close/>
                  <a:moveTo>
                    <a:pt x="9209" y="11872"/>
                  </a:moveTo>
                  <a:lnTo>
                    <a:pt x="9602" y="11872"/>
                  </a:lnTo>
                  <a:lnTo>
                    <a:pt x="9602" y="12272"/>
                  </a:lnTo>
                  <a:lnTo>
                    <a:pt x="9463" y="12272"/>
                  </a:lnTo>
                  <a:lnTo>
                    <a:pt x="9463" y="13794"/>
                  </a:lnTo>
                  <a:lnTo>
                    <a:pt x="9348" y="13794"/>
                  </a:lnTo>
                  <a:cubicBezTo>
                    <a:pt x="9348" y="13794"/>
                    <a:pt x="9348" y="12272"/>
                    <a:pt x="9348" y="12272"/>
                  </a:cubicBezTo>
                  <a:lnTo>
                    <a:pt x="9209" y="12272"/>
                  </a:lnTo>
                  <a:lnTo>
                    <a:pt x="9209" y="11872"/>
                  </a:lnTo>
                  <a:close/>
                  <a:moveTo>
                    <a:pt x="10691" y="11872"/>
                  </a:moveTo>
                  <a:lnTo>
                    <a:pt x="10806" y="11872"/>
                  </a:lnTo>
                  <a:lnTo>
                    <a:pt x="10806" y="12573"/>
                  </a:lnTo>
                  <a:lnTo>
                    <a:pt x="10970" y="12573"/>
                  </a:lnTo>
                  <a:lnTo>
                    <a:pt x="10970" y="11872"/>
                  </a:lnTo>
                  <a:lnTo>
                    <a:pt x="11085" y="11872"/>
                  </a:lnTo>
                  <a:lnTo>
                    <a:pt x="11085" y="13794"/>
                  </a:lnTo>
                  <a:lnTo>
                    <a:pt x="10970" y="13794"/>
                  </a:lnTo>
                  <a:lnTo>
                    <a:pt x="10970" y="12987"/>
                  </a:lnTo>
                  <a:lnTo>
                    <a:pt x="10806" y="12987"/>
                  </a:lnTo>
                  <a:cubicBezTo>
                    <a:pt x="10806" y="12987"/>
                    <a:pt x="10806" y="13794"/>
                    <a:pt x="10806" y="13794"/>
                  </a:cubicBezTo>
                  <a:lnTo>
                    <a:pt x="10691" y="13794"/>
                  </a:lnTo>
                  <a:lnTo>
                    <a:pt x="10691" y="11872"/>
                  </a:lnTo>
                  <a:close/>
                  <a:moveTo>
                    <a:pt x="11201" y="11872"/>
                  </a:moveTo>
                  <a:lnTo>
                    <a:pt x="11316" y="11872"/>
                  </a:lnTo>
                  <a:lnTo>
                    <a:pt x="11316" y="12573"/>
                  </a:lnTo>
                  <a:lnTo>
                    <a:pt x="11480" y="12573"/>
                  </a:lnTo>
                  <a:lnTo>
                    <a:pt x="11480" y="11872"/>
                  </a:lnTo>
                  <a:lnTo>
                    <a:pt x="11595" y="11872"/>
                  </a:lnTo>
                  <a:lnTo>
                    <a:pt x="11595" y="13794"/>
                  </a:lnTo>
                  <a:lnTo>
                    <a:pt x="11480" y="13794"/>
                  </a:lnTo>
                  <a:lnTo>
                    <a:pt x="11480" y="12987"/>
                  </a:lnTo>
                  <a:lnTo>
                    <a:pt x="11316" y="12987"/>
                  </a:lnTo>
                  <a:cubicBezTo>
                    <a:pt x="11316" y="12987"/>
                    <a:pt x="11316" y="13794"/>
                    <a:pt x="11316" y="13794"/>
                  </a:cubicBezTo>
                  <a:lnTo>
                    <a:pt x="11201" y="13794"/>
                  </a:lnTo>
                  <a:lnTo>
                    <a:pt x="11201" y="11872"/>
                  </a:lnTo>
                  <a:close/>
                  <a:moveTo>
                    <a:pt x="12307" y="11872"/>
                  </a:moveTo>
                  <a:lnTo>
                    <a:pt x="12543" y="11872"/>
                  </a:lnTo>
                  <a:lnTo>
                    <a:pt x="12543" y="13794"/>
                  </a:lnTo>
                  <a:lnTo>
                    <a:pt x="12428" y="13794"/>
                  </a:lnTo>
                  <a:lnTo>
                    <a:pt x="12428" y="12994"/>
                  </a:lnTo>
                  <a:lnTo>
                    <a:pt x="12408" y="12994"/>
                  </a:lnTo>
                  <a:cubicBezTo>
                    <a:pt x="12387" y="12994"/>
                    <a:pt x="12370" y="13014"/>
                    <a:pt x="12357" y="13054"/>
                  </a:cubicBezTo>
                  <a:cubicBezTo>
                    <a:pt x="12343" y="13094"/>
                    <a:pt x="12330" y="13161"/>
                    <a:pt x="12317" y="13257"/>
                  </a:cubicBezTo>
                  <a:lnTo>
                    <a:pt x="12242" y="13794"/>
                  </a:lnTo>
                  <a:lnTo>
                    <a:pt x="12109" y="13794"/>
                  </a:lnTo>
                  <a:lnTo>
                    <a:pt x="12190" y="13239"/>
                  </a:lnTo>
                  <a:cubicBezTo>
                    <a:pt x="12214" y="13080"/>
                    <a:pt x="12235" y="12988"/>
                    <a:pt x="12255" y="12960"/>
                  </a:cubicBezTo>
                  <a:cubicBezTo>
                    <a:pt x="12221" y="12948"/>
                    <a:pt x="12195" y="12891"/>
                    <a:pt x="12175" y="12792"/>
                  </a:cubicBezTo>
                  <a:cubicBezTo>
                    <a:pt x="12156" y="12693"/>
                    <a:pt x="12147" y="12568"/>
                    <a:pt x="12147" y="12417"/>
                  </a:cubicBezTo>
                  <a:cubicBezTo>
                    <a:pt x="12147" y="12231"/>
                    <a:pt x="12160" y="12093"/>
                    <a:pt x="12185" y="12004"/>
                  </a:cubicBezTo>
                  <a:cubicBezTo>
                    <a:pt x="12211" y="11916"/>
                    <a:pt x="12252" y="11872"/>
                    <a:pt x="12307" y="11872"/>
                  </a:cubicBezTo>
                  <a:close/>
                  <a:moveTo>
                    <a:pt x="12842" y="11872"/>
                  </a:moveTo>
                  <a:lnTo>
                    <a:pt x="13235" y="11872"/>
                  </a:lnTo>
                  <a:lnTo>
                    <a:pt x="13235" y="12272"/>
                  </a:lnTo>
                  <a:lnTo>
                    <a:pt x="13096" y="12272"/>
                  </a:lnTo>
                  <a:lnTo>
                    <a:pt x="13096" y="13794"/>
                  </a:lnTo>
                  <a:lnTo>
                    <a:pt x="12981" y="13794"/>
                  </a:lnTo>
                  <a:cubicBezTo>
                    <a:pt x="12981" y="13794"/>
                    <a:pt x="12981" y="12272"/>
                    <a:pt x="12981" y="12272"/>
                  </a:cubicBezTo>
                  <a:lnTo>
                    <a:pt x="12842" y="12272"/>
                  </a:lnTo>
                  <a:lnTo>
                    <a:pt x="12842" y="11872"/>
                  </a:lnTo>
                  <a:close/>
                  <a:moveTo>
                    <a:pt x="14323" y="11872"/>
                  </a:moveTo>
                  <a:lnTo>
                    <a:pt x="14616" y="11872"/>
                  </a:lnTo>
                  <a:cubicBezTo>
                    <a:pt x="14616" y="11872"/>
                    <a:pt x="14616" y="12272"/>
                    <a:pt x="14616" y="12272"/>
                  </a:cubicBezTo>
                  <a:lnTo>
                    <a:pt x="14438" y="12272"/>
                  </a:lnTo>
                  <a:lnTo>
                    <a:pt x="14438" y="13794"/>
                  </a:lnTo>
                  <a:lnTo>
                    <a:pt x="14323" y="13794"/>
                  </a:lnTo>
                  <a:lnTo>
                    <a:pt x="14323" y="11872"/>
                  </a:lnTo>
                  <a:close/>
                  <a:moveTo>
                    <a:pt x="15184" y="11872"/>
                  </a:moveTo>
                  <a:lnTo>
                    <a:pt x="15443" y="11872"/>
                  </a:lnTo>
                  <a:cubicBezTo>
                    <a:pt x="15539" y="11872"/>
                    <a:pt x="15588" y="12039"/>
                    <a:pt x="15588" y="12374"/>
                  </a:cubicBezTo>
                  <a:cubicBezTo>
                    <a:pt x="15588" y="12598"/>
                    <a:pt x="15564" y="12743"/>
                    <a:pt x="15515" y="12810"/>
                  </a:cubicBezTo>
                  <a:cubicBezTo>
                    <a:pt x="15574" y="12884"/>
                    <a:pt x="15603" y="13044"/>
                    <a:pt x="15603" y="13289"/>
                  </a:cubicBezTo>
                  <a:cubicBezTo>
                    <a:pt x="15603" y="13440"/>
                    <a:pt x="15591" y="13562"/>
                    <a:pt x="15566" y="13655"/>
                  </a:cubicBezTo>
                  <a:cubicBezTo>
                    <a:pt x="15541" y="13748"/>
                    <a:pt x="15508" y="13794"/>
                    <a:pt x="15466" y="13794"/>
                  </a:cubicBezTo>
                  <a:lnTo>
                    <a:pt x="15184" y="13794"/>
                  </a:lnTo>
                  <a:lnTo>
                    <a:pt x="15184" y="11872"/>
                  </a:lnTo>
                  <a:close/>
                  <a:moveTo>
                    <a:pt x="16306" y="11872"/>
                  </a:moveTo>
                  <a:lnTo>
                    <a:pt x="16542" y="11872"/>
                  </a:lnTo>
                  <a:lnTo>
                    <a:pt x="16542" y="13794"/>
                  </a:lnTo>
                  <a:lnTo>
                    <a:pt x="16427" y="13794"/>
                  </a:lnTo>
                  <a:lnTo>
                    <a:pt x="16427" y="12994"/>
                  </a:lnTo>
                  <a:lnTo>
                    <a:pt x="16407" y="12994"/>
                  </a:lnTo>
                  <a:cubicBezTo>
                    <a:pt x="16386" y="12994"/>
                    <a:pt x="16369" y="13014"/>
                    <a:pt x="16356" y="13054"/>
                  </a:cubicBezTo>
                  <a:cubicBezTo>
                    <a:pt x="16342" y="13094"/>
                    <a:pt x="16329" y="13161"/>
                    <a:pt x="16316" y="13257"/>
                  </a:cubicBezTo>
                  <a:lnTo>
                    <a:pt x="16241" y="13794"/>
                  </a:lnTo>
                  <a:lnTo>
                    <a:pt x="16108" y="13794"/>
                  </a:lnTo>
                  <a:lnTo>
                    <a:pt x="16189" y="13239"/>
                  </a:lnTo>
                  <a:cubicBezTo>
                    <a:pt x="16213" y="13080"/>
                    <a:pt x="16234" y="12988"/>
                    <a:pt x="16254" y="12960"/>
                  </a:cubicBezTo>
                  <a:cubicBezTo>
                    <a:pt x="16220" y="12948"/>
                    <a:pt x="16194" y="12891"/>
                    <a:pt x="16174" y="12792"/>
                  </a:cubicBezTo>
                  <a:cubicBezTo>
                    <a:pt x="16155" y="12693"/>
                    <a:pt x="16146" y="12568"/>
                    <a:pt x="16146" y="12417"/>
                  </a:cubicBezTo>
                  <a:cubicBezTo>
                    <a:pt x="16146" y="12231"/>
                    <a:pt x="16159" y="12093"/>
                    <a:pt x="16184" y="12004"/>
                  </a:cubicBezTo>
                  <a:cubicBezTo>
                    <a:pt x="16210" y="11916"/>
                    <a:pt x="16251" y="11872"/>
                    <a:pt x="16306" y="11872"/>
                  </a:cubicBezTo>
                  <a:close/>
                  <a:moveTo>
                    <a:pt x="16888" y="11872"/>
                  </a:moveTo>
                  <a:lnTo>
                    <a:pt x="17274" y="11872"/>
                  </a:lnTo>
                  <a:lnTo>
                    <a:pt x="17274" y="13794"/>
                  </a:lnTo>
                  <a:lnTo>
                    <a:pt x="17158" y="13794"/>
                  </a:lnTo>
                  <a:lnTo>
                    <a:pt x="17158" y="12272"/>
                  </a:lnTo>
                  <a:lnTo>
                    <a:pt x="17003" y="12272"/>
                  </a:lnTo>
                  <a:lnTo>
                    <a:pt x="17003" y="13794"/>
                  </a:lnTo>
                  <a:lnTo>
                    <a:pt x="16888" y="13794"/>
                  </a:lnTo>
                  <a:cubicBezTo>
                    <a:pt x="16888" y="13794"/>
                    <a:pt x="16888" y="11872"/>
                    <a:pt x="16888" y="11872"/>
                  </a:cubicBezTo>
                  <a:close/>
                  <a:moveTo>
                    <a:pt x="17431" y="11872"/>
                  </a:moveTo>
                  <a:lnTo>
                    <a:pt x="17817" y="11872"/>
                  </a:lnTo>
                  <a:lnTo>
                    <a:pt x="17817" y="13794"/>
                  </a:lnTo>
                  <a:lnTo>
                    <a:pt x="17702" y="13794"/>
                  </a:lnTo>
                  <a:lnTo>
                    <a:pt x="17702" y="12272"/>
                  </a:lnTo>
                  <a:lnTo>
                    <a:pt x="17547" y="12272"/>
                  </a:lnTo>
                  <a:lnTo>
                    <a:pt x="17547" y="13150"/>
                  </a:lnTo>
                  <a:cubicBezTo>
                    <a:pt x="17547" y="13291"/>
                    <a:pt x="17544" y="13406"/>
                    <a:pt x="17539" y="13496"/>
                  </a:cubicBezTo>
                  <a:cubicBezTo>
                    <a:pt x="17533" y="13586"/>
                    <a:pt x="17525" y="13657"/>
                    <a:pt x="17512" y="13711"/>
                  </a:cubicBezTo>
                  <a:cubicBezTo>
                    <a:pt x="17499" y="13765"/>
                    <a:pt x="17486" y="13799"/>
                    <a:pt x="17474" y="13811"/>
                  </a:cubicBezTo>
                  <a:cubicBezTo>
                    <a:pt x="17462" y="13822"/>
                    <a:pt x="17444" y="13827"/>
                    <a:pt x="17422" y="13827"/>
                  </a:cubicBezTo>
                  <a:cubicBezTo>
                    <a:pt x="17409" y="13827"/>
                    <a:pt x="17385" y="13816"/>
                    <a:pt x="17351" y="13794"/>
                  </a:cubicBezTo>
                  <a:lnTo>
                    <a:pt x="17351" y="13420"/>
                  </a:lnTo>
                  <a:cubicBezTo>
                    <a:pt x="17360" y="13422"/>
                    <a:pt x="17375" y="13423"/>
                    <a:pt x="17398" y="13423"/>
                  </a:cubicBezTo>
                  <a:cubicBezTo>
                    <a:pt x="17411" y="13423"/>
                    <a:pt x="17420" y="13405"/>
                    <a:pt x="17425" y="13371"/>
                  </a:cubicBezTo>
                  <a:cubicBezTo>
                    <a:pt x="17429" y="13337"/>
                    <a:pt x="17431" y="13260"/>
                    <a:pt x="17431" y="13139"/>
                  </a:cubicBezTo>
                  <a:cubicBezTo>
                    <a:pt x="17431" y="13139"/>
                    <a:pt x="17431" y="11872"/>
                    <a:pt x="17431" y="11872"/>
                  </a:cubicBezTo>
                  <a:close/>
                  <a:moveTo>
                    <a:pt x="18434" y="11872"/>
                  </a:moveTo>
                  <a:lnTo>
                    <a:pt x="18549" y="11872"/>
                  </a:lnTo>
                  <a:lnTo>
                    <a:pt x="18549" y="13383"/>
                  </a:lnTo>
                  <a:lnTo>
                    <a:pt x="18667" y="13383"/>
                  </a:lnTo>
                  <a:lnTo>
                    <a:pt x="18667" y="11872"/>
                  </a:lnTo>
                  <a:lnTo>
                    <a:pt x="18782" y="11872"/>
                  </a:lnTo>
                  <a:lnTo>
                    <a:pt x="18782" y="13383"/>
                  </a:lnTo>
                  <a:lnTo>
                    <a:pt x="18902" y="13383"/>
                  </a:lnTo>
                  <a:lnTo>
                    <a:pt x="18902" y="11872"/>
                  </a:lnTo>
                  <a:lnTo>
                    <a:pt x="19017" y="11872"/>
                  </a:lnTo>
                  <a:cubicBezTo>
                    <a:pt x="19017" y="11872"/>
                    <a:pt x="19017" y="13383"/>
                    <a:pt x="19017" y="13383"/>
                  </a:cubicBezTo>
                  <a:lnTo>
                    <a:pt x="19063" y="13383"/>
                  </a:lnTo>
                  <a:lnTo>
                    <a:pt x="19063" y="14303"/>
                  </a:lnTo>
                  <a:lnTo>
                    <a:pt x="18971" y="14303"/>
                  </a:lnTo>
                  <a:lnTo>
                    <a:pt x="18971" y="13794"/>
                  </a:lnTo>
                  <a:lnTo>
                    <a:pt x="18434" y="13794"/>
                  </a:lnTo>
                  <a:lnTo>
                    <a:pt x="18434" y="11872"/>
                  </a:lnTo>
                  <a:close/>
                  <a:moveTo>
                    <a:pt x="19666" y="11872"/>
                  </a:moveTo>
                  <a:lnTo>
                    <a:pt x="20018" y="11872"/>
                  </a:lnTo>
                  <a:cubicBezTo>
                    <a:pt x="20018" y="11872"/>
                    <a:pt x="20018" y="13373"/>
                    <a:pt x="20018" y="13373"/>
                  </a:cubicBezTo>
                  <a:lnTo>
                    <a:pt x="20064" y="13373"/>
                  </a:lnTo>
                  <a:lnTo>
                    <a:pt x="20064" y="14303"/>
                  </a:lnTo>
                  <a:lnTo>
                    <a:pt x="19971" y="14303"/>
                  </a:lnTo>
                  <a:lnTo>
                    <a:pt x="19971" y="13794"/>
                  </a:lnTo>
                  <a:lnTo>
                    <a:pt x="19642" y="13794"/>
                  </a:lnTo>
                  <a:lnTo>
                    <a:pt x="19642" y="14303"/>
                  </a:lnTo>
                  <a:lnTo>
                    <a:pt x="19549" y="14303"/>
                  </a:lnTo>
                  <a:lnTo>
                    <a:pt x="19549" y="13373"/>
                  </a:lnTo>
                  <a:lnTo>
                    <a:pt x="19595" y="13373"/>
                  </a:lnTo>
                  <a:cubicBezTo>
                    <a:pt x="19640" y="13142"/>
                    <a:pt x="19664" y="12641"/>
                    <a:pt x="19666" y="11872"/>
                  </a:cubicBezTo>
                  <a:close/>
                  <a:moveTo>
                    <a:pt x="20439" y="11872"/>
                  </a:moveTo>
                  <a:cubicBezTo>
                    <a:pt x="20450" y="11872"/>
                    <a:pt x="20465" y="11877"/>
                    <a:pt x="20484" y="11887"/>
                  </a:cubicBezTo>
                  <a:lnTo>
                    <a:pt x="20484" y="12216"/>
                  </a:lnTo>
                  <a:lnTo>
                    <a:pt x="20472" y="12216"/>
                  </a:lnTo>
                  <a:cubicBezTo>
                    <a:pt x="20453" y="12216"/>
                    <a:pt x="20440" y="12226"/>
                    <a:pt x="20430" y="12245"/>
                  </a:cubicBezTo>
                  <a:cubicBezTo>
                    <a:pt x="20421" y="12265"/>
                    <a:pt x="20411" y="12328"/>
                    <a:pt x="20403" y="12437"/>
                  </a:cubicBezTo>
                  <a:cubicBezTo>
                    <a:pt x="20395" y="12545"/>
                    <a:pt x="20387" y="12628"/>
                    <a:pt x="20379" y="12685"/>
                  </a:cubicBezTo>
                  <a:cubicBezTo>
                    <a:pt x="20372" y="12742"/>
                    <a:pt x="20359" y="12787"/>
                    <a:pt x="20341" y="12821"/>
                  </a:cubicBezTo>
                  <a:cubicBezTo>
                    <a:pt x="20356" y="12840"/>
                    <a:pt x="20371" y="12878"/>
                    <a:pt x="20386" y="12935"/>
                  </a:cubicBezTo>
                  <a:cubicBezTo>
                    <a:pt x="20400" y="12992"/>
                    <a:pt x="20418" y="13107"/>
                    <a:pt x="20438" y="13279"/>
                  </a:cubicBezTo>
                  <a:lnTo>
                    <a:pt x="20502" y="13809"/>
                  </a:lnTo>
                  <a:lnTo>
                    <a:pt x="20379" y="13809"/>
                  </a:lnTo>
                  <a:lnTo>
                    <a:pt x="20321" y="13253"/>
                  </a:lnTo>
                  <a:cubicBezTo>
                    <a:pt x="20309" y="13141"/>
                    <a:pt x="20299" y="13068"/>
                    <a:pt x="20291" y="13036"/>
                  </a:cubicBezTo>
                  <a:cubicBezTo>
                    <a:pt x="20283" y="13004"/>
                    <a:pt x="20270" y="12989"/>
                    <a:pt x="20254" y="12989"/>
                  </a:cubicBezTo>
                  <a:lnTo>
                    <a:pt x="20254" y="13809"/>
                  </a:lnTo>
                  <a:lnTo>
                    <a:pt x="20139" y="13809"/>
                  </a:lnTo>
                  <a:lnTo>
                    <a:pt x="20139" y="11887"/>
                  </a:lnTo>
                  <a:lnTo>
                    <a:pt x="20254" y="11887"/>
                  </a:lnTo>
                  <a:lnTo>
                    <a:pt x="20254" y="12669"/>
                  </a:lnTo>
                  <a:cubicBezTo>
                    <a:pt x="20269" y="12663"/>
                    <a:pt x="20281" y="12644"/>
                    <a:pt x="20290" y="12613"/>
                  </a:cubicBezTo>
                  <a:cubicBezTo>
                    <a:pt x="20298" y="12581"/>
                    <a:pt x="20308" y="12490"/>
                    <a:pt x="20320" y="12336"/>
                  </a:cubicBezTo>
                  <a:cubicBezTo>
                    <a:pt x="20333" y="12182"/>
                    <a:pt x="20346" y="12066"/>
                    <a:pt x="20361" y="11988"/>
                  </a:cubicBezTo>
                  <a:cubicBezTo>
                    <a:pt x="20376" y="11911"/>
                    <a:pt x="20402" y="11872"/>
                    <a:pt x="20439" y="11872"/>
                  </a:cubicBezTo>
                  <a:close/>
                  <a:moveTo>
                    <a:pt x="12336" y="12194"/>
                  </a:moveTo>
                  <a:cubicBezTo>
                    <a:pt x="12288" y="12194"/>
                    <a:pt x="12265" y="12277"/>
                    <a:pt x="12265" y="12444"/>
                  </a:cubicBezTo>
                  <a:cubicBezTo>
                    <a:pt x="12265" y="12609"/>
                    <a:pt x="12291" y="12692"/>
                    <a:pt x="12344" y="12692"/>
                  </a:cubicBezTo>
                  <a:lnTo>
                    <a:pt x="12428" y="12692"/>
                  </a:lnTo>
                  <a:lnTo>
                    <a:pt x="12428" y="12194"/>
                  </a:lnTo>
                  <a:lnTo>
                    <a:pt x="12336" y="12194"/>
                  </a:lnTo>
                  <a:close/>
                  <a:moveTo>
                    <a:pt x="15299" y="12194"/>
                  </a:moveTo>
                  <a:cubicBezTo>
                    <a:pt x="15299" y="12194"/>
                    <a:pt x="15299" y="12665"/>
                    <a:pt x="15299" y="12665"/>
                  </a:cubicBezTo>
                  <a:lnTo>
                    <a:pt x="15383" y="12665"/>
                  </a:lnTo>
                  <a:cubicBezTo>
                    <a:pt x="15445" y="12665"/>
                    <a:pt x="15476" y="12584"/>
                    <a:pt x="15476" y="12421"/>
                  </a:cubicBezTo>
                  <a:cubicBezTo>
                    <a:pt x="15476" y="12270"/>
                    <a:pt x="15445" y="12194"/>
                    <a:pt x="15383" y="12194"/>
                  </a:cubicBezTo>
                  <a:lnTo>
                    <a:pt x="15299" y="12194"/>
                  </a:lnTo>
                  <a:close/>
                  <a:moveTo>
                    <a:pt x="16335" y="12194"/>
                  </a:moveTo>
                  <a:cubicBezTo>
                    <a:pt x="16287" y="12194"/>
                    <a:pt x="16264" y="12277"/>
                    <a:pt x="16264" y="12444"/>
                  </a:cubicBezTo>
                  <a:cubicBezTo>
                    <a:pt x="16264" y="12609"/>
                    <a:pt x="16290" y="12692"/>
                    <a:pt x="16343" y="12692"/>
                  </a:cubicBezTo>
                  <a:lnTo>
                    <a:pt x="16427" y="12692"/>
                  </a:lnTo>
                  <a:lnTo>
                    <a:pt x="16427" y="12194"/>
                  </a:lnTo>
                  <a:cubicBezTo>
                    <a:pt x="16427" y="12194"/>
                    <a:pt x="16335" y="12194"/>
                    <a:pt x="16335" y="12194"/>
                  </a:cubicBezTo>
                  <a:close/>
                  <a:moveTo>
                    <a:pt x="8554" y="12204"/>
                  </a:moveTo>
                  <a:cubicBezTo>
                    <a:pt x="8530" y="12204"/>
                    <a:pt x="8510" y="12243"/>
                    <a:pt x="8493" y="12321"/>
                  </a:cubicBezTo>
                  <a:cubicBezTo>
                    <a:pt x="8476" y="12401"/>
                    <a:pt x="8468" y="12512"/>
                    <a:pt x="8468" y="12654"/>
                  </a:cubicBezTo>
                  <a:lnTo>
                    <a:pt x="8640" y="12654"/>
                  </a:lnTo>
                  <a:cubicBezTo>
                    <a:pt x="8639" y="12504"/>
                    <a:pt x="8630" y="12393"/>
                    <a:pt x="8614" y="12318"/>
                  </a:cubicBezTo>
                  <a:cubicBezTo>
                    <a:pt x="8597" y="12242"/>
                    <a:pt x="8577" y="12204"/>
                    <a:pt x="8554" y="12204"/>
                  </a:cubicBezTo>
                  <a:close/>
                  <a:moveTo>
                    <a:pt x="9882" y="12216"/>
                  </a:moveTo>
                  <a:cubicBezTo>
                    <a:pt x="9854" y="12216"/>
                    <a:pt x="9831" y="12265"/>
                    <a:pt x="9812" y="12359"/>
                  </a:cubicBezTo>
                  <a:cubicBezTo>
                    <a:pt x="9794" y="12454"/>
                    <a:pt x="9785" y="12597"/>
                    <a:pt x="9785" y="12788"/>
                  </a:cubicBezTo>
                  <a:cubicBezTo>
                    <a:pt x="9785" y="13005"/>
                    <a:pt x="9794" y="13165"/>
                    <a:pt x="9814" y="13268"/>
                  </a:cubicBezTo>
                  <a:cubicBezTo>
                    <a:pt x="9833" y="13370"/>
                    <a:pt x="9857" y="13421"/>
                    <a:pt x="9884" y="13421"/>
                  </a:cubicBezTo>
                  <a:cubicBezTo>
                    <a:pt x="9910" y="13421"/>
                    <a:pt x="9932" y="13373"/>
                    <a:pt x="9950" y="13279"/>
                  </a:cubicBezTo>
                  <a:cubicBezTo>
                    <a:pt x="9968" y="13184"/>
                    <a:pt x="9978" y="13030"/>
                    <a:pt x="9978" y="12815"/>
                  </a:cubicBezTo>
                  <a:cubicBezTo>
                    <a:pt x="9978" y="12611"/>
                    <a:pt x="9968" y="12460"/>
                    <a:pt x="9950" y="12363"/>
                  </a:cubicBezTo>
                  <a:cubicBezTo>
                    <a:pt x="9931" y="12265"/>
                    <a:pt x="9909" y="12216"/>
                    <a:pt x="9882" y="12216"/>
                  </a:cubicBezTo>
                  <a:close/>
                  <a:moveTo>
                    <a:pt x="14025" y="12216"/>
                  </a:moveTo>
                  <a:cubicBezTo>
                    <a:pt x="13997" y="12216"/>
                    <a:pt x="13973" y="12265"/>
                    <a:pt x="13955" y="12359"/>
                  </a:cubicBezTo>
                  <a:cubicBezTo>
                    <a:pt x="13936" y="12454"/>
                    <a:pt x="13927" y="12597"/>
                    <a:pt x="13927" y="12788"/>
                  </a:cubicBezTo>
                  <a:cubicBezTo>
                    <a:pt x="13927" y="13005"/>
                    <a:pt x="13937" y="13165"/>
                    <a:pt x="13956" y="13268"/>
                  </a:cubicBezTo>
                  <a:cubicBezTo>
                    <a:pt x="13976" y="13370"/>
                    <a:pt x="13999" y="13421"/>
                    <a:pt x="14027" y="13421"/>
                  </a:cubicBezTo>
                  <a:cubicBezTo>
                    <a:pt x="14053" y="13421"/>
                    <a:pt x="14075" y="13373"/>
                    <a:pt x="14093" y="13279"/>
                  </a:cubicBezTo>
                  <a:cubicBezTo>
                    <a:pt x="14111" y="13184"/>
                    <a:pt x="14120" y="13030"/>
                    <a:pt x="14120" y="12815"/>
                  </a:cubicBezTo>
                  <a:cubicBezTo>
                    <a:pt x="14120" y="12611"/>
                    <a:pt x="14111" y="12460"/>
                    <a:pt x="14092" y="12363"/>
                  </a:cubicBezTo>
                  <a:cubicBezTo>
                    <a:pt x="14074" y="12265"/>
                    <a:pt x="14051" y="12216"/>
                    <a:pt x="14025" y="12216"/>
                  </a:cubicBezTo>
                  <a:close/>
                  <a:moveTo>
                    <a:pt x="10388" y="12229"/>
                  </a:moveTo>
                  <a:cubicBezTo>
                    <a:pt x="10359" y="12229"/>
                    <a:pt x="10335" y="12279"/>
                    <a:pt x="10314" y="12379"/>
                  </a:cubicBezTo>
                  <a:cubicBezTo>
                    <a:pt x="10293" y="12479"/>
                    <a:pt x="10282" y="12627"/>
                    <a:pt x="10282" y="12821"/>
                  </a:cubicBezTo>
                  <a:cubicBezTo>
                    <a:pt x="10282" y="13015"/>
                    <a:pt x="10293" y="13161"/>
                    <a:pt x="10314" y="13260"/>
                  </a:cubicBezTo>
                  <a:cubicBezTo>
                    <a:pt x="10335" y="13360"/>
                    <a:pt x="10360" y="13411"/>
                    <a:pt x="10389" y="13411"/>
                  </a:cubicBezTo>
                  <a:cubicBezTo>
                    <a:pt x="10418" y="13411"/>
                    <a:pt x="10443" y="13361"/>
                    <a:pt x="10464" y="13260"/>
                  </a:cubicBezTo>
                  <a:cubicBezTo>
                    <a:pt x="10484" y="13160"/>
                    <a:pt x="10495" y="13013"/>
                    <a:pt x="10495" y="12817"/>
                  </a:cubicBezTo>
                  <a:cubicBezTo>
                    <a:pt x="10495" y="12626"/>
                    <a:pt x="10485" y="12479"/>
                    <a:pt x="10464" y="12379"/>
                  </a:cubicBezTo>
                  <a:cubicBezTo>
                    <a:pt x="10443" y="12279"/>
                    <a:pt x="10417" y="12229"/>
                    <a:pt x="10388" y="12229"/>
                  </a:cubicBezTo>
                  <a:close/>
                  <a:moveTo>
                    <a:pt x="13495" y="12229"/>
                  </a:moveTo>
                  <a:cubicBezTo>
                    <a:pt x="13466" y="12229"/>
                    <a:pt x="13441" y="12279"/>
                    <a:pt x="13421" y="12379"/>
                  </a:cubicBezTo>
                  <a:cubicBezTo>
                    <a:pt x="13400" y="12479"/>
                    <a:pt x="13389" y="12627"/>
                    <a:pt x="13389" y="12821"/>
                  </a:cubicBezTo>
                  <a:cubicBezTo>
                    <a:pt x="13389" y="13015"/>
                    <a:pt x="13400" y="13161"/>
                    <a:pt x="13421" y="13260"/>
                  </a:cubicBezTo>
                  <a:cubicBezTo>
                    <a:pt x="13442" y="13360"/>
                    <a:pt x="13467" y="13411"/>
                    <a:pt x="13496" y="13411"/>
                  </a:cubicBezTo>
                  <a:cubicBezTo>
                    <a:pt x="13525" y="13411"/>
                    <a:pt x="13550" y="13361"/>
                    <a:pt x="13571" y="13260"/>
                  </a:cubicBezTo>
                  <a:cubicBezTo>
                    <a:pt x="13591" y="13160"/>
                    <a:pt x="13602" y="13013"/>
                    <a:pt x="13602" y="12817"/>
                  </a:cubicBezTo>
                  <a:cubicBezTo>
                    <a:pt x="13602" y="12626"/>
                    <a:pt x="13591" y="12479"/>
                    <a:pt x="13571" y="12379"/>
                  </a:cubicBezTo>
                  <a:cubicBezTo>
                    <a:pt x="13550" y="12279"/>
                    <a:pt x="13524" y="12229"/>
                    <a:pt x="13495" y="12229"/>
                  </a:cubicBezTo>
                  <a:close/>
                  <a:moveTo>
                    <a:pt x="14881" y="12229"/>
                  </a:moveTo>
                  <a:cubicBezTo>
                    <a:pt x="14852" y="12229"/>
                    <a:pt x="14828" y="12279"/>
                    <a:pt x="14807" y="12379"/>
                  </a:cubicBezTo>
                  <a:cubicBezTo>
                    <a:pt x="14786" y="12479"/>
                    <a:pt x="14775" y="12627"/>
                    <a:pt x="14775" y="12821"/>
                  </a:cubicBezTo>
                  <a:cubicBezTo>
                    <a:pt x="14775" y="13015"/>
                    <a:pt x="14786" y="13161"/>
                    <a:pt x="14807" y="13260"/>
                  </a:cubicBezTo>
                  <a:cubicBezTo>
                    <a:pt x="14828" y="13360"/>
                    <a:pt x="14853" y="13411"/>
                    <a:pt x="14882" y="13411"/>
                  </a:cubicBezTo>
                  <a:cubicBezTo>
                    <a:pt x="14911" y="13411"/>
                    <a:pt x="14936" y="13361"/>
                    <a:pt x="14957" y="13260"/>
                  </a:cubicBezTo>
                  <a:cubicBezTo>
                    <a:pt x="14977" y="13160"/>
                    <a:pt x="14988" y="13013"/>
                    <a:pt x="14988" y="12817"/>
                  </a:cubicBezTo>
                  <a:cubicBezTo>
                    <a:pt x="14988" y="12626"/>
                    <a:pt x="14977" y="12479"/>
                    <a:pt x="14956" y="12379"/>
                  </a:cubicBezTo>
                  <a:cubicBezTo>
                    <a:pt x="14935" y="12279"/>
                    <a:pt x="14910" y="12229"/>
                    <a:pt x="14881" y="12229"/>
                  </a:cubicBezTo>
                  <a:close/>
                  <a:moveTo>
                    <a:pt x="18115" y="12229"/>
                  </a:moveTo>
                  <a:cubicBezTo>
                    <a:pt x="18086" y="12229"/>
                    <a:pt x="18062" y="12279"/>
                    <a:pt x="18041" y="12379"/>
                  </a:cubicBezTo>
                  <a:cubicBezTo>
                    <a:pt x="18020" y="12479"/>
                    <a:pt x="18010" y="12627"/>
                    <a:pt x="18010" y="12821"/>
                  </a:cubicBezTo>
                  <a:cubicBezTo>
                    <a:pt x="18010" y="13015"/>
                    <a:pt x="18020" y="13161"/>
                    <a:pt x="18041" y="13260"/>
                  </a:cubicBezTo>
                  <a:cubicBezTo>
                    <a:pt x="18062" y="13360"/>
                    <a:pt x="18087" y="13411"/>
                    <a:pt x="18117" y="13411"/>
                  </a:cubicBezTo>
                  <a:cubicBezTo>
                    <a:pt x="18146" y="13411"/>
                    <a:pt x="18170" y="13361"/>
                    <a:pt x="18191" y="13260"/>
                  </a:cubicBezTo>
                  <a:cubicBezTo>
                    <a:pt x="18212" y="13160"/>
                    <a:pt x="18222" y="13013"/>
                    <a:pt x="18222" y="12817"/>
                  </a:cubicBezTo>
                  <a:cubicBezTo>
                    <a:pt x="18222" y="12626"/>
                    <a:pt x="18212" y="12479"/>
                    <a:pt x="18191" y="12379"/>
                  </a:cubicBezTo>
                  <a:cubicBezTo>
                    <a:pt x="18170" y="12279"/>
                    <a:pt x="18145" y="12229"/>
                    <a:pt x="18115" y="12229"/>
                  </a:cubicBezTo>
                  <a:close/>
                  <a:moveTo>
                    <a:pt x="19764" y="12296"/>
                  </a:moveTo>
                  <a:cubicBezTo>
                    <a:pt x="19760" y="12802"/>
                    <a:pt x="19741" y="13161"/>
                    <a:pt x="19707" y="13373"/>
                  </a:cubicBezTo>
                  <a:lnTo>
                    <a:pt x="19903" y="13373"/>
                  </a:lnTo>
                  <a:cubicBezTo>
                    <a:pt x="19903" y="13373"/>
                    <a:pt x="19903" y="12296"/>
                    <a:pt x="19903" y="12296"/>
                  </a:cubicBezTo>
                  <a:lnTo>
                    <a:pt x="19764" y="12296"/>
                  </a:lnTo>
                  <a:close/>
                  <a:moveTo>
                    <a:pt x="1120" y="12576"/>
                  </a:moveTo>
                  <a:cubicBezTo>
                    <a:pt x="1129" y="12751"/>
                    <a:pt x="1279" y="12864"/>
                    <a:pt x="1279" y="12864"/>
                  </a:cubicBezTo>
                  <a:lnTo>
                    <a:pt x="1222" y="13235"/>
                  </a:lnTo>
                  <a:lnTo>
                    <a:pt x="1123" y="12741"/>
                  </a:lnTo>
                  <a:lnTo>
                    <a:pt x="1120" y="12576"/>
                  </a:lnTo>
                  <a:close/>
                  <a:moveTo>
                    <a:pt x="11948" y="12859"/>
                  </a:moveTo>
                  <a:cubicBezTo>
                    <a:pt x="11934" y="12880"/>
                    <a:pt x="11911" y="12906"/>
                    <a:pt x="11880" y="12935"/>
                  </a:cubicBezTo>
                  <a:cubicBezTo>
                    <a:pt x="11844" y="12969"/>
                    <a:pt x="11821" y="13006"/>
                    <a:pt x="11810" y="13047"/>
                  </a:cubicBezTo>
                  <a:cubicBezTo>
                    <a:pt x="11799" y="13088"/>
                    <a:pt x="11794" y="13141"/>
                    <a:pt x="11794" y="13206"/>
                  </a:cubicBezTo>
                  <a:cubicBezTo>
                    <a:pt x="11794" y="13280"/>
                    <a:pt x="11800" y="13341"/>
                    <a:pt x="11812" y="13391"/>
                  </a:cubicBezTo>
                  <a:cubicBezTo>
                    <a:pt x="11824" y="13441"/>
                    <a:pt x="11839" y="13467"/>
                    <a:pt x="11857" y="13467"/>
                  </a:cubicBezTo>
                  <a:cubicBezTo>
                    <a:pt x="11874" y="13467"/>
                    <a:pt x="11890" y="13446"/>
                    <a:pt x="11906" y="13405"/>
                  </a:cubicBezTo>
                  <a:cubicBezTo>
                    <a:pt x="11922" y="13365"/>
                    <a:pt x="11933" y="13318"/>
                    <a:pt x="11939" y="13262"/>
                  </a:cubicBezTo>
                  <a:cubicBezTo>
                    <a:pt x="11945" y="13207"/>
                    <a:pt x="11948" y="13106"/>
                    <a:pt x="11948" y="12960"/>
                  </a:cubicBezTo>
                  <a:lnTo>
                    <a:pt x="11948" y="12859"/>
                  </a:lnTo>
                  <a:close/>
                  <a:moveTo>
                    <a:pt x="15947" y="12859"/>
                  </a:moveTo>
                  <a:cubicBezTo>
                    <a:pt x="15933" y="12880"/>
                    <a:pt x="15910" y="12906"/>
                    <a:pt x="15879" y="12935"/>
                  </a:cubicBezTo>
                  <a:cubicBezTo>
                    <a:pt x="15843" y="12969"/>
                    <a:pt x="15820" y="13006"/>
                    <a:pt x="15809" y="13047"/>
                  </a:cubicBezTo>
                  <a:cubicBezTo>
                    <a:pt x="15798" y="13088"/>
                    <a:pt x="15793" y="13141"/>
                    <a:pt x="15793" y="13206"/>
                  </a:cubicBezTo>
                  <a:cubicBezTo>
                    <a:pt x="15793" y="13280"/>
                    <a:pt x="15799" y="13341"/>
                    <a:pt x="15811" y="13391"/>
                  </a:cubicBezTo>
                  <a:cubicBezTo>
                    <a:pt x="15823" y="13441"/>
                    <a:pt x="15838" y="13467"/>
                    <a:pt x="15856" y="13467"/>
                  </a:cubicBezTo>
                  <a:cubicBezTo>
                    <a:pt x="15873" y="13467"/>
                    <a:pt x="15889" y="13446"/>
                    <a:pt x="15905" y="13405"/>
                  </a:cubicBezTo>
                  <a:cubicBezTo>
                    <a:pt x="15921" y="13365"/>
                    <a:pt x="15932" y="13318"/>
                    <a:pt x="15938" y="13262"/>
                  </a:cubicBezTo>
                  <a:cubicBezTo>
                    <a:pt x="15944" y="13207"/>
                    <a:pt x="15947" y="13106"/>
                    <a:pt x="15947" y="12960"/>
                  </a:cubicBezTo>
                  <a:lnTo>
                    <a:pt x="15947" y="12859"/>
                  </a:lnTo>
                  <a:close/>
                  <a:moveTo>
                    <a:pt x="19389" y="12859"/>
                  </a:moveTo>
                  <a:cubicBezTo>
                    <a:pt x="19374" y="12880"/>
                    <a:pt x="19351" y="12906"/>
                    <a:pt x="19320" y="12935"/>
                  </a:cubicBezTo>
                  <a:cubicBezTo>
                    <a:pt x="19285" y="12969"/>
                    <a:pt x="19261" y="13006"/>
                    <a:pt x="19250" y="13047"/>
                  </a:cubicBezTo>
                  <a:cubicBezTo>
                    <a:pt x="19240" y="13088"/>
                    <a:pt x="19234" y="13141"/>
                    <a:pt x="19234" y="13206"/>
                  </a:cubicBezTo>
                  <a:cubicBezTo>
                    <a:pt x="19234" y="13280"/>
                    <a:pt x="19240" y="13341"/>
                    <a:pt x="19252" y="13391"/>
                  </a:cubicBezTo>
                  <a:cubicBezTo>
                    <a:pt x="19265" y="13441"/>
                    <a:pt x="19280" y="13467"/>
                    <a:pt x="19298" y="13467"/>
                  </a:cubicBezTo>
                  <a:cubicBezTo>
                    <a:pt x="19314" y="13467"/>
                    <a:pt x="19330" y="13446"/>
                    <a:pt x="19346" y="13405"/>
                  </a:cubicBezTo>
                  <a:cubicBezTo>
                    <a:pt x="19362" y="13365"/>
                    <a:pt x="19373" y="13318"/>
                    <a:pt x="19379" y="13262"/>
                  </a:cubicBezTo>
                  <a:cubicBezTo>
                    <a:pt x="19386" y="13207"/>
                    <a:pt x="19389" y="13106"/>
                    <a:pt x="19389" y="12960"/>
                  </a:cubicBezTo>
                  <a:cubicBezTo>
                    <a:pt x="19389" y="12960"/>
                    <a:pt x="19389" y="12859"/>
                    <a:pt x="19389" y="12859"/>
                  </a:cubicBezTo>
                  <a:close/>
                  <a:moveTo>
                    <a:pt x="20791" y="12859"/>
                  </a:moveTo>
                  <a:cubicBezTo>
                    <a:pt x="20776" y="12880"/>
                    <a:pt x="20753" y="12906"/>
                    <a:pt x="20722" y="12935"/>
                  </a:cubicBezTo>
                  <a:cubicBezTo>
                    <a:pt x="20687" y="12969"/>
                    <a:pt x="20664" y="13006"/>
                    <a:pt x="20653" y="13047"/>
                  </a:cubicBezTo>
                  <a:cubicBezTo>
                    <a:pt x="20642" y="13088"/>
                    <a:pt x="20636" y="13141"/>
                    <a:pt x="20636" y="13206"/>
                  </a:cubicBezTo>
                  <a:cubicBezTo>
                    <a:pt x="20636" y="13280"/>
                    <a:pt x="20642" y="13341"/>
                    <a:pt x="20655" y="13391"/>
                  </a:cubicBezTo>
                  <a:cubicBezTo>
                    <a:pt x="20667" y="13441"/>
                    <a:pt x="20682" y="13467"/>
                    <a:pt x="20700" y="13467"/>
                  </a:cubicBezTo>
                  <a:cubicBezTo>
                    <a:pt x="20716" y="13467"/>
                    <a:pt x="20732" y="13446"/>
                    <a:pt x="20748" y="13405"/>
                  </a:cubicBezTo>
                  <a:cubicBezTo>
                    <a:pt x="20764" y="13365"/>
                    <a:pt x="20775" y="13318"/>
                    <a:pt x="20781" y="13262"/>
                  </a:cubicBezTo>
                  <a:cubicBezTo>
                    <a:pt x="20788" y="13207"/>
                    <a:pt x="20791" y="13106"/>
                    <a:pt x="20791" y="12960"/>
                  </a:cubicBezTo>
                  <a:cubicBezTo>
                    <a:pt x="20791" y="12960"/>
                    <a:pt x="20791" y="12859"/>
                    <a:pt x="20791" y="12859"/>
                  </a:cubicBezTo>
                  <a:close/>
                  <a:moveTo>
                    <a:pt x="15299" y="12978"/>
                  </a:moveTo>
                  <a:lnTo>
                    <a:pt x="15299" y="13472"/>
                  </a:lnTo>
                  <a:lnTo>
                    <a:pt x="15399" y="13472"/>
                  </a:lnTo>
                  <a:cubicBezTo>
                    <a:pt x="15456" y="13472"/>
                    <a:pt x="15485" y="13391"/>
                    <a:pt x="15485" y="13228"/>
                  </a:cubicBezTo>
                  <a:cubicBezTo>
                    <a:pt x="15485" y="13147"/>
                    <a:pt x="15478" y="13084"/>
                    <a:pt x="15463" y="13041"/>
                  </a:cubicBezTo>
                  <a:cubicBezTo>
                    <a:pt x="15449" y="12999"/>
                    <a:pt x="15417" y="12978"/>
                    <a:pt x="15368" y="12978"/>
                  </a:cubicBezTo>
                  <a:lnTo>
                    <a:pt x="15299" y="12978"/>
                  </a:lnTo>
                  <a:close/>
                  <a:moveTo>
                    <a:pt x="6585" y="16270"/>
                  </a:moveTo>
                  <a:lnTo>
                    <a:pt x="6585" y="21600"/>
                  </a:lnTo>
                  <a:cubicBezTo>
                    <a:pt x="6585" y="21600"/>
                    <a:pt x="16988" y="21600"/>
                    <a:pt x="16988" y="21600"/>
                  </a:cubicBezTo>
                  <a:lnTo>
                    <a:pt x="16988" y="16270"/>
                  </a:lnTo>
                  <a:lnTo>
                    <a:pt x="6585" y="16270"/>
                  </a:lnTo>
                  <a:close/>
                  <a:moveTo>
                    <a:pt x="14305" y="17258"/>
                  </a:moveTo>
                  <a:lnTo>
                    <a:pt x="14384" y="17258"/>
                  </a:lnTo>
                  <a:cubicBezTo>
                    <a:pt x="14383" y="17399"/>
                    <a:pt x="14375" y="17504"/>
                    <a:pt x="14361" y="17573"/>
                  </a:cubicBezTo>
                  <a:cubicBezTo>
                    <a:pt x="14347" y="17642"/>
                    <a:pt x="14333" y="17684"/>
                    <a:pt x="14317" y="17696"/>
                  </a:cubicBezTo>
                  <a:cubicBezTo>
                    <a:pt x="14302" y="17709"/>
                    <a:pt x="14269" y="17717"/>
                    <a:pt x="14221" y="17722"/>
                  </a:cubicBezTo>
                  <a:cubicBezTo>
                    <a:pt x="14172" y="17727"/>
                    <a:pt x="14141" y="17737"/>
                    <a:pt x="14127" y="17754"/>
                  </a:cubicBezTo>
                  <a:cubicBezTo>
                    <a:pt x="14113" y="17771"/>
                    <a:pt x="14099" y="17807"/>
                    <a:pt x="14083" y="17861"/>
                  </a:cubicBezTo>
                  <a:cubicBezTo>
                    <a:pt x="14067" y="17915"/>
                    <a:pt x="14055" y="17990"/>
                    <a:pt x="14048" y="18085"/>
                  </a:cubicBezTo>
                  <a:cubicBezTo>
                    <a:pt x="14040" y="18181"/>
                    <a:pt x="14036" y="18313"/>
                    <a:pt x="14035" y="18480"/>
                  </a:cubicBezTo>
                  <a:cubicBezTo>
                    <a:pt x="14072" y="18197"/>
                    <a:pt x="14126" y="18055"/>
                    <a:pt x="14196" y="18055"/>
                  </a:cubicBezTo>
                  <a:cubicBezTo>
                    <a:pt x="14252" y="18055"/>
                    <a:pt x="14300" y="18153"/>
                    <a:pt x="14340" y="18346"/>
                  </a:cubicBezTo>
                  <a:cubicBezTo>
                    <a:pt x="14381" y="18539"/>
                    <a:pt x="14401" y="18768"/>
                    <a:pt x="14401" y="19036"/>
                  </a:cubicBezTo>
                  <a:cubicBezTo>
                    <a:pt x="14401" y="19313"/>
                    <a:pt x="14380" y="19546"/>
                    <a:pt x="14337" y="19734"/>
                  </a:cubicBezTo>
                  <a:cubicBezTo>
                    <a:pt x="14294" y="19922"/>
                    <a:pt x="14240" y="20015"/>
                    <a:pt x="14175" y="20015"/>
                  </a:cubicBezTo>
                  <a:cubicBezTo>
                    <a:pt x="14125" y="20015"/>
                    <a:pt x="14082" y="19957"/>
                    <a:pt x="14046" y="19841"/>
                  </a:cubicBezTo>
                  <a:cubicBezTo>
                    <a:pt x="14009" y="19725"/>
                    <a:pt x="13985" y="19576"/>
                    <a:pt x="13974" y="19394"/>
                  </a:cubicBezTo>
                  <a:cubicBezTo>
                    <a:pt x="13963" y="19211"/>
                    <a:pt x="13957" y="18957"/>
                    <a:pt x="13957" y="18628"/>
                  </a:cubicBezTo>
                  <a:cubicBezTo>
                    <a:pt x="13957" y="18164"/>
                    <a:pt x="13976" y="17832"/>
                    <a:pt x="14014" y="17631"/>
                  </a:cubicBezTo>
                  <a:cubicBezTo>
                    <a:pt x="14052" y="17430"/>
                    <a:pt x="14120" y="17329"/>
                    <a:pt x="14218" y="17329"/>
                  </a:cubicBezTo>
                  <a:lnTo>
                    <a:pt x="14273" y="17329"/>
                  </a:lnTo>
                  <a:cubicBezTo>
                    <a:pt x="14290" y="17329"/>
                    <a:pt x="14301" y="17305"/>
                    <a:pt x="14305" y="17258"/>
                  </a:cubicBezTo>
                  <a:close/>
                  <a:moveTo>
                    <a:pt x="7265" y="17316"/>
                  </a:moveTo>
                  <a:lnTo>
                    <a:pt x="7687" y="17316"/>
                  </a:lnTo>
                  <a:lnTo>
                    <a:pt x="7687" y="17765"/>
                  </a:lnTo>
                  <a:lnTo>
                    <a:pt x="7386" y="17765"/>
                  </a:lnTo>
                  <a:lnTo>
                    <a:pt x="7386" y="19949"/>
                  </a:lnTo>
                  <a:lnTo>
                    <a:pt x="7265" y="19949"/>
                  </a:lnTo>
                  <a:cubicBezTo>
                    <a:pt x="7265" y="19949"/>
                    <a:pt x="7265" y="17316"/>
                    <a:pt x="7265" y="17316"/>
                  </a:cubicBezTo>
                  <a:close/>
                  <a:moveTo>
                    <a:pt x="10452" y="17316"/>
                  </a:moveTo>
                  <a:lnTo>
                    <a:pt x="10873" y="17316"/>
                  </a:lnTo>
                  <a:lnTo>
                    <a:pt x="10873" y="17765"/>
                  </a:lnTo>
                  <a:lnTo>
                    <a:pt x="10572" y="17765"/>
                  </a:lnTo>
                  <a:lnTo>
                    <a:pt x="10572" y="19949"/>
                  </a:lnTo>
                  <a:lnTo>
                    <a:pt x="10452" y="19949"/>
                  </a:lnTo>
                  <a:cubicBezTo>
                    <a:pt x="10452" y="19949"/>
                    <a:pt x="10452" y="17316"/>
                    <a:pt x="10452" y="17316"/>
                  </a:cubicBezTo>
                  <a:close/>
                  <a:moveTo>
                    <a:pt x="8001" y="18011"/>
                  </a:moveTo>
                  <a:cubicBezTo>
                    <a:pt x="8051" y="18011"/>
                    <a:pt x="8093" y="18097"/>
                    <a:pt x="8129" y="18268"/>
                  </a:cubicBezTo>
                  <a:cubicBezTo>
                    <a:pt x="8165" y="18440"/>
                    <a:pt x="8183" y="18684"/>
                    <a:pt x="8183" y="18999"/>
                  </a:cubicBezTo>
                  <a:cubicBezTo>
                    <a:pt x="8183" y="19330"/>
                    <a:pt x="8165" y="19584"/>
                    <a:pt x="8129" y="19759"/>
                  </a:cubicBezTo>
                  <a:cubicBezTo>
                    <a:pt x="8093" y="19935"/>
                    <a:pt x="8050" y="20022"/>
                    <a:pt x="8001" y="20022"/>
                  </a:cubicBezTo>
                  <a:cubicBezTo>
                    <a:pt x="7978" y="20022"/>
                    <a:pt x="7957" y="20003"/>
                    <a:pt x="7937" y="19962"/>
                  </a:cubicBezTo>
                  <a:cubicBezTo>
                    <a:pt x="7917" y="19922"/>
                    <a:pt x="7896" y="19848"/>
                    <a:pt x="7874" y="19741"/>
                  </a:cubicBezTo>
                  <a:lnTo>
                    <a:pt x="7874" y="20710"/>
                  </a:lnTo>
                  <a:lnTo>
                    <a:pt x="7759" y="20710"/>
                  </a:lnTo>
                  <a:lnTo>
                    <a:pt x="7759" y="18055"/>
                  </a:lnTo>
                  <a:lnTo>
                    <a:pt x="7866" y="18055"/>
                  </a:lnTo>
                  <a:lnTo>
                    <a:pt x="7866" y="18337"/>
                  </a:lnTo>
                  <a:cubicBezTo>
                    <a:pt x="7881" y="18236"/>
                    <a:pt x="7900" y="18156"/>
                    <a:pt x="7924" y="18098"/>
                  </a:cubicBezTo>
                  <a:cubicBezTo>
                    <a:pt x="7948" y="18040"/>
                    <a:pt x="7974" y="18011"/>
                    <a:pt x="8001" y="18011"/>
                  </a:cubicBezTo>
                  <a:close/>
                  <a:moveTo>
                    <a:pt x="9918" y="18011"/>
                  </a:moveTo>
                  <a:cubicBezTo>
                    <a:pt x="9967" y="18011"/>
                    <a:pt x="10004" y="18036"/>
                    <a:pt x="10030" y="18085"/>
                  </a:cubicBezTo>
                  <a:cubicBezTo>
                    <a:pt x="10056" y="18135"/>
                    <a:pt x="10074" y="18203"/>
                    <a:pt x="10085" y="18288"/>
                  </a:cubicBezTo>
                  <a:cubicBezTo>
                    <a:pt x="10096" y="18373"/>
                    <a:pt x="10101" y="18527"/>
                    <a:pt x="10101" y="18751"/>
                  </a:cubicBezTo>
                  <a:lnTo>
                    <a:pt x="10100" y="19347"/>
                  </a:lnTo>
                  <a:cubicBezTo>
                    <a:pt x="10100" y="19513"/>
                    <a:pt x="10102" y="19638"/>
                    <a:pt x="10106" y="19720"/>
                  </a:cubicBezTo>
                  <a:cubicBezTo>
                    <a:pt x="10109" y="19801"/>
                    <a:pt x="10116" y="19887"/>
                    <a:pt x="10126" y="19978"/>
                  </a:cubicBezTo>
                  <a:lnTo>
                    <a:pt x="10012" y="19978"/>
                  </a:lnTo>
                  <a:lnTo>
                    <a:pt x="9998" y="19768"/>
                  </a:lnTo>
                  <a:cubicBezTo>
                    <a:pt x="9978" y="19853"/>
                    <a:pt x="9957" y="19916"/>
                    <a:pt x="9934" y="19959"/>
                  </a:cubicBezTo>
                  <a:cubicBezTo>
                    <a:pt x="9912" y="20001"/>
                    <a:pt x="9888" y="20022"/>
                    <a:pt x="9863" y="20022"/>
                  </a:cubicBezTo>
                  <a:cubicBezTo>
                    <a:pt x="9821" y="20022"/>
                    <a:pt x="9786" y="19971"/>
                    <a:pt x="9759" y="19868"/>
                  </a:cubicBezTo>
                  <a:cubicBezTo>
                    <a:pt x="9732" y="19765"/>
                    <a:pt x="9719" y="19627"/>
                    <a:pt x="9719" y="19455"/>
                  </a:cubicBezTo>
                  <a:cubicBezTo>
                    <a:pt x="9719" y="19347"/>
                    <a:pt x="9724" y="19252"/>
                    <a:pt x="9735" y="19171"/>
                  </a:cubicBezTo>
                  <a:cubicBezTo>
                    <a:pt x="9746" y="19090"/>
                    <a:pt x="9762" y="19026"/>
                    <a:pt x="9782" y="18978"/>
                  </a:cubicBezTo>
                  <a:cubicBezTo>
                    <a:pt x="9801" y="18929"/>
                    <a:pt x="9833" y="18885"/>
                    <a:pt x="9877" y="18847"/>
                  </a:cubicBezTo>
                  <a:cubicBezTo>
                    <a:pt x="9930" y="18803"/>
                    <a:pt x="9968" y="18761"/>
                    <a:pt x="9989" y="18722"/>
                  </a:cubicBezTo>
                  <a:cubicBezTo>
                    <a:pt x="9989" y="18616"/>
                    <a:pt x="9986" y="18547"/>
                    <a:pt x="9982" y="18514"/>
                  </a:cubicBezTo>
                  <a:cubicBezTo>
                    <a:pt x="9978" y="18481"/>
                    <a:pt x="9970" y="18454"/>
                    <a:pt x="9959" y="18433"/>
                  </a:cubicBezTo>
                  <a:cubicBezTo>
                    <a:pt x="9948" y="18411"/>
                    <a:pt x="9932" y="18400"/>
                    <a:pt x="9912" y="18400"/>
                  </a:cubicBezTo>
                  <a:cubicBezTo>
                    <a:pt x="9891" y="18400"/>
                    <a:pt x="9876" y="18417"/>
                    <a:pt x="9864" y="18451"/>
                  </a:cubicBezTo>
                  <a:cubicBezTo>
                    <a:pt x="9852" y="18485"/>
                    <a:pt x="9842" y="18548"/>
                    <a:pt x="9835" y="18641"/>
                  </a:cubicBezTo>
                  <a:lnTo>
                    <a:pt x="9731" y="18558"/>
                  </a:lnTo>
                  <a:cubicBezTo>
                    <a:pt x="9743" y="18363"/>
                    <a:pt x="9764" y="18225"/>
                    <a:pt x="9794" y="18140"/>
                  </a:cubicBezTo>
                  <a:cubicBezTo>
                    <a:pt x="9823" y="18055"/>
                    <a:pt x="9864" y="18011"/>
                    <a:pt x="9918" y="18011"/>
                  </a:cubicBezTo>
                  <a:close/>
                  <a:moveTo>
                    <a:pt x="11113" y="18011"/>
                  </a:moveTo>
                  <a:cubicBezTo>
                    <a:pt x="11162" y="18011"/>
                    <a:pt x="11199" y="18036"/>
                    <a:pt x="11225" y="18085"/>
                  </a:cubicBezTo>
                  <a:cubicBezTo>
                    <a:pt x="11251" y="18135"/>
                    <a:pt x="11269" y="18203"/>
                    <a:pt x="11280" y="18288"/>
                  </a:cubicBezTo>
                  <a:cubicBezTo>
                    <a:pt x="11291" y="18373"/>
                    <a:pt x="11296" y="18527"/>
                    <a:pt x="11296" y="18751"/>
                  </a:cubicBezTo>
                  <a:lnTo>
                    <a:pt x="11295" y="19347"/>
                  </a:lnTo>
                  <a:cubicBezTo>
                    <a:pt x="11295" y="19513"/>
                    <a:pt x="11297" y="19638"/>
                    <a:pt x="11301" y="19720"/>
                  </a:cubicBezTo>
                  <a:cubicBezTo>
                    <a:pt x="11304" y="19801"/>
                    <a:pt x="11311" y="19887"/>
                    <a:pt x="11321" y="19978"/>
                  </a:cubicBezTo>
                  <a:lnTo>
                    <a:pt x="11207" y="19978"/>
                  </a:lnTo>
                  <a:lnTo>
                    <a:pt x="11193" y="19768"/>
                  </a:lnTo>
                  <a:cubicBezTo>
                    <a:pt x="11173" y="19853"/>
                    <a:pt x="11152" y="19916"/>
                    <a:pt x="11129" y="19959"/>
                  </a:cubicBezTo>
                  <a:cubicBezTo>
                    <a:pt x="11107" y="20001"/>
                    <a:pt x="11083" y="20022"/>
                    <a:pt x="11058" y="20022"/>
                  </a:cubicBezTo>
                  <a:cubicBezTo>
                    <a:pt x="11015" y="20022"/>
                    <a:pt x="10981" y="19971"/>
                    <a:pt x="10954" y="19868"/>
                  </a:cubicBezTo>
                  <a:cubicBezTo>
                    <a:pt x="10927" y="19765"/>
                    <a:pt x="10914" y="19627"/>
                    <a:pt x="10914" y="19455"/>
                  </a:cubicBezTo>
                  <a:cubicBezTo>
                    <a:pt x="10914" y="19347"/>
                    <a:pt x="10919" y="19252"/>
                    <a:pt x="10930" y="19171"/>
                  </a:cubicBezTo>
                  <a:cubicBezTo>
                    <a:pt x="10941" y="19090"/>
                    <a:pt x="10957" y="19026"/>
                    <a:pt x="10977" y="18978"/>
                  </a:cubicBezTo>
                  <a:cubicBezTo>
                    <a:pt x="10996" y="18929"/>
                    <a:pt x="11028" y="18885"/>
                    <a:pt x="11072" y="18847"/>
                  </a:cubicBezTo>
                  <a:cubicBezTo>
                    <a:pt x="11125" y="18803"/>
                    <a:pt x="11163" y="18761"/>
                    <a:pt x="11184" y="18722"/>
                  </a:cubicBezTo>
                  <a:cubicBezTo>
                    <a:pt x="11184" y="18616"/>
                    <a:pt x="11181" y="18547"/>
                    <a:pt x="11177" y="18514"/>
                  </a:cubicBezTo>
                  <a:cubicBezTo>
                    <a:pt x="11173" y="18481"/>
                    <a:pt x="11165" y="18454"/>
                    <a:pt x="11154" y="18433"/>
                  </a:cubicBezTo>
                  <a:cubicBezTo>
                    <a:pt x="11143" y="18411"/>
                    <a:pt x="11127" y="18400"/>
                    <a:pt x="11107" y="18400"/>
                  </a:cubicBezTo>
                  <a:cubicBezTo>
                    <a:pt x="11086" y="18400"/>
                    <a:pt x="11070" y="18417"/>
                    <a:pt x="11059" y="18451"/>
                  </a:cubicBezTo>
                  <a:cubicBezTo>
                    <a:pt x="11047" y="18485"/>
                    <a:pt x="11037" y="18548"/>
                    <a:pt x="11030" y="18641"/>
                  </a:cubicBezTo>
                  <a:lnTo>
                    <a:pt x="10926" y="18558"/>
                  </a:lnTo>
                  <a:cubicBezTo>
                    <a:pt x="10938" y="18363"/>
                    <a:pt x="10959" y="18225"/>
                    <a:pt x="10988" y="18140"/>
                  </a:cubicBezTo>
                  <a:cubicBezTo>
                    <a:pt x="11017" y="18055"/>
                    <a:pt x="11059" y="18011"/>
                    <a:pt x="11113" y="18011"/>
                  </a:cubicBezTo>
                  <a:close/>
                  <a:moveTo>
                    <a:pt x="11550" y="18011"/>
                  </a:moveTo>
                  <a:cubicBezTo>
                    <a:pt x="11600" y="18011"/>
                    <a:pt x="11640" y="18062"/>
                    <a:pt x="11670" y="18165"/>
                  </a:cubicBezTo>
                  <a:cubicBezTo>
                    <a:pt x="11700" y="18268"/>
                    <a:pt x="11715" y="18402"/>
                    <a:pt x="11715" y="18567"/>
                  </a:cubicBezTo>
                  <a:cubicBezTo>
                    <a:pt x="11715" y="18748"/>
                    <a:pt x="11689" y="18892"/>
                    <a:pt x="11638" y="18999"/>
                  </a:cubicBezTo>
                  <a:cubicBezTo>
                    <a:pt x="11701" y="19084"/>
                    <a:pt x="11734" y="19242"/>
                    <a:pt x="11734" y="19472"/>
                  </a:cubicBezTo>
                  <a:cubicBezTo>
                    <a:pt x="11734" y="19631"/>
                    <a:pt x="11717" y="19762"/>
                    <a:pt x="11684" y="19866"/>
                  </a:cubicBezTo>
                  <a:cubicBezTo>
                    <a:pt x="11651" y="19970"/>
                    <a:pt x="11606" y="20022"/>
                    <a:pt x="11550" y="20022"/>
                  </a:cubicBezTo>
                  <a:cubicBezTo>
                    <a:pt x="11448" y="20022"/>
                    <a:pt x="11385" y="19842"/>
                    <a:pt x="11360" y="19481"/>
                  </a:cubicBezTo>
                  <a:lnTo>
                    <a:pt x="11465" y="19399"/>
                  </a:lnTo>
                  <a:cubicBezTo>
                    <a:pt x="11482" y="19586"/>
                    <a:pt x="11510" y="19680"/>
                    <a:pt x="11549" y="19680"/>
                  </a:cubicBezTo>
                  <a:cubicBezTo>
                    <a:pt x="11569" y="19680"/>
                    <a:pt x="11586" y="19655"/>
                    <a:pt x="11600" y="19607"/>
                  </a:cubicBezTo>
                  <a:cubicBezTo>
                    <a:pt x="11614" y="19560"/>
                    <a:pt x="11621" y="19500"/>
                    <a:pt x="11621" y="19428"/>
                  </a:cubicBezTo>
                  <a:cubicBezTo>
                    <a:pt x="11621" y="19356"/>
                    <a:pt x="11614" y="19297"/>
                    <a:pt x="11601" y="19253"/>
                  </a:cubicBezTo>
                  <a:cubicBezTo>
                    <a:pt x="11587" y="19209"/>
                    <a:pt x="11570" y="19188"/>
                    <a:pt x="11549" y="19188"/>
                  </a:cubicBezTo>
                  <a:lnTo>
                    <a:pt x="11527" y="19188"/>
                  </a:lnTo>
                  <a:lnTo>
                    <a:pt x="11527" y="18856"/>
                  </a:lnTo>
                  <a:cubicBezTo>
                    <a:pt x="11581" y="18856"/>
                    <a:pt x="11608" y="18772"/>
                    <a:pt x="11608" y="18603"/>
                  </a:cubicBezTo>
                  <a:cubicBezTo>
                    <a:pt x="11608" y="18534"/>
                    <a:pt x="11603" y="18476"/>
                    <a:pt x="11592" y="18429"/>
                  </a:cubicBezTo>
                  <a:cubicBezTo>
                    <a:pt x="11581" y="18382"/>
                    <a:pt x="11567" y="18359"/>
                    <a:pt x="11549" y="18359"/>
                  </a:cubicBezTo>
                  <a:cubicBezTo>
                    <a:pt x="11513" y="18359"/>
                    <a:pt x="11489" y="18441"/>
                    <a:pt x="11475" y="18607"/>
                  </a:cubicBezTo>
                  <a:lnTo>
                    <a:pt x="11377" y="18514"/>
                  </a:lnTo>
                  <a:cubicBezTo>
                    <a:pt x="11400" y="18179"/>
                    <a:pt x="11458" y="18011"/>
                    <a:pt x="11550" y="18011"/>
                  </a:cubicBezTo>
                  <a:close/>
                  <a:moveTo>
                    <a:pt x="12574" y="18011"/>
                  </a:moveTo>
                  <a:cubicBezTo>
                    <a:pt x="12623" y="18011"/>
                    <a:pt x="12666" y="18097"/>
                    <a:pt x="12702" y="18268"/>
                  </a:cubicBezTo>
                  <a:cubicBezTo>
                    <a:pt x="12737" y="18440"/>
                    <a:pt x="12755" y="18684"/>
                    <a:pt x="12755" y="18999"/>
                  </a:cubicBezTo>
                  <a:cubicBezTo>
                    <a:pt x="12755" y="19330"/>
                    <a:pt x="12738" y="19584"/>
                    <a:pt x="12702" y="19759"/>
                  </a:cubicBezTo>
                  <a:cubicBezTo>
                    <a:pt x="12666" y="19935"/>
                    <a:pt x="12623" y="20022"/>
                    <a:pt x="12573" y="20022"/>
                  </a:cubicBezTo>
                  <a:cubicBezTo>
                    <a:pt x="12550" y="20022"/>
                    <a:pt x="12529" y="20003"/>
                    <a:pt x="12510" y="19962"/>
                  </a:cubicBezTo>
                  <a:cubicBezTo>
                    <a:pt x="12490" y="19922"/>
                    <a:pt x="12469" y="19848"/>
                    <a:pt x="12447" y="19741"/>
                  </a:cubicBezTo>
                  <a:lnTo>
                    <a:pt x="12447" y="20710"/>
                  </a:lnTo>
                  <a:lnTo>
                    <a:pt x="12332" y="20710"/>
                  </a:lnTo>
                  <a:lnTo>
                    <a:pt x="12332" y="18055"/>
                  </a:lnTo>
                  <a:lnTo>
                    <a:pt x="12439" y="18055"/>
                  </a:lnTo>
                  <a:lnTo>
                    <a:pt x="12439" y="18337"/>
                  </a:lnTo>
                  <a:cubicBezTo>
                    <a:pt x="12453" y="18236"/>
                    <a:pt x="12473" y="18156"/>
                    <a:pt x="12497" y="18098"/>
                  </a:cubicBezTo>
                  <a:cubicBezTo>
                    <a:pt x="12521" y="18040"/>
                    <a:pt x="12546" y="18011"/>
                    <a:pt x="12574" y="18011"/>
                  </a:cubicBezTo>
                  <a:close/>
                  <a:moveTo>
                    <a:pt x="13049" y="18011"/>
                  </a:moveTo>
                  <a:cubicBezTo>
                    <a:pt x="13119" y="18011"/>
                    <a:pt x="13174" y="18111"/>
                    <a:pt x="13214" y="18310"/>
                  </a:cubicBezTo>
                  <a:cubicBezTo>
                    <a:pt x="13254" y="18508"/>
                    <a:pt x="13274" y="18741"/>
                    <a:pt x="13274" y="19007"/>
                  </a:cubicBezTo>
                  <a:cubicBezTo>
                    <a:pt x="13274" y="19205"/>
                    <a:pt x="13263" y="19383"/>
                    <a:pt x="13242" y="19542"/>
                  </a:cubicBezTo>
                  <a:cubicBezTo>
                    <a:pt x="13222" y="19702"/>
                    <a:pt x="13195" y="19822"/>
                    <a:pt x="13161" y="19902"/>
                  </a:cubicBezTo>
                  <a:cubicBezTo>
                    <a:pt x="13127" y="19983"/>
                    <a:pt x="13090" y="20022"/>
                    <a:pt x="13050" y="20022"/>
                  </a:cubicBezTo>
                  <a:cubicBezTo>
                    <a:pt x="12985" y="20022"/>
                    <a:pt x="12932" y="19933"/>
                    <a:pt x="12889" y="19754"/>
                  </a:cubicBezTo>
                  <a:cubicBezTo>
                    <a:pt x="12847" y="19575"/>
                    <a:pt x="12826" y="19321"/>
                    <a:pt x="12826" y="18990"/>
                  </a:cubicBezTo>
                  <a:cubicBezTo>
                    <a:pt x="12826" y="18802"/>
                    <a:pt x="12836" y="18629"/>
                    <a:pt x="12857" y="18474"/>
                  </a:cubicBezTo>
                  <a:cubicBezTo>
                    <a:pt x="12877" y="18320"/>
                    <a:pt x="12904" y="18204"/>
                    <a:pt x="12937" y="18127"/>
                  </a:cubicBezTo>
                  <a:cubicBezTo>
                    <a:pt x="12970" y="18050"/>
                    <a:pt x="13008" y="18011"/>
                    <a:pt x="13049" y="18011"/>
                  </a:cubicBezTo>
                  <a:close/>
                  <a:moveTo>
                    <a:pt x="14666" y="18011"/>
                  </a:moveTo>
                  <a:cubicBezTo>
                    <a:pt x="14715" y="18011"/>
                    <a:pt x="14752" y="18036"/>
                    <a:pt x="14778" y="18085"/>
                  </a:cubicBezTo>
                  <a:cubicBezTo>
                    <a:pt x="14803" y="18135"/>
                    <a:pt x="14822" y="18203"/>
                    <a:pt x="14833" y="18288"/>
                  </a:cubicBezTo>
                  <a:cubicBezTo>
                    <a:pt x="14844" y="18373"/>
                    <a:pt x="14849" y="18527"/>
                    <a:pt x="14849" y="18751"/>
                  </a:cubicBezTo>
                  <a:lnTo>
                    <a:pt x="14848" y="19347"/>
                  </a:lnTo>
                  <a:cubicBezTo>
                    <a:pt x="14848" y="19513"/>
                    <a:pt x="14850" y="19638"/>
                    <a:pt x="14854" y="19720"/>
                  </a:cubicBezTo>
                  <a:cubicBezTo>
                    <a:pt x="14857" y="19801"/>
                    <a:pt x="14864" y="19887"/>
                    <a:pt x="14874" y="19978"/>
                  </a:cubicBezTo>
                  <a:lnTo>
                    <a:pt x="14760" y="19978"/>
                  </a:lnTo>
                  <a:lnTo>
                    <a:pt x="14746" y="19768"/>
                  </a:lnTo>
                  <a:cubicBezTo>
                    <a:pt x="14726" y="19853"/>
                    <a:pt x="14705" y="19916"/>
                    <a:pt x="14682" y="19959"/>
                  </a:cubicBezTo>
                  <a:cubicBezTo>
                    <a:pt x="14660" y="20001"/>
                    <a:pt x="14636" y="20022"/>
                    <a:pt x="14611" y="20022"/>
                  </a:cubicBezTo>
                  <a:cubicBezTo>
                    <a:pt x="14568" y="20022"/>
                    <a:pt x="14534" y="19971"/>
                    <a:pt x="14507" y="19868"/>
                  </a:cubicBezTo>
                  <a:cubicBezTo>
                    <a:pt x="14480" y="19765"/>
                    <a:pt x="14467" y="19627"/>
                    <a:pt x="14467" y="19455"/>
                  </a:cubicBezTo>
                  <a:cubicBezTo>
                    <a:pt x="14467" y="19347"/>
                    <a:pt x="14472" y="19252"/>
                    <a:pt x="14483" y="19171"/>
                  </a:cubicBezTo>
                  <a:cubicBezTo>
                    <a:pt x="14494" y="19090"/>
                    <a:pt x="14509" y="19026"/>
                    <a:pt x="14529" y="18978"/>
                  </a:cubicBezTo>
                  <a:cubicBezTo>
                    <a:pt x="14549" y="18929"/>
                    <a:pt x="14581" y="18885"/>
                    <a:pt x="14625" y="18847"/>
                  </a:cubicBezTo>
                  <a:cubicBezTo>
                    <a:pt x="14678" y="18803"/>
                    <a:pt x="14716" y="18761"/>
                    <a:pt x="14737" y="18722"/>
                  </a:cubicBezTo>
                  <a:cubicBezTo>
                    <a:pt x="14737" y="18616"/>
                    <a:pt x="14734" y="18547"/>
                    <a:pt x="14730" y="18514"/>
                  </a:cubicBezTo>
                  <a:cubicBezTo>
                    <a:pt x="14726" y="18481"/>
                    <a:pt x="14718" y="18454"/>
                    <a:pt x="14707" y="18433"/>
                  </a:cubicBezTo>
                  <a:cubicBezTo>
                    <a:pt x="14696" y="18411"/>
                    <a:pt x="14680" y="18400"/>
                    <a:pt x="14660" y="18400"/>
                  </a:cubicBezTo>
                  <a:cubicBezTo>
                    <a:pt x="14639" y="18400"/>
                    <a:pt x="14623" y="18417"/>
                    <a:pt x="14612" y="18451"/>
                  </a:cubicBezTo>
                  <a:cubicBezTo>
                    <a:pt x="14600" y="18485"/>
                    <a:pt x="14590" y="18548"/>
                    <a:pt x="14583" y="18641"/>
                  </a:cubicBezTo>
                  <a:lnTo>
                    <a:pt x="14479" y="18558"/>
                  </a:lnTo>
                  <a:cubicBezTo>
                    <a:pt x="14491" y="18363"/>
                    <a:pt x="14512" y="18225"/>
                    <a:pt x="14541" y="18140"/>
                  </a:cubicBezTo>
                  <a:cubicBezTo>
                    <a:pt x="14570" y="18055"/>
                    <a:pt x="14612" y="18011"/>
                    <a:pt x="14666" y="18011"/>
                  </a:cubicBezTo>
                  <a:close/>
                  <a:moveTo>
                    <a:pt x="15755" y="18011"/>
                  </a:moveTo>
                  <a:cubicBezTo>
                    <a:pt x="15766" y="18011"/>
                    <a:pt x="15781" y="18016"/>
                    <a:pt x="15800" y="18026"/>
                  </a:cubicBezTo>
                  <a:lnTo>
                    <a:pt x="15800" y="18355"/>
                  </a:lnTo>
                  <a:lnTo>
                    <a:pt x="15788" y="18355"/>
                  </a:lnTo>
                  <a:cubicBezTo>
                    <a:pt x="15769" y="18355"/>
                    <a:pt x="15755" y="18365"/>
                    <a:pt x="15746" y="18384"/>
                  </a:cubicBezTo>
                  <a:cubicBezTo>
                    <a:pt x="15736" y="18403"/>
                    <a:pt x="15727" y="18467"/>
                    <a:pt x="15719" y="18576"/>
                  </a:cubicBezTo>
                  <a:cubicBezTo>
                    <a:pt x="15711" y="18684"/>
                    <a:pt x="15703" y="18767"/>
                    <a:pt x="15695" y="18824"/>
                  </a:cubicBezTo>
                  <a:cubicBezTo>
                    <a:pt x="15687" y="18880"/>
                    <a:pt x="15675" y="18926"/>
                    <a:pt x="15657" y="18959"/>
                  </a:cubicBezTo>
                  <a:cubicBezTo>
                    <a:pt x="15672" y="18979"/>
                    <a:pt x="15687" y="19017"/>
                    <a:pt x="15701" y="19074"/>
                  </a:cubicBezTo>
                  <a:cubicBezTo>
                    <a:pt x="15716" y="19131"/>
                    <a:pt x="15734" y="19246"/>
                    <a:pt x="15754" y="19417"/>
                  </a:cubicBezTo>
                  <a:lnTo>
                    <a:pt x="15817" y="19948"/>
                  </a:lnTo>
                  <a:lnTo>
                    <a:pt x="15695" y="19948"/>
                  </a:lnTo>
                  <a:lnTo>
                    <a:pt x="15637" y="19392"/>
                  </a:lnTo>
                  <a:cubicBezTo>
                    <a:pt x="15625" y="19280"/>
                    <a:pt x="15615" y="19207"/>
                    <a:pt x="15607" y="19175"/>
                  </a:cubicBezTo>
                  <a:cubicBezTo>
                    <a:pt x="15599" y="19143"/>
                    <a:pt x="15586" y="19128"/>
                    <a:pt x="15570" y="19128"/>
                  </a:cubicBezTo>
                  <a:lnTo>
                    <a:pt x="15570" y="19948"/>
                  </a:lnTo>
                  <a:lnTo>
                    <a:pt x="15455" y="19948"/>
                  </a:lnTo>
                  <a:lnTo>
                    <a:pt x="15455" y="18026"/>
                  </a:lnTo>
                  <a:lnTo>
                    <a:pt x="15570" y="18026"/>
                  </a:lnTo>
                  <a:lnTo>
                    <a:pt x="15570" y="18807"/>
                  </a:lnTo>
                  <a:cubicBezTo>
                    <a:pt x="15585" y="18802"/>
                    <a:pt x="15597" y="18783"/>
                    <a:pt x="15605" y="18751"/>
                  </a:cubicBezTo>
                  <a:cubicBezTo>
                    <a:pt x="15614" y="18720"/>
                    <a:pt x="15624" y="18628"/>
                    <a:pt x="15636" y="18474"/>
                  </a:cubicBezTo>
                  <a:cubicBezTo>
                    <a:pt x="15649" y="18320"/>
                    <a:pt x="15662" y="18204"/>
                    <a:pt x="15677" y="18127"/>
                  </a:cubicBezTo>
                  <a:cubicBezTo>
                    <a:pt x="15692" y="18050"/>
                    <a:pt x="15718" y="18011"/>
                    <a:pt x="15755" y="18011"/>
                  </a:cubicBezTo>
                  <a:close/>
                  <a:moveTo>
                    <a:pt x="16052" y="18011"/>
                  </a:moveTo>
                  <a:cubicBezTo>
                    <a:pt x="16101" y="18011"/>
                    <a:pt x="16138" y="18036"/>
                    <a:pt x="16164" y="18085"/>
                  </a:cubicBezTo>
                  <a:cubicBezTo>
                    <a:pt x="16190" y="18135"/>
                    <a:pt x="16208" y="18203"/>
                    <a:pt x="16219" y="18288"/>
                  </a:cubicBezTo>
                  <a:cubicBezTo>
                    <a:pt x="16230" y="18373"/>
                    <a:pt x="16235" y="18527"/>
                    <a:pt x="16235" y="18751"/>
                  </a:cubicBezTo>
                  <a:lnTo>
                    <a:pt x="16234" y="19347"/>
                  </a:lnTo>
                  <a:cubicBezTo>
                    <a:pt x="16234" y="19513"/>
                    <a:pt x="16236" y="19638"/>
                    <a:pt x="16240" y="19720"/>
                  </a:cubicBezTo>
                  <a:cubicBezTo>
                    <a:pt x="16243" y="19801"/>
                    <a:pt x="16250" y="19887"/>
                    <a:pt x="16260" y="19978"/>
                  </a:cubicBezTo>
                  <a:lnTo>
                    <a:pt x="16146" y="19978"/>
                  </a:lnTo>
                  <a:lnTo>
                    <a:pt x="16132" y="19768"/>
                  </a:lnTo>
                  <a:cubicBezTo>
                    <a:pt x="16112" y="19853"/>
                    <a:pt x="16091" y="19916"/>
                    <a:pt x="16068" y="19959"/>
                  </a:cubicBezTo>
                  <a:cubicBezTo>
                    <a:pt x="16046" y="20001"/>
                    <a:pt x="16022" y="20022"/>
                    <a:pt x="15997" y="20022"/>
                  </a:cubicBezTo>
                  <a:cubicBezTo>
                    <a:pt x="15955" y="20022"/>
                    <a:pt x="15920" y="19971"/>
                    <a:pt x="15893" y="19868"/>
                  </a:cubicBezTo>
                  <a:cubicBezTo>
                    <a:pt x="15866" y="19765"/>
                    <a:pt x="15853" y="19627"/>
                    <a:pt x="15853" y="19455"/>
                  </a:cubicBezTo>
                  <a:cubicBezTo>
                    <a:pt x="15853" y="19347"/>
                    <a:pt x="15858" y="19252"/>
                    <a:pt x="15869" y="19171"/>
                  </a:cubicBezTo>
                  <a:cubicBezTo>
                    <a:pt x="15880" y="19090"/>
                    <a:pt x="15896" y="19026"/>
                    <a:pt x="15916" y="18978"/>
                  </a:cubicBezTo>
                  <a:cubicBezTo>
                    <a:pt x="15935" y="18929"/>
                    <a:pt x="15967" y="18885"/>
                    <a:pt x="16011" y="18847"/>
                  </a:cubicBezTo>
                  <a:cubicBezTo>
                    <a:pt x="16064" y="18803"/>
                    <a:pt x="16102" y="18761"/>
                    <a:pt x="16123" y="18722"/>
                  </a:cubicBezTo>
                  <a:cubicBezTo>
                    <a:pt x="16123" y="18616"/>
                    <a:pt x="16120" y="18547"/>
                    <a:pt x="16116" y="18514"/>
                  </a:cubicBezTo>
                  <a:cubicBezTo>
                    <a:pt x="16112" y="18481"/>
                    <a:pt x="16104" y="18454"/>
                    <a:pt x="16093" y="18433"/>
                  </a:cubicBezTo>
                  <a:cubicBezTo>
                    <a:pt x="16082" y="18411"/>
                    <a:pt x="16066" y="18400"/>
                    <a:pt x="16046" y="18400"/>
                  </a:cubicBezTo>
                  <a:cubicBezTo>
                    <a:pt x="16025" y="18400"/>
                    <a:pt x="16010" y="18417"/>
                    <a:pt x="15998" y="18451"/>
                  </a:cubicBezTo>
                  <a:cubicBezTo>
                    <a:pt x="15986" y="18485"/>
                    <a:pt x="15976" y="18548"/>
                    <a:pt x="15969" y="18641"/>
                  </a:cubicBezTo>
                  <a:lnTo>
                    <a:pt x="15865" y="18558"/>
                  </a:lnTo>
                  <a:cubicBezTo>
                    <a:pt x="15877" y="18363"/>
                    <a:pt x="15898" y="18225"/>
                    <a:pt x="15928" y="18140"/>
                  </a:cubicBezTo>
                  <a:cubicBezTo>
                    <a:pt x="15957" y="18055"/>
                    <a:pt x="15998" y="18011"/>
                    <a:pt x="16052" y="18011"/>
                  </a:cubicBezTo>
                  <a:close/>
                  <a:moveTo>
                    <a:pt x="8221" y="18069"/>
                  </a:moveTo>
                  <a:lnTo>
                    <a:pt x="8344" y="18069"/>
                  </a:lnTo>
                  <a:lnTo>
                    <a:pt x="8447" y="19435"/>
                  </a:lnTo>
                  <a:cubicBezTo>
                    <a:pt x="8447" y="19435"/>
                    <a:pt x="8549" y="18069"/>
                    <a:pt x="8549" y="18069"/>
                  </a:cubicBezTo>
                  <a:lnTo>
                    <a:pt x="8667" y="18069"/>
                  </a:lnTo>
                  <a:lnTo>
                    <a:pt x="8514" y="19921"/>
                  </a:lnTo>
                  <a:lnTo>
                    <a:pt x="8485" y="20281"/>
                  </a:lnTo>
                  <a:cubicBezTo>
                    <a:pt x="8472" y="20416"/>
                    <a:pt x="8459" y="20515"/>
                    <a:pt x="8446" y="20577"/>
                  </a:cubicBezTo>
                  <a:cubicBezTo>
                    <a:pt x="8433" y="20640"/>
                    <a:pt x="8417" y="20690"/>
                    <a:pt x="8397" y="20724"/>
                  </a:cubicBezTo>
                  <a:cubicBezTo>
                    <a:pt x="8378" y="20758"/>
                    <a:pt x="8353" y="20773"/>
                    <a:pt x="8324" y="20773"/>
                  </a:cubicBezTo>
                  <a:cubicBezTo>
                    <a:pt x="8302" y="20773"/>
                    <a:pt x="8280" y="20763"/>
                    <a:pt x="8259" y="20742"/>
                  </a:cubicBezTo>
                  <a:lnTo>
                    <a:pt x="8249" y="20344"/>
                  </a:lnTo>
                  <a:cubicBezTo>
                    <a:pt x="8267" y="20359"/>
                    <a:pt x="8283" y="20368"/>
                    <a:pt x="8297" y="20368"/>
                  </a:cubicBezTo>
                  <a:cubicBezTo>
                    <a:pt x="8319" y="20368"/>
                    <a:pt x="8337" y="20341"/>
                    <a:pt x="8352" y="20288"/>
                  </a:cubicBezTo>
                  <a:cubicBezTo>
                    <a:pt x="8366" y="20235"/>
                    <a:pt x="8377" y="20138"/>
                    <a:pt x="8386" y="19998"/>
                  </a:cubicBezTo>
                  <a:lnTo>
                    <a:pt x="8221" y="18069"/>
                  </a:lnTo>
                  <a:close/>
                  <a:moveTo>
                    <a:pt x="8731" y="18069"/>
                  </a:moveTo>
                  <a:lnTo>
                    <a:pt x="9117" y="18069"/>
                  </a:lnTo>
                  <a:lnTo>
                    <a:pt x="9117" y="19991"/>
                  </a:lnTo>
                  <a:lnTo>
                    <a:pt x="9001" y="19991"/>
                  </a:lnTo>
                  <a:lnTo>
                    <a:pt x="9001" y="18469"/>
                  </a:lnTo>
                  <a:lnTo>
                    <a:pt x="8846" y="18469"/>
                  </a:lnTo>
                  <a:lnTo>
                    <a:pt x="8846" y="19991"/>
                  </a:lnTo>
                  <a:lnTo>
                    <a:pt x="8731" y="19991"/>
                  </a:lnTo>
                  <a:cubicBezTo>
                    <a:pt x="8731" y="19991"/>
                    <a:pt x="8731" y="18069"/>
                    <a:pt x="8731" y="18069"/>
                  </a:cubicBezTo>
                  <a:close/>
                  <a:moveTo>
                    <a:pt x="9241" y="18069"/>
                  </a:moveTo>
                  <a:lnTo>
                    <a:pt x="9627" y="18069"/>
                  </a:lnTo>
                  <a:lnTo>
                    <a:pt x="9627" y="19991"/>
                  </a:lnTo>
                  <a:lnTo>
                    <a:pt x="9511" y="19991"/>
                  </a:lnTo>
                  <a:lnTo>
                    <a:pt x="9511" y="18469"/>
                  </a:lnTo>
                  <a:lnTo>
                    <a:pt x="9356" y="18469"/>
                  </a:lnTo>
                  <a:lnTo>
                    <a:pt x="9356" y="19991"/>
                  </a:lnTo>
                  <a:lnTo>
                    <a:pt x="9241" y="19991"/>
                  </a:lnTo>
                  <a:cubicBezTo>
                    <a:pt x="9241" y="19991"/>
                    <a:pt x="9241" y="18069"/>
                    <a:pt x="9241" y="18069"/>
                  </a:cubicBezTo>
                  <a:close/>
                  <a:moveTo>
                    <a:pt x="11822" y="18069"/>
                  </a:moveTo>
                  <a:lnTo>
                    <a:pt x="12208" y="18069"/>
                  </a:lnTo>
                  <a:lnTo>
                    <a:pt x="12208" y="19991"/>
                  </a:lnTo>
                  <a:lnTo>
                    <a:pt x="12092" y="19991"/>
                  </a:lnTo>
                  <a:lnTo>
                    <a:pt x="12092" y="18469"/>
                  </a:lnTo>
                  <a:lnTo>
                    <a:pt x="11937" y="18469"/>
                  </a:lnTo>
                  <a:lnTo>
                    <a:pt x="11937" y="19991"/>
                  </a:lnTo>
                  <a:lnTo>
                    <a:pt x="11822" y="19991"/>
                  </a:lnTo>
                  <a:cubicBezTo>
                    <a:pt x="11822" y="19991"/>
                    <a:pt x="11822" y="18069"/>
                    <a:pt x="11822" y="18069"/>
                  </a:cubicBezTo>
                  <a:close/>
                  <a:moveTo>
                    <a:pt x="13367" y="18069"/>
                  </a:moveTo>
                  <a:lnTo>
                    <a:pt x="13510" y="18069"/>
                  </a:lnTo>
                  <a:lnTo>
                    <a:pt x="13617" y="19408"/>
                  </a:lnTo>
                  <a:cubicBezTo>
                    <a:pt x="13617" y="19408"/>
                    <a:pt x="13726" y="18069"/>
                    <a:pt x="13726" y="18069"/>
                  </a:cubicBezTo>
                  <a:lnTo>
                    <a:pt x="13869" y="18069"/>
                  </a:lnTo>
                  <a:lnTo>
                    <a:pt x="13869" y="19991"/>
                  </a:lnTo>
                  <a:lnTo>
                    <a:pt x="13770" y="19991"/>
                  </a:lnTo>
                  <a:lnTo>
                    <a:pt x="13770" y="18726"/>
                  </a:lnTo>
                  <a:lnTo>
                    <a:pt x="13664" y="19991"/>
                  </a:lnTo>
                  <a:lnTo>
                    <a:pt x="13566" y="19991"/>
                  </a:lnTo>
                  <a:lnTo>
                    <a:pt x="13466" y="18726"/>
                  </a:lnTo>
                  <a:lnTo>
                    <a:pt x="13466" y="19991"/>
                  </a:lnTo>
                  <a:lnTo>
                    <a:pt x="13367" y="19991"/>
                  </a:lnTo>
                  <a:lnTo>
                    <a:pt x="13367" y="18069"/>
                  </a:lnTo>
                  <a:close/>
                  <a:moveTo>
                    <a:pt x="14961" y="18069"/>
                  </a:moveTo>
                  <a:lnTo>
                    <a:pt x="15076" y="18069"/>
                  </a:lnTo>
                  <a:lnTo>
                    <a:pt x="15076" y="18769"/>
                  </a:lnTo>
                  <a:lnTo>
                    <a:pt x="15240" y="18769"/>
                  </a:lnTo>
                  <a:cubicBezTo>
                    <a:pt x="15240" y="18769"/>
                    <a:pt x="15240" y="18069"/>
                    <a:pt x="15240" y="18069"/>
                  </a:cubicBezTo>
                  <a:lnTo>
                    <a:pt x="15355" y="18069"/>
                  </a:lnTo>
                  <a:lnTo>
                    <a:pt x="15355" y="19991"/>
                  </a:lnTo>
                  <a:lnTo>
                    <a:pt x="15240" y="19991"/>
                  </a:lnTo>
                  <a:lnTo>
                    <a:pt x="15240" y="19184"/>
                  </a:lnTo>
                  <a:lnTo>
                    <a:pt x="15076" y="19184"/>
                  </a:lnTo>
                  <a:lnTo>
                    <a:pt x="15076" y="19991"/>
                  </a:lnTo>
                  <a:lnTo>
                    <a:pt x="14961" y="19991"/>
                  </a:lnTo>
                  <a:lnTo>
                    <a:pt x="14961" y="18069"/>
                  </a:lnTo>
                  <a:close/>
                  <a:moveTo>
                    <a:pt x="7970" y="18413"/>
                  </a:moveTo>
                  <a:cubicBezTo>
                    <a:pt x="7942" y="18413"/>
                    <a:pt x="7919" y="18461"/>
                    <a:pt x="7901" y="18556"/>
                  </a:cubicBezTo>
                  <a:cubicBezTo>
                    <a:pt x="7882" y="18651"/>
                    <a:pt x="7873" y="18794"/>
                    <a:pt x="7873" y="18985"/>
                  </a:cubicBezTo>
                  <a:cubicBezTo>
                    <a:pt x="7873" y="19202"/>
                    <a:pt x="7883" y="19362"/>
                    <a:pt x="7902" y="19464"/>
                  </a:cubicBezTo>
                  <a:cubicBezTo>
                    <a:pt x="7921" y="19567"/>
                    <a:pt x="7945" y="19618"/>
                    <a:pt x="7972" y="19618"/>
                  </a:cubicBezTo>
                  <a:cubicBezTo>
                    <a:pt x="7998" y="19618"/>
                    <a:pt x="8020" y="19570"/>
                    <a:pt x="8038" y="19475"/>
                  </a:cubicBezTo>
                  <a:cubicBezTo>
                    <a:pt x="8056" y="19380"/>
                    <a:pt x="8066" y="19227"/>
                    <a:pt x="8066" y="19012"/>
                  </a:cubicBezTo>
                  <a:cubicBezTo>
                    <a:pt x="8066" y="18808"/>
                    <a:pt x="8056" y="18657"/>
                    <a:pt x="8038" y="18560"/>
                  </a:cubicBezTo>
                  <a:cubicBezTo>
                    <a:pt x="8020" y="18462"/>
                    <a:pt x="7997" y="18413"/>
                    <a:pt x="7970" y="18413"/>
                  </a:cubicBezTo>
                  <a:close/>
                  <a:moveTo>
                    <a:pt x="12543" y="18413"/>
                  </a:moveTo>
                  <a:cubicBezTo>
                    <a:pt x="12515" y="18413"/>
                    <a:pt x="12492" y="18461"/>
                    <a:pt x="12473" y="18556"/>
                  </a:cubicBezTo>
                  <a:cubicBezTo>
                    <a:pt x="12455" y="18651"/>
                    <a:pt x="12445" y="18794"/>
                    <a:pt x="12445" y="18985"/>
                  </a:cubicBezTo>
                  <a:cubicBezTo>
                    <a:pt x="12445" y="19202"/>
                    <a:pt x="12455" y="19362"/>
                    <a:pt x="12475" y="19464"/>
                  </a:cubicBezTo>
                  <a:cubicBezTo>
                    <a:pt x="12494" y="19567"/>
                    <a:pt x="12517" y="19618"/>
                    <a:pt x="12545" y="19618"/>
                  </a:cubicBezTo>
                  <a:cubicBezTo>
                    <a:pt x="12571" y="19618"/>
                    <a:pt x="12593" y="19570"/>
                    <a:pt x="12611" y="19475"/>
                  </a:cubicBezTo>
                  <a:cubicBezTo>
                    <a:pt x="12629" y="19380"/>
                    <a:pt x="12638" y="19227"/>
                    <a:pt x="12638" y="19012"/>
                  </a:cubicBezTo>
                  <a:cubicBezTo>
                    <a:pt x="12638" y="18808"/>
                    <a:pt x="12629" y="18657"/>
                    <a:pt x="12611" y="18560"/>
                  </a:cubicBezTo>
                  <a:cubicBezTo>
                    <a:pt x="12592" y="18462"/>
                    <a:pt x="12569" y="18413"/>
                    <a:pt x="12543" y="18413"/>
                  </a:cubicBezTo>
                  <a:close/>
                  <a:moveTo>
                    <a:pt x="13049" y="18426"/>
                  </a:moveTo>
                  <a:cubicBezTo>
                    <a:pt x="13020" y="18426"/>
                    <a:pt x="12995" y="18476"/>
                    <a:pt x="12975" y="18576"/>
                  </a:cubicBezTo>
                  <a:cubicBezTo>
                    <a:pt x="12954" y="18676"/>
                    <a:pt x="12943" y="18824"/>
                    <a:pt x="12943" y="19017"/>
                  </a:cubicBezTo>
                  <a:cubicBezTo>
                    <a:pt x="12943" y="19212"/>
                    <a:pt x="12954" y="19358"/>
                    <a:pt x="12975" y="19457"/>
                  </a:cubicBezTo>
                  <a:cubicBezTo>
                    <a:pt x="12995" y="19557"/>
                    <a:pt x="13021" y="19607"/>
                    <a:pt x="13050" y="19607"/>
                  </a:cubicBezTo>
                  <a:cubicBezTo>
                    <a:pt x="13079" y="19607"/>
                    <a:pt x="13104" y="19557"/>
                    <a:pt x="13124" y="19457"/>
                  </a:cubicBezTo>
                  <a:cubicBezTo>
                    <a:pt x="13145" y="19357"/>
                    <a:pt x="13156" y="19209"/>
                    <a:pt x="13156" y="19014"/>
                  </a:cubicBezTo>
                  <a:cubicBezTo>
                    <a:pt x="13156" y="18823"/>
                    <a:pt x="13145" y="18676"/>
                    <a:pt x="13124" y="18576"/>
                  </a:cubicBezTo>
                  <a:cubicBezTo>
                    <a:pt x="13103" y="18476"/>
                    <a:pt x="13078" y="18426"/>
                    <a:pt x="13049" y="18426"/>
                  </a:cubicBezTo>
                  <a:close/>
                  <a:moveTo>
                    <a:pt x="14177" y="18460"/>
                  </a:moveTo>
                  <a:cubicBezTo>
                    <a:pt x="14148" y="18460"/>
                    <a:pt x="14124" y="18512"/>
                    <a:pt x="14104" y="18616"/>
                  </a:cubicBezTo>
                  <a:cubicBezTo>
                    <a:pt x="14085" y="18720"/>
                    <a:pt x="14075" y="18857"/>
                    <a:pt x="14075" y="19028"/>
                  </a:cubicBezTo>
                  <a:cubicBezTo>
                    <a:pt x="14075" y="19201"/>
                    <a:pt x="14085" y="19339"/>
                    <a:pt x="14104" y="19443"/>
                  </a:cubicBezTo>
                  <a:cubicBezTo>
                    <a:pt x="14123" y="19547"/>
                    <a:pt x="14147" y="19598"/>
                    <a:pt x="14176" y="19598"/>
                  </a:cubicBezTo>
                  <a:cubicBezTo>
                    <a:pt x="14206" y="19598"/>
                    <a:pt x="14231" y="19546"/>
                    <a:pt x="14252" y="19439"/>
                  </a:cubicBezTo>
                  <a:cubicBezTo>
                    <a:pt x="14272" y="19332"/>
                    <a:pt x="14282" y="19195"/>
                    <a:pt x="14282" y="19028"/>
                  </a:cubicBezTo>
                  <a:cubicBezTo>
                    <a:pt x="14282" y="18862"/>
                    <a:pt x="14272" y="18725"/>
                    <a:pt x="14252" y="18619"/>
                  </a:cubicBezTo>
                  <a:cubicBezTo>
                    <a:pt x="14231" y="18513"/>
                    <a:pt x="14206" y="18460"/>
                    <a:pt x="14177" y="18460"/>
                  </a:cubicBezTo>
                  <a:close/>
                  <a:moveTo>
                    <a:pt x="9989" y="19055"/>
                  </a:moveTo>
                  <a:cubicBezTo>
                    <a:pt x="9974" y="19077"/>
                    <a:pt x="9951" y="19102"/>
                    <a:pt x="9920" y="19131"/>
                  </a:cubicBezTo>
                  <a:cubicBezTo>
                    <a:pt x="9885" y="19165"/>
                    <a:pt x="9861" y="19202"/>
                    <a:pt x="9850" y="19244"/>
                  </a:cubicBezTo>
                  <a:cubicBezTo>
                    <a:pt x="9839" y="19285"/>
                    <a:pt x="9834" y="19338"/>
                    <a:pt x="9834" y="19403"/>
                  </a:cubicBezTo>
                  <a:cubicBezTo>
                    <a:pt x="9834" y="19477"/>
                    <a:pt x="9840" y="19537"/>
                    <a:pt x="9852" y="19587"/>
                  </a:cubicBezTo>
                  <a:cubicBezTo>
                    <a:pt x="9864" y="19638"/>
                    <a:pt x="9879" y="19664"/>
                    <a:pt x="9898" y="19664"/>
                  </a:cubicBezTo>
                  <a:cubicBezTo>
                    <a:pt x="9914" y="19664"/>
                    <a:pt x="9930" y="19643"/>
                    <a:pt x="9946" y="19602"/>
                  </a:cubicBezTo>
                  <a:cubicBezTo>
                    <a:pt x="9962" y="19561"/>
                    <a:pt x="9973" y="19515"/>
                    <a:pt x="9979" y="19459"/>
                  </a:cubicBezTo>
                  <a:cubicBezTo>
                    <a:pt x="9985" y="19404"/>
                    <a:pt x="9989" y="19303"/>
                    <a:pt x="9989" y="19157"/>
                  </a:cubicBezTo>
                  <a:cubicBezTo>
                    <a:pt x="9989" y="19157"/>
                    <a:pt x="9989" y="19055"/>
                    <a:pt x="9989" y="19055"/>
                  </a:cubicBezTo>
                  <a:close/>
                  <a:moveTo>
                    <a:pt x="11184" y="19055"/>
                  </a:moveTo>
                  <a:cubicBezTo>
                    <a:pt x="11169" y="19077"/>
                    <a:pt x="11146" y="19102"/>
                    <a:pt x="11115" y="19131"/>
                  </a:cubicBezTo>
                  <a:cubicBezTo>
                    <a:pt x="11079" y="19165"/>
                    <a:pt x="11056" y="19202"/>
                    <a:pt x="11045" y="19244"/>
                  </a:cubicBezTo>
                  <a:cubicBezTo>
                    <a:pt x="11034" y="19285"/>
                    <a:pt x="11029" y="19338"/>
                    <a:pt x="11029" y="19403"/>
                  </a:cubicBezTo>
                  <a:cubicBezTo>
                    <a:pt x="11029" y="19477"/>
                    <a:pt x="11035" y="19537"/>
                    <a:pt x="11047" y="19587"/>
                  </a:cubicBezTo>
                  <a:cubicBezTo>
                    <a:pt x="11059" y="19638"/>
                    <a:pt x="11074" y="19664"/>
                    <a:pt x="11093" y="19664"/>
                  </a:cubicBezTo>
                  <a:cubicBezTo>
                    <a:pt x="11109" y="19664"/>
                    <a:pt x="11125" y="19643"/>
                    <a:pt x="11141" y="19602"/>
                  </a:cubicBezTo>
                  <a:cubicBezTo>
                    <a:pt x="11157" y="19561"/>
                    <a:pt x="11168" y="19515"/>
                    <a:pt x="11174" y="19459"/>
                  </a:cubicBezTo>
                  <a:cubicBezTo>
                    <a:pt x="11180" y="19404"/>
                    <a:pt x="11184" y="19303"/>
                    <a:pt x="11184" y="19157"/>
                  </a:cubicBezTo>
                  <a:cubicBezTo>
                    <a:pt x="11184" y="19157"/>
                    <a:pt x="11184" y="19055"/>
                    <a:pt x="11184" y="19055"/>
                  </a:cubicBezTo>
                  <a:close/>
                  <a:moveTo>
                    <a:pt x="14737" y="19055"/>
                  </a:moveTo>
                  <a:cubicBezTo>
                    <a:pt x="14722" y="19077"/>
                    <a:pt x="14699" y="19102"/>
                    <a:pt x="14668" y="19131"/>
                  </a:cubicBezTo>
                  <a:cubicBezTo>
                    <a:pt x="14632" y="19165"/>
                    <a:pt x="14609" y="19202"/>
                    <a:pt x="14598" y="19244"/>
                  </a:cubicBezTo>
                  <a:cubicBezTo>
                    <a:pt x="14587" y="19285"/>
                    <a:pt x="14582" y="19338"/>
                    <a:pt x="14582" y="19403"/>
                  </a:cubicBezTo>
                  <a:cubicBezTo>
                    <a:pt x="14582" y="19477"/>
                    <a:pt x="14588" y="19537"/>
                    <a:pt x="14600" y="19587"/>
                  </a:cubicBezTo>
                  <a:cubicBezTo>
                    <a:pt x="14612" y="19638"/>
                    <a:pt x="14627" y="19664"/>
                    <a:pt x="14645" y="19664"/>
                  </a:cubicBezTo>
                  <a:cubicBezTo>
                    <a:pt x="14662" y="19664"/>
                    <a:pt x="14678" y="19643"/>
                    <a:pt x="14694" y="19602"/>
                  </a:cubicBezTo>
                  <a:cubicBezTo>
                    <a:pt x="14710" y="19561"/>
                    <a:pt x="14721" y="19515"/>
                    <a:pt x="14727" y="19459"/>
                  </a:cubicBezTo>
                  <a:cubicBezTo>
                    <a:pt x="14733" y="19404"/>
                    <a:pt x="14737" y="19303"/>
                    <a:pt x="14737" y="19157"/>
                  </a:cubicBezTo>
                  <a:cubicBezTo>
                    <a:pt x="14737" y="19157"/>
                    <a:pt x="14737" y="19055"/>
                    <a:pt x="14737" y="19055"/>
                  </a:cubicBezTo>
                  <a:close/>
                  <a:moveTo>
                    <a:pt x="16123" y="19055"/>
                  </a:moveTo>
                  <a:cubicBezTo>
                    <a:pt x="16108" y="19077"/>
                    <a:pt x="16085" y="19102"/>
                    <a:pt x="16054" y="19131"/>
                  </a:cubicBezTo>
                  <a:cubicBezTo>
                    <a:pt x="16019" y="19165"/>
                    <a:pt x="15995" y="19202"/>
                    <a:pt x="15984" y="19244"/>
                  </a:cubicBezTo>
                  <a:cubicBezTo>
                    <a:pt x="15973" y="19285"/>
                    <a:pt x="15968" y="19338"/>
                    <a:pt x="15968" y="19403"/>
                  </a:cubicBezTo>
                  <a:cubicBezTo>
                    <a:pt x="15968" y="19477"/>
                    <a:pt x="15974" y="19537"/>
                    <a:pt x="15986" y="19587"/>
                  </a:cubicBezTo>
                  <a:cubicBezTo>
                    <a:pt x="15998" y="19638"/>
                    <a:pt x="16013" y="19664"/>
                    <a:pt x="16032" y="19664"/>
                  </a:cubicBezTo>
                  <a:cubicBezTo>
                    <a:pt x="16048" y="19664"/>
                    <a:pt x="16064" y="19643"/>
                    <a:pt x="16080" y="19602"/>
                  </a:cubicBezTo>
                  <a:cubicBezTo>
                    <a:pt x="16096" y="19561"/>
                    <a:pt x="16107" y="19515"/>
                    <a:pt x="16113" y="19459"/>
                  </a:cubicBezTo>
                  <a:cubicBezTo>
                    <a:pt x="16119" y="19404"/>
                    <a:pt x="16123" y="19303"/>
                    <a:pt x="16123" y="19157"/>
                  </a:cubicBezTo>
                  <a:cubicBezTo>
                    <a:pt x="16123" y="19157"/>
                    <a:pt x="16123" y="19055"/>
                    <a:pt x="16123" y="19055"/>
                  </a:cubicBezTo>
                  <a:close/>
                </a:path>
              </a:pathLst>
            </a:custGeom>
            <a:solidFill>
              <a:schemeClr val="tx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grpSp>
    </p:spTree>
    <p:extLst>
      <p:ext uri="{BB962C8B-B14F-4D97-AF65-F5344CB8AC3E}">
        <p14:creationId xmlns:p14="http://schemas.microsoft.com/office/powerpoint/2010/main" val="26201481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006997"/>
      </p:ext>
    </p:extLst>
  </p:cSld>
  <p:clrMap bg1="lt1" tx1="dk1" bg2="lt2" tx2="dk2" accent1="accent1" accent2="accent2" accent3="accent3" accent4="accent4" accent5="accent5" accent6="accent6" hlink="hlink" folHlink="folHlink"/>
  <p:sldLayoutIdLst>
    <p:sldLayoutId id="2147483667" r:id="rId1"/>
    <p:sldLayoutId id="2147483670" r:id="rId2"/>
    <p:sldLayoutId id="2147483662" r:id="rId3"/>
    <p:sldLayoutId id="2147483668"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04">
          <p15:clr>
            <a:srgbClr val="F26B43"/>
          </p15:clr>
        </p15:guide>
        <p15:guide id="2" pos="252">
          <p15:clr>
            <a:srgbClr val="F26B43"/>
          </p15:clr>
        </p15:guide>
        <p15:guide id="3" pos="628">
          <p15:clr>
            <a:srgbClr val="F26B43"/>
          </p15:clr>
        </p15:guide>
        <p15:guide id="4" pos="736">
          <p15:clr>
            <a:srgbClr val="F26B43"/>
          </p15:clr>
        </p15:guide>
        <p15:guide id="5" pos="1116">
          <p15:clr>
            <a:srgbClr val="F26B43"/>
          </p15:clr>
        </p15:guide>
        <p15:guide id="6" pos="1225">
          <p15:clr>
            <a:srgbClr val="F26B43"/>
          </p15:clr>
        </p15:guide>
        <p15:guide id="7" pos="1604">
          <p15:clr>
            <a:srgbClr val="F26B43"/>
          </p15:clr>
        </p15:guide>
        <p15:guide id="8" pos="1713">
          <p15:clr>
            <a:srgbClr val="F26B43"/>
          </p15:clr>
        </p15:guide>
        <p15:guide id="9" pos="2092">
          <p15:clr>
            <a:srgbClr val="F26B43"/>
          </p15:clr>
        </p15:guide>
        <p15:guide id="10" pos="5993">
          <p15:clr>
            <a:srgbClr val="F26B43"/>
          </p15:clr>
        </p15:guide>
        <p15:guide id="11" pos="5612">
          <p15:clr>
            <a:srgbClr val="F26B43"/>
          </p15:clr>
        </p15:guide>
        <p15:guide id="12" pos="5504">
          <p15:clr>
            <a:srgbClr val="F26B43"/>
          </p15:clr>
        </p15:guide>
        <p15:guide id="13" pos="5124">
          <p15:clr>
            <a:srgbClr val="F26B43"/>
          </p15:clr>
        </p15:guide>
        <p15:guide id="14" orient="horz" pos="722">
          <p15:clr>
            <a:srgbClr val="F26B43"/>
          </p15:clr>
        </p15:guide>
        <p15:guide id="15" pos="5016">
          <p15:clr>
            <a:srgbClr val="F26B43"/>
          </p15:clr>
        </p15:guide>
        <p15:guide id="16" pos="4636">
          <p15:clr>
            <a:srgbClr val="F26B43"/>
          </p15:clr>
        </p15:guide>
        <p15:guide id="17" pos="4528">
          <p15:clr>
            <a:srgbClr val="F26B43"/>
          </p15:clr>
        </p15:guide>
        <p15:guide id="18" pos="4152">
          <p15:clr>
            <a:srgbClr val="F26B43"/>
          </p15:clr>
        </p15:guide>
        <p15:guide id="19" pos="4040">
          <p15:clr>
            <a:srgbClr val="F26B43"/>
          </p15:clr>
        </p15:guide>
        <p15:guide id="20" pos="2200">
          <p15:clr>
            <a:srgbClr val="F26B43"/>
          </p15:clr>
        </p15:guide>
        <p15:guide id="21" pos="3664">
          <p15:clr>
            <a:srgbClr val="F26B43"/>
          </p15:clr>
        </p15:guide>
        <p15:guide id="23" pos="2580">
          <p15:clr>
            <a:srgbClr val="F26B43"/>
          </p15:clr>
        </p15:guide>
        <p15:guide id="24" pos="2688">
          <p15:clr>
            <a:srgbClr val="F26B43"/>
          </p15:clr>
        </p15:guide>
        <p15:guide id="25" pos="3556">
          <p15:clr>
            <a:srgbClr val="F26B43"/>
          </p15:clr>
        </p15:guide>
        <p15:guide id="26" pos="3068">
          <p15:clr>
            <a:srgbClr val="F26B43"/>
          </p15:clr>
        </p15:guide>
        <p15:guide id="27" pos="3176">
          <p15:clr>
            <a:srgbClr val="F26B43"/>
          </p15:clr>
        </p15:guide>
        <p15:guide id="28" orient="horz" pos="4110">
          <p15:clr>
            <a:srgbClr val="F26B43"/>
          </p15:clr>
        </p15:guide>
        <p15:guide id="29" orient="horz" pos="3900">
          <p15:clr>
            <a:srgbClr val="F26B43"/>
          </p15:clr>
        </p15:guide>
        <p15:guide id="30" orient="horz" pos="3802">
          <p15:clr>
            <a:srgbClr val="F26B43"/>
          </p15:clr>
        </p15:guide>
        <p15:guide id="31" orient="horz" pos="3594">
          <p15:clr>
            <a:srgbClr val="F26B43"/>
          </p15:clr>
        </p15:guide>
        <p15:guide id="32" orient="horz" pos="3494">
          <p15:clr>
            <a:srgbClr val="F26B43"/>
          </p15:clr>
        </p15:guide>
        <p15:guide id="33" orient="horz" pos="3284">
          <p15:clr>
            <a:srgbClr val="F26B43"/>
          </p15:clr>
        </p15:guide>
        <p15:guide id="34" orient="horz" pos="1026">
          <p15:clr>
            <a:srgbClr val="F26B43"/>
          </p15:clr>
        </p15:guide>
        <p15:guide id="35" orient="horz" pos="1130">
          <p15:clr>
            <a:srgbClr val="F26B43"/>
          </p15:clr>
        </p15:guide>
        <p15:guide id="37" orient="horz" pos="2978">
          <p15:clr>
            <a:srgbClr val="F26B43"/>
          </p15:clr>
        </p15:guide>
        <p15:guide id="38" orient="horz" pos="2878">
          <p15:clr>
            <a:srgbClr val="F26B43"/>
          </p15:clr>
        </p15:guide>
        <p15:guide id="39" orient="horz" pos="2668">
          <p15:clr>
            <a:srgbClr val="F26B43"/>
          </p15:clr>
        </p15:guide>
        <p15:guide id="40" orient="horz" pos="1338">
          <p15:clr>
            <a:srgbClr val="F26B43"/>
          </p15:clr>
        </p15:guide>
        <p15:guide id="41" orient="horz" pos="1436">
          <p15:clr>
            <a:srgbClr val="F26B43"/>
          </p15:clr>
        </p15:guide>
        <p15:guide id="42" orient="horz" pos="2568">
          <p15:clr>
            <a:srgbClr val="F26B43"/>
          </p15:clr>
        </p15:guide>
        <p15:guide id="43" orient="horz" pos="1644">
          <p15:clr>
            <a:srgbClr val="F26B43"/>
          </p15:clr>
        </p15:guide>
        <p15:guide id="44" orient="horz" pos="1744">
          <p15:clr>
            <a:srgbClr val="F26B43"/>
          </p15:clr>
        </p15:guide>
        <p15:guide id="45" orient="horz" pos="2360">
          <p15:clr>
            <a:srgbClr val="F26B43"/>
          </p15:clr>
        </p15:guide>
        <p15:guide id="46" orient="horz" pos="1952">
          <p15:clr>
            <a:srgbClr val="F26B43"/>
          </p15:clr>
        </p15:guide>
        <p15:guide id="47" orient="horz" pos="2052">
          <p15:clr>
            <a:srgbClr val="F26B43"/>
          </p15:clr>
        </p15:guide>
        <p15:guide id="48" orient="horz" pos="2260">
          <p15:clr>
            <a:srgbClr val="F26B43"/>
          </p15:clr>
        </p15:guide>
        <p15:guide id="49" orient="horz" pos="3186">
          <p15:clr>
            <a:srgbClr val="F26B43"/>
          </p15:clr>
        </p15:guide>
        <p15:guide id="50" orient="horz" pos="867">
          <p15:clr>
            <a:srgbClr val="F26B43"/>
          </p15:clr>
        </p15:guide>
        <p15:guide id="51" orient="horz" pos="57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base.garant.ru/70353464/3602bc72660234b37912039719ae1824/#block_933"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hyperlink" Target="mailto:v.kuklev@etpgpb.ru"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hyperlink" Target="http://publication.pravo.gov.ru/Document/View/0001202104280032"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6.png"/><Relationship Id="rId7" Type="http://schemas.openxmlformats.org/officeDocument/2006/relationships/diagramLayout" Target="../diagrams/layout1.xml"/><Relationship Id="rId12" Type="http://schemas.openxmlformats.org/officeDocument/2006/relationships/image" Target="../media/image90.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diagramData" Target="../diagrams/data1.xml"/><Relationship Id="rId11" Type="http://schemas.openxmlformats.org/officeDocument/2006/relationships/customXml" Target="../ink/ink2.xml"/><Relationship Id="rId5" Type="http://schemas.openxmlformats.org/officeDocument/2006/relationships/image" Target="../media/image80.png"/><Relationship Id="rId10" Type="http://schemas.microsoft.com/office/2007/relationships/diagramDrawing" Target="../diagrams/drawing1.xml"/><Relationship Id="rId4" Type="http://schemas.openxmlformats.org/officeDocument/2006/relationships/customXml" Target="../ink/ink1.xml"/><Relationship Id="rId9" Type="http://schemas.openxmlformats.org/officeDocument/2006/relationships/diagramColors" Target="../diagrams/colors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D330B4E-4D42-B449-9C44-8821A9DADE48}"/>
              </a:ext>
            </a:extLst>
          </p:cNvPr>
          <p:cNvSpPr>
            <a:spLocks noGrp="1"/>
          </p:cNvSpPr>
          <p:nvPr>
            <p:ph type="ctrTitle"/>
          </p:nvPr>
        </p:nvSpPr>
        <p:spPr>
          <a:xfrm>
            <a:off x="400050" y="4391378"/>
            <a:ext cx="9415639" cy="2353733"/>
          </a:xfrm>
        </p:spPr>
        <p:txBody>
          <a:bodyPr/>
          <a:lstStyle/>
          <a:p>
            <a:r>
              <a:rPr lang="ru-RU" sz="4000" spc="-40" dirty="0">
                <a:latin typeface="Roboto Light" panose="02000000000000000000" pitchFamily="2" charset="0"/>
                <a:ea typeface="Roboto Light" panose="02000000000000000000" pitchFamily="2" charset="0"/>
                <a:cs typeface="Roboto Light" panose="02000000000000000000" pitchFamily="2" charset="0"/>
              </a:rPr>
              <a:t>Новый порядок определения НМЦК на закупку охранных услуг. </a:t>
            </a:r>
            <a:br>
              <a:rPr lang="ru-RU" sz="4000" spc="-40" dirty="0">
                <a:latin typeface="Roboto Light" panose="02000000000000000000" pitchFamily="2" charset="0"/>
                <a:ea typeface="Roboto Light" panose="02000000000000000000" pitchFamily="2" charset="0"/>
                <a:cs typeface="Roboto Light" panose="02000000000000000000" pitchFamily="2" charset="0"/>
              </a:rPr>
            </a:br>
            <a:r>
              <a:rPr lang="ru-RU" sz="4000" spc="-40" dirty="0"/>
              <a:t>Электронное актирование. </a:t>
            </a:r>
            <a:br>
              <a:rPr lang="ru-RU" sz="4000" spc="-40" dirty="0"/>
            </a:br>
            <a:r>
              <a:rPr lang="ru-RU" sz="4000" spc="-40" dirty="0"/>
              <a:t>Удержание неустойки из суммы оплаты. </a:t>
            </a:r>
          </a:p>
        </p:txBody>
      </p:sp>
      <p:sp>
        <p:nvSpPr>
          <p:cNvPr id="4" name="Прямоугольник 3">
            <a:extLst>
              <a:ext uri="{FF2B5EF4-FFF2-40B4-BE49-F238E27FC236}">
                <a16:creationId xmlns:a16="http://schemas.microsoft.com/office/drawing/2014/main" xmlns="" id="{0D4E226B-478C-7D49-8E34-8F2A6A63AAC9}"/>
              </a:ext>
            </a:extLst>
          </p:cNvPr>
          <p:cNvSpPr/>
          <p:nvPr/>
        </p:nvSpPr>
        <p:spPr>
          <a:xfrm>
            <a:off x="6591300" y="3257550"/>
            <a:ext cx="2922587" cy="819150"/>
          </a:xfrm>
          <a:prstGeom prst="rect">
            <a:avLst/>
          </a:prstGeom>
        </p:spPr>
        <p:txBody>
          <a:bodyPr lIns="0" tIns="0" rIns="0" bIns="0" anchor="b" anchorCtr="0"/>
          <a:lstStyle/>
          <a:p>
            <a:pPr algn="r">
              <a:spcAft>
                <a:spcPts val="300"/>
              </a:spcAft>
              <a:buClr>
                <a:schemeClr val="accent1"/>
              </a:buClr>
              <a:buSzPct val="120000"/>
            </a:pPr>
            <a:r>
              <a:rPr lang="ru-RU" sz="1600" dirty="0">
                <a:solidFill>
                  <a:schemeClr val="tx2"/>
                </a:solidFill>
                <a:latin typeface="Roboto" panose="02000000000000000000" pitchFamily="2" charset="0"/>
                <a:ea typeface="Roboto" panose="02000000000000000000" pitchFamily="2" charset="0"/>
                <a:cs typeface="Roboto" panose="02000000000000000000" pitchFamily="2" charset="0"/>
              </a:rPr>
              <a:t>Кузьмина Н.В.</a:t>
            </a:r>
          </a:p>
          <a:p>
            <a:pPr algn="r">
              <a:spcAft>
                <a:spcPts val="300"/>
              </a:spcAft>
              <a:buClr>
                <a:schemeClr val="accent1"/>
              </a:buClr>
              <a:buSzPct val="120000"/>
            </a:pPr>
            <a:r>
              <a:rPr lang="ru-RU" sz="1600" dirty="0">
                <a:solidFill>
                  <a:schemeClr val="tx2"/>
                </a:solidFill>
                <a:latin typeface="Roboto Light" panose="02000000000000000000" pitchFamily="2" charset="0"/>
                <a:ea typeface="Roboto Light" panose="02000000000000000000" pitchFamily="2" charset="0"/>
                <a:cs typeface="Roboto Light" panose="02000000000000000000" pitchFamily="2" charset="0"/>
              </a:rPr>
              <a:t>июль 2021</a:t>
            </a:r>
          </a:p>
        </p:txBody>
      </p:sp>
    </p:spTree>
    <p:extLst>
      <p:ext uri="{BB962C8B-B14F-4D97-AF65-F5344CB8AC3E}">
        <p14:creationId xmlns:p14="http://schemas.microsoft.com/office/powerpoint/2010/main" val="1834291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50"/>
            <a:ext cx="9113838" cy="1304924"/>
          </a:xfrm>
        </p:spPr>
        <p:txBody>
          <a:bodyPr>
            <a:noAutofit/>
          </a:bodyPr>
          <a:lstStyle/>
          <a:p>
            <a:r>
              <a:rPr lang="ru-RU" sz="4400" dirty="0"/>
              <a:t>Каталог ТРУ с возможностью проверки действующих НПА под объект закупки</a:t>
            </a:r>
          </a:p>
        </p:txBody>
      </p:sp>
      <p:pic>
        <p:nvPicPr>
          <p:cNvPr id="3" name="Рисунок 2"/>
          <p:cNvPicPr>
            <a:picLocks noChangeAspect="1"/>
          </p:cNvPicPr>
          <p:nvPr/>
        </p:nvPicPr>
        <p:blipFill rotWithShape="1">
          <a:blip r:embed="rId2"/>
          <a:srcRect l="-1" t="9072" r="1382" b="9791"/>
          <a:stretch/>
        </p:blipFill>
        <p:spPr>
          <a:xfrm>
            <a:off x="400050" y="2124075"/>
            <a:ext cx="8779784" cy="4067175"/>
          </a:xfrm>
          <a:prstGeom prst="rect">
            <a:avLst/>
          </a:prstGeom>
          <a:ln>
            <a:solidFill>
              <a:schemeClr val="bg2">
                <a:lumMod val="90000"/>
              </a:schemeClr>
            </a:solidFill>
          </a:ln>
        </p:spPr>
      </p:pic>
    </p:spTree>
    <p:extLst>
      <p:ext uri="{BB962C8B-B14F-4D97-AF65-F5344CB8AC3E}">
        <p14:creationId xmlns:p14="http://schemas.microsoft.com/office/powerpoint/2010/main" val="41173574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50"/>
            <a:ext cx="9113838" cy="1304924"/>
          </a:xfrm>
        </p:spPr>
        <p:txBody>
          <a:bodyPr>
            <a:noAutofit/>
          </a:bodyPr>
          <a:lstStyle/>
          <a:p>
            <a:r>
              <a:rPr lang="ru-RU" sz="4600" dirty="0"/>
              <a:t>Поиск документации по аналогичному объекту закупки</a:t>
            </a:r>
          </a:p>
        </p:txBody>
      </p:sp>
      <p:pic>
        <p:nvPicPr>
          <p:cNvPr id="4" name="Рисунок 3"/>
          <p:cNvPicPr>
            <a:picLocks noChangeAspect="1"/>
          </p:cNvPicPr>
          <p:nvPr/>
        </p:nvPicPr>
        <p:blipFill rotWithShape="1">
          <a:blip r:embed="rId2"/>
          <a:srcRect l="166" t="9266" r="1451" b="12441"/>
          <a:stretch/>
        </p:blipFill>
        <p:spPr>
          <a:xfrm>
            <a:off x="400049" y="2103992"/>
            <a:ext cx="9117839" cy="4085467"/>
          </a:xfrm>
          <a:prstGeom prst="rect">
            <a:avLst/>
          </a:prstGeom>
          <a:ln>
            <a:solidFill>
              <a:schemeClr val="bg2">
                <a:lumMod val="90000"/>
              </a:schemeClr>
            </a:solidFill>
          </a:ln>
        </p:spPr>
      </p:pic>
    </p:spTree>
    <p:extLst>
      <p:ext uri="{BB962C8B-B14F-4D97-AF65-F5344CB8AC3E}">
        <p14:creationId xmlns:p14="http://schemas.microsoft.com/office/powerpoint/2010/main" val="2488819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Аналитика контрагента</a:t>
            </a:r>
          </a:p>
        </p:txBody>
      </p:sp>
      <p:pic>
        <p:nvPicPr>
          <p:cNvPr id="3" name="Рисунок 2"/>
          <p:cNvPicPr/>
          <p:nvPr/>
        </p:nvPicPr>
        <p:blipFill rotWithShape="1">
          <a:blip r:embed="rId2"/>
          <a:srcRect t="5038" r="2943"/>
          <a:stretch/>
        </p:blipFill>
        <p:spPr>
          <a:xfrm>
            <a:off x="400050" y="1847654"/>
            <a:ext cx="8979620" cy="3780148"/>
          </a:xfrm>
          <a:prstGeom prst="rect">
            <a:avLst/>
          </a:prstGeom>
        </p:spPr>
      </p:pic>
      <p:cxnSp>
        <p:nvCxnSpPr>
          <p:cNvPr id="4" name="Прямая со стрелкой 3"/>
          <p:cNvCxnSpPr/>
          <p:nvPr/>
        </p:nvCxnSpPr>
        <p:spPr>
          <a:xfrm flipH="1">
            <a:off x="4522039" y="976312"/>
            <a:ext cx="2199272" cy="221536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6746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Аналитика контрагента</a:t>
            </a:r>
            <a:endParaRPr lang="ru-RU" dirty="0"/>
          </a:p>
        </p:txBody>
      </p:sp>
      <p:pic>
        <p:nvPicPr>
          <p:cNvPr id="3" name="Рисунок 2"/>
          <p:cNvPicPr/>
          <p:nvPr/>
        </p:nvPicPr>
        <p:blipFill>
          <a:blip r:embed="rId2">
            <a:extLst>
              <a:ext uri="{28A0092B-C50C-407E-A947-70E740481C1C}">
                <a14:useLocalDpi xmlns:a14="http://schemas.microsoft.com/office/drawing/2010/main" val="0"/>
              </a:ext>
            </a:extLst>
          </a:blip>
          <a:stretch>
            <a:fillRect/>
          </a:stretch>
        </p:blipFill>
        <p:spPr>
          <a:xfrm>
            <a:off x="400050" y="1304906"/>
            <a:ext cx="9113838" cy="5171308"/>
          </a:xfrm>
          <a:prstGeom prst="rect">
            <a:avLst/>
          </a:prstGeom>
        </p:spPr>
      </p:pic>
    </p:spTree>
    <p:extLst>
      <p:ext uri="{BB962C8B-B14F-4D97-AF65-F5344CB8AC3E}">
        <p14:creationId xmlns:p14="http://schemas.microsoft.com/office/powerpoint/2010/main" val="2409095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Отчет по контрагенту</a:t>
            </a:r>
            <a:endParaRPr lang="ru-RU" dirty="0"/>
          </a:p>
        </p:txBody>
      </p:sp>
      <p:pic>
        <p:nvPicPr>
          <p:cNvPr id="3" name="Рисунок 2"/>
          <p:cNvPicPr/>
          <p:nvPr/>
        </p:nvPicPr>
        <p:blipFill>
          <a:blip r:embed="rId2">
            <a:extLst>
              <a:ext uri="{28A0092B-C50C-407E-A947-70E740481C1C}">
                <a14:useLocalDpi xmlns:a14="http://schemas.microsoft.com/office/drawing/2010/main" val="0"/>
              </a:ext>
            </a:extLst>
          </a:blip>
          <a:stretch>
            <a:fillRect/>
          </a:stretch>
        </p:blipFill>
        <p:spPr>
          <a:xfrm>
            <a:off x="400050" y="1498534"/>
            <a:ext cx="9251950" cy="4483100"/>
          </a:xfrm>
          <a:prstGeom prst="rect">
            <a:avLst/>
          </a:prstGeom>
        </p:spPr>
      </p:pic>
    </p:spTree>
    <p:extLst>
      <p:ext uri="{BB962C8B-B14F-4D97-AF65-F5344CB8AC3E}">
        <p14:creationId xmlns:p14="http://schemas.microsoft.com/office/powerpoint/2010/main" val="41713687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50"/>
            <a:ext cx="9113838" cy="2286000"/>
          </a:xfrm>
        </p:spPr>
        <p:txBody>
          <a:bodyPr>
            <a:noAutofit/>
          </a:bodyPr>
          <a:lstStyle/>
          <a:p>
            <a:r>
              <a:rPr lang="ru-RU" sz="4200" dirty="0"/>
              <a:t>2 июля 2021 г. Президентом РФ подписан оптимизационный закон об изменениях 44-ФЗ (федеральный закон от 02.07.2021 № 360-ФЗ)</a:t>
            </a:r>
          </a:p>
        </p:txBody>
      </p:sp>
      <p:sp>
        <p:nvSpPr>
          <p:cNvPr id="4" name="Объект 2">
            <a:extLst>
              <a:ext uri="{FF2B5EF4-FFF2-40B4-BE49-F238E27FC236}">
                <a16:creationId xmlns:a16="http://schemas.microsoft.com/office/drawing/2014/main" xmlns="" id="{AF03DFB0-1606-F84E-957C-78CF1A029E9E}"/>
              </a:ext>
            </a:extLst>
          </p:cNvPr>
          <p:cNvSpPr txBox="1">
            <a:spLocks/>
          </p:cNvSpPr>
          <p:nvPr/>
        </p:nvSpPr>
        <p:spPr>
          <a:xfrm>
            <a:off x="400050" y="2786239"/>
            <a:ext cx="9113838" cy="3385542"/>
          </a:xfrm>
          <a:prstGeom prst="rect">
            <a:avLst/>
          </a:prstGeom>
        </p:spPr>
        <p:txBody>
          <a:bodyPr lIns="0" tIns="0" rIns="0" bIns="0">
            <a:spAutoFit/>
          </a:bodyPr>
          <a:lstStyle>
            <a:lvl1pPr marL="216000" indent="-216000" algn="l" defTabSz="914400" rtl="0" eaLnBrk="1" latinLnBrk="0" hangingPunct="1">
              <a:lnSpc>
                <a:spcPct val="90000"/>
              </a:lnSpc>
              <a:spcBef>
                <a:spcPts val="0"/>
              </a:spcBef>
              <a:buClr>
                <a:schemeClr val="accent1"/>
              </a:buClr>
              <a:buSzPct val="120000"/>
              <a:buFont typeface="Arial" panose="020B0604020202020204" pitchFamily="34" charset="0"/>
              <a:buChar char="•"/>
              <a:defRPr sz="16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8000" indent="-288000">
              <a:spcBef>
                <a:spcPts val="1200"/>
              </a:spcBef>
              <a:buFont typeface="Courier New" panose="02070309020205020404" pitchFamily="49" charset="0"/>
              <a:buChar char="o"/>
            </a:pPr>
            <a:r>
              <a:rPr lang="ru-RU" sz="2000" dirty="0"/>
              <a:t>с 1 апреля 2023 г. проект контракта необходимо будет формировать в структурированном виде с использованием функционала ЕИС;</a:t>
            </a:r>
          </a:p>
          <a:p>
            <a:pPr marL="288000" indent="-288000">
              <a:spcBef>
                <a:spcPts val="1200"/>
              </a:spcBef>
              <a:buFont typeface="Courier New" panose="02070309020205020404" pitchFamily="49" charset="0"/>
              <a:buChar char="o"/>
            </a:pPr>
            <a:r>
              <a:rPr lang="ru-RU" sz="2000" dirty="0"/>
              <a:t>подписание соглашений об изменении и расторжении контрактов в ЕИС планируется с 1 июля 2023 г.;</a:t>
            </a:r>
          </a:p>
          <a:p>
            <a:pPr marL="288000" indent="-288000">
              <a:spcBef>
                <a:spcPts val="1200"/>
              </a:spcBef>
              <a:buFont typeface="Courier New" panose="02070309020205020404" pitchFamily="49" charset="0"/>
              <a:buChar char="o"/>
            </a:pPr>
            <a:r>
              <a:rPr lang="ru-RU" sz="2000" dirty="0"/>
              <a:t>приемка товара (работы, услуги), односторонний отказ от исполнения контракта и обжалование будут осуществляться с использованием функционала ЕИС;</a:t>
            </a:r>
          </a:p>
          <a:p>
            <a:pPr marL="288000" indent="-288000">
              <a:spcBef>
                <a:spcPts val="1200"/>
              </a:spcBef>
              <a:buFont typeface="Courier New" panose="02070309020205020404" pitchFamily="49" charset="0"/>
              <a:buChar char="o"/>
            </a:pPr>
            <a:r>
              <a:rPr lang="ru-RU" sz="2000" dirty="0"/>
              <a:t>обмен документами при применении мер ответственности сторонами контракта через ЕИС планируется с 1 июля 2022 г.;</a:t>
            </a:r>
          </a:p>
          <a:p>
            <a:pPr marL="288000" indent="-288000">
              <a:spcBef>
                <a:spcPts val="1200"/>
              </a:spcBef>
              <a:buFont typeface="Courier New" panose="02070309020205020404" pitchFamily="49" charset="0"/>
              <a:buChar char="o"/>
            </a:pPr>
            <a:r>
              <a:rPr lang="ru-RU" sz="2000" dirty="0"/>
              <a:t>узаконена оплата контракта за вычетом суммы неустойки.</a:t>
            </a:r>
          </a:p>
        </p:txBody>
      </p:sp>
    </p:spTree>
    <p:extLst>
      <p:ext uri="{BB962C8B-B14F-4D97-AF65-F5344CB8AC3E}">
        <p14:creationId xmlns:p14="http://schemas.microsoft.com/office/powerpoint/2010/main" val="1473352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50"/>
            <a:ext cx="9113838" cy="1304924"/>
          </a:xfrm>
        </p:spPr>
        <p:txBody>
          <a:bodyPr>
            <a:normAutofit fontScale="90000"/>
          </a:bodyPr>
          <a:lstStyle/>
          <a:p>
            <a:r>
              <a:rPr lang="ru-RU" dirty="0"/>
              <a:t>Исполнение контрактов. Удержание неустойки из суммы оплаты по контракту</a:t>
            </a:r>
          </a:p>
        </p:txBody>
      </p:sp>
      <p:sp>
        <p:nvSpPr>
          <p:cNvPr id="4" name="Объект 2">
            <a:extLst>
              <a:ext uri="{FF2B5EF4-FFF2-40B4-BE49-F238E27FC236}">
                <a16:creationId xmlns:a16="http://schemas.microsoft.com/office/drawing/2014/main" xmlns="" id="{97EE5990-C036-0A46-A609-D32CD775B788}"/>
              </a:ext>
            </a:extLst>
          </p:cNvPr>
          <p:cNvSpPr txBox="1">
            <a:spLocks/>
          </p:cNvSpPr>
          <p:nvPr/>
        </p:nvSpPr>
        <p:spPr>
          <a:xfrm>
            <a:off x="400050" y="2609850"/>
            <a:ext cx="9113838" cy="3410164"/>
          </a:xfrm>
          <a:prstGeom prst="rect">
            <a:avLst/>
          </a:prstGeom>
        </p:spPr>
        <p:txBody>
          <a:bodyPr lIns="0" tIns="0" rIns="0" bIns="0">
            <a:spAutoFit/>
          </a:bodyPr>
          <a:lstStyle>
            <a:lvl1pPr marL="216000" indent="-216000" algn="l" defTabSz="914400" rtl="0" eaLnBrk="1" latinLnBrk="0" hangingPunct="1">
              <a:lnSpc>
                <a:spcPct val="90000"/>
              </a:lnSpc>
              <a:spcBef>
                <a:spcPts val="0"/>
              </a:spcBef>
              <a:buClr>
                <a:schemeClr val="accent1"/>
              </a:buClr>
              <a:buSzPct val="120000"/>
              <a:buFont typeface="Arial" panose="020B0604020202020204" pitchFamily="34" charset="0"/>
              <a:buChar char="•"/>
              <a:defRPr sz="16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Font typeface="Arial" panose="020B0604020202020204" pitchFamily="34" charset="0"/>
              <a:buNone/>
            </a:pPr>
            <a:r>
              <a:rPr lang="ru-RU" dirty="0"/>
              <a:t>ФАС России в письме от 01.12.2014 № АД/48791/14 указал, что «…включение в проект контракта ссылки на правила вместо установления вышеуказанных размеров штрафа, пени не является надлежащим исполнением обязанности заказчика по установлению размеров неустойки…». </a:t>
            </a:r>
          </a:p>
          <a:p>
            <a:pPr marL="0" indent="0">
              <a:spcAft>
                <a:spcPts val="1200"/>
              </a:spcAft>
              <a:buFont typeface="Arial" panose="020B0604020202020204" pitchFamily="34" charset="0"/>
              <a:buNone/>
            </a:pPr>
            <a:r>
              <a:rPr lang="ru-RU" dirty="0"/>
              <a:t>ч.6 ст.34 Закона № 44-ФЗ предусматривает обязанность заказчика направить поставщику требование об уплате неустоек (штрафа, пени) в любом случае нарушения последним своих обязательств по контракту. То есть заказчик обязан направить требование всегда, если был факт нарушения своих обязательств поставщиком. Заказчик не имеет права выбора: направлять требование или не направлять. </a:t>
            </a:r>
          </a:p>
          <a:p>
            <a:pPr marL="0" indent="0">
              <a:spcAft>
                <a:spcPts val="1200"/>
              </a:spcAft>
              <a:buFont typeface="Arial" panose="020B0604020202020204" pitchFamily="34" charset="0"/>
              <a:buNone/>
            </a:pPr>
            <a:r>
              <a:rPr lang="ru-RU" dirty="0"/>
              <a:t>В письме Минфина РФ от 13.04.2016 г. № 02-04-06/21780 указано, что в расчет неустойки включаются все календарные дни «… независимо от выходного (праздничного или непраздничного) дня пеня начисляется за каждый день просрочки исполнения поставщиком обязательства, предусмотренного контрактом, начиная со дня, следующего после дня истечения установленного контрактом срока исполнения обязательства…».</a:t>
            </a:r>
          </a:p>
        </p:txBody>
      </p:sp>
    </p:spTree>
    <p:extLst>
      <p:ext uri="{BB962C8B-B14F-4D97-AF65-F5344CB8AC3E}">
        <p14:creationId xmlns:p14="http://schemas.microsoft.com/office/powerpoint/2010/main" val="6130031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50"/>
            <a:ext cx="9113838" cy="1304924"/>
          </a:xfrm>
        </p:spPr>
        <p:txBody>
          <a:bodyPr>
            <a:normAutofit fontScale="90000"/>
          </a:bodyPr>
          <a:lstStyle/>
          <a:p>
            <a:r>
              <a:rPr lang="ru-RU" dirty="0"/>
              <a:t>Исполнение контрактов. Удержание неустойки из суммы оплаты по контракту</a:t>
            </a:r>
          </a:p>
        </p:txBody>
      </p:sp>
      <p:sp>
        <p:nvSpPr>
          <p:cNvPr id="4" name="Объект 2">
            <a:extLst>
              <a:ext uri="{FF2B5EF4-FFF2-40B4-BE49-F238E27FC236}">
                <a16:creationId xmlns:a16="http://schemas.microsoft.com/office/drawing/2014/main" xmlns="" id="{E58AA4D8-FFD6-4548-92FD-1FDA9EAE3447}"/>
              </a:ext>
            </a:extLst>
          </p:cNvPr>
          <p:cNvSpPr txBox="1">
            <a:spLocks/>
          </p:cNvSpPr>
          <p:nvPr/>
        </p:nvSpPr>
        <p:spPr>
          <a:xfrm>
            <a:off x="400050" y="2609144"/>
            <a:ext cx="9113838" cy="3453253"/>
          </a:xfrm>
          <a:prstGeom prst="rect">
            <a:avLst/>
          </a:prstGeom>
        </p:spPr>
        <p:txBody>
          <a:bodyPr lIns="0" tIns="0" rIns="0" bIns="0">
            <a:spAutoFit/>
          </a:bodyPr>
          <a:lstStyle>
            <a:lvl1pPr marL="216000" indent="-216000" algn="l" defTabSz="914400" rtl="0" eaLnBrk="1" latinLnBrk="0" hangingPunct="1">
              <a:lnSpc>
                <a:spcPct val="90000"/>
              </a:lnSpc>
              <a:spcBef>
                <a:spcPts val="0"/>
              </a:spcBef>
              <a:buClr>
                <a:schemeClr val="accent1"/>
              </a:buClr>
              <a:buSzPct val="120000"/>
              <a:buFont typeface="Arial" panose="020B0604020202020204" pitchFamily="34" charset="0"/>
              <a:buChar char="•"/>
              <a:defRPr sz="16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sz="1800" dirty="0"/>
              <a:t>Заказчик может взыскать неустойку с поставщика 4 способами:</a:t>
            </a:r>
          </a:p>
          <a:p>
            <a:pPr>
              <a:spcBef>
                <a:spcPts val="600"/>
              </a:spcBef>
            </a:pPr>
            <a:r>
              <a:rPr lang="ru-RU" sz="1800" dirty="0"/>
              <a:t>Удержать из обеспечения исполнения контракта, если соответствующее обеспечение перечислено денежными средствами. </a:t>
            </a:r>
          </a:p>
          <a:p>
            <a:pPr>
              <a:spcBef>
                <a:spcPts val="600"/>
              </a:spcBef>
            </a:pPr>
            <a:r>
              <a:rPr lang="ru-RU" sz="1800" dirty="0"/>
              <a:t>Удержать из суммы, причитающейся поставщику в счет оплаты по контракту.</a:t>
            </a:r>
          </a:p>
          <a:p>
            <a:pPr>
              <a:spcBef>
                <a:spcPts val="600"/>
              </a:spcBef>
            </a:pPr>
            <a:r>
              <a:rPr lang="ru-RU" sz="1800" dirty="0"/>
              <a:t>Поставщик может добровольно перечислить неустойку на счет заказчика.</a:t>
            </a:r>
          </a:p>
          <a:p>
            <a:pPr>
              <a:spcBef>
                <a:spcPts val="600"/>
              </a:spcBef>
            </a:pPr>
            <a:r>
              <a:rPr lang="ru-RU" sz="1800" dirty="0"/>
              <a:t>Взыскать в судебном порядке.</a:t>
            </a:r>
          </a:p>
          <a:p>
            <a:pPr marL="0" indent="0">
              <a:spcBef>
                <a:spcPts val="1200"/>
              </a:spcBef>
              <a:buFont typeface="Arial" panose="020B0604020202020204" pitchFamily="34" charset="0"/>
              <a:buNone/>
            </a:pPr>
            <a:r>
              <a:rPr lang="ru-RU" sz="1800" dirty="0"/>
              <a:t>Удержание неустойки из суммы обеспечения контракта или суммы оплаты по контракту должно быть квалифицировано как один из способов прекращения обязательств – зачет встречных однородных требований (ст.410 ГК РФ). Зачет будет правомерен,</a:t>
            </a:r>
            <a:r>
              <a:rPr lang="ru-RU" sz="1800" dirty="0">
                <a:solidFill>
                  <a:schemeClr val="accent3"/>
                </a:solidFill>
                <a:latin typeface="Roboto" panose="02000000000000000000" pitchFamily="2" charset="0"/>
                <a:ea typeface="Roboto" panose="02000000000000000000" pitchFamily="2" charset="0"/>
                <a:cs typeface="Roboto" panose="02000000000000000000" pitchFamily="2" charset="0"/>
              </a:rPr>
              <a:t> если контрагент признает такой долг или если возможность соответствующего удержания предусмотрена в контракте между заказчиком и поставщиком. </a:t>
            </a:r>
          </a:p>
        </p:txBody>
      </p:sp>
    </p:spTree>
    <p:extLst>
      <p:ext uri="{BB962C8B-B14F-4D97-AF65-F5344CB8AC3E}">
        <p14:creationId xmlns:p14="http://schemas.microsoft.com/office/powerpoint/2010/main" val="29472559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50"/>
            <a:ext cx="9113838" cy="1304924"/>
          </a:xfrm>
        </p:spPr>
        <p:txBody>
          <a:bodyPr>
            <a:normAutofit fontScale="90000"/>
          </a:bodyPr>
          <a:lstStyle/>
          <a:p>
            <a:r>
              <a:rPr lang="ru-RU" dirty="0"/>
              <a:t>Исполнение контрактов. Удержание неустойки из суммы оплаты по контракту</a:t>
            </a:r>
          </a:p>
        </p:txBody>
      </p:sp>
      <p:sp>
        <p:nvSpPr>
          <p:cNvPr id="4" name="Объект 2">
            <a:extLst>
              <a:ext uri="{FF2B5EF4-FFF2-40B4-BE49-F238E27FC236}">
                <a16:creationId xmlns:a16="http://schemas.microsoft.com/office/drawing/2014/main" xmlns="" id="{E8AF482C-59B0-0345-8638-A17268CB7A9B}"/>
              </a:ext>
            </a:extLst>
          </p:cNvPr>
          <p:cNvSpPr txBox="1">
            <a:spLocks/>
          </p:cNvSpPr>
          <p:nvPr/>
        </p:nvSpPr>
        <p:spPr>
          <a:xfrm>
            <a:off x="393700" y="2620433"/>
            <a:ext cx="9113838" cy="3564053"/>
          </a:xfrm>
          <a:prstGeom prst="rect">
            <a:avLst/>
          </a:prstGeom>
        </p:spPr>
        <p:txBody>
          <a:bodyPr lIns="0" tIns="0" rIns="0" bIns="0">
            <a:spAutoFit/>
          </a:bodyPr>
          <a:lstStyle>
            <a:defPPr>
              <a:defRPr lang="ru-RU"/>
            </a:defPPr>
            <a:lvl1pPr indent="0">
              <a:lnSpc>
                <a:spcPct val="90000"/>
              </a:lnSpc>
              <a:spcBef>
                <a:spcPts val="0"/>
              </a:spcBef>
              <a:spcAft>
                <a:spcPts val="1200"/>
              </a:spcAft>
              <a:buClr>
                <a:schemeClr val="accent1"/>
              </a:buClr>
              <a:buSzPct val="120000"/>
              <a:buFont typeface="Arial" panose="020B0604020202020204" pitchFamily="34" charset="0"/>
              <a:buNone/>
              <a:defRPr sz="1600" b="0" i="0">
                <a:latin typeface="Roboto Light" panose="02000000000000000000" pitchFamily="2" charset="0"/>
                <a:ea typeface="Roboto Light" panose="02000000000000000000" pitchFamily="2" charset="0"/>
                <a:cs typeface="Roboto Light" panose="02000000000000000000" pitchFamily="2" charset="0"/>
              </a:defRPr>
            </a:lvl1pPr>
            <a:lvl2pPr marL="432000" indent="-216000">
              <a:lnSpc>
                <a:spcPct val="90000"/>
              </a:lnSpc>
              <a:spcBef>
                <a:spcPts val="600"/>
              </a:spcBef>
              <a:buClr>
                <a:schemeClr val="accent1"/>
              </a:buClr>
              <a:buSzPct val="120000"/>
              <a:buFont typeface="Arial" panose="020B0604020202020204" pitchFamily="34" charset="0"/>
              <a:buChar char="•"/>
              <a:tabLst/>
              <a:defRPr sz="1600"/>
            </a:lvl2pPr>
            <a:lvl3pPr marL="648000" indent="-180000">
              <a:lnSpc>
                <a:spcPct val="90000"/>
              </a:lnSpc>
              <a:spcBef>
                <a:spcPts val="600"/>
              </a:spcBef>
              <a:buClr>
                <a:schemeClr val="accent1"/>
              </a:buClr>
              <a:buSzPct val="120000"/>
              <a:buFont typeface="Arial" panose="020B0604020202020204" pitchFamily="34" charset="0"/>
              <a:buChar char="•"/>
              <a:tabLst/>
              <a:defRPr sz="14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ru-RU" dirty="0"/>
              <a:t>ФАС России в письме от 10.12.2015 № АЦ/70978/15: «…По мнению ФАС России, включение в проект контракта условия о том, что в случае неисполнения или ненадлежащего исполнения обязательства, предусмотренного контрактом, заказчик вправе произвести оплату по контракту за вычетом соответствующего размера неустойки (штрафа, пени), не противоречит требованиям Закона о контрактной системе». </a:t>
            </a:r>
          </a:p>
          <a:p>
            <a:r>
              <a:rPr lang="ru-RU" dirty="0"/>
              <a:t>Минфин России в письме от 02.11.2020 № 24-03-08/95446 указывает: «…заказчик вправе производить оплату по контракту за вычетом соответствующего размера неустойки (штрафа, пени) или вправе вернуть обеспечение исполнения контракта, уменьшенное на размер начисленных штрафов, пеней …». </a:t>
            </a:r>
          </a:p>
          <a:p>
            <a:pPr>
              <a:spcAft>
                <a:spcPts val="600"/>
              </a:spcAft>
            </a:pPr>
            <a:r>
              <a:rPr lang="ru-RU" dirty="0">
                <a:solidFill>
                  <a:schemeClr val="accent3"/>
                </a:solidFill>
                <a:latin typeface="Roboto" panose="02000000000000000000" pitchFamily="2" charset="0"/>
                <a:ea typeface="Roboto" panose="02000000000000000000" pitchFamily="2" charset="0"/>
                <a:cs typeface="Roboto" panose="02000000000000000000" pitchFamily="2" charset="0"/>
              </a:rPr>
              <a:t>Из банковской гарантии неустойку удержать нельзя. </a:t>
            </a:r>
          </a:p>
          <a:p>
            <a:pPr>
              <a:spcAft>
                <a:spcPts val="600"/>
              </a:spcAft>
            </a:pPr>
            <a:r>
              <a:rPr lang="ru-RU" dirty="0"/>
              <a:t>В письмах Минфина России от 14.09.2020 № 24-05-08/80942, от 02.10.2020 № 24-03-08/86257 указано: «Таким образом, исходя из вышеизложенного неустойка не может быть оплачена за счет средств банковской гарантии, так как является неосновным обязательством по контракту, исполнение которого обеспечено банковской гарантией…».</a:t>
            </a:r>
          </a:p>
        </p:txBody>
      </p:sp>
    </p:spTree>
    <p:extLst>
      <p:ext uri="{BB962C8B-B14F-4D97-AF65-F5344CB8AC3E}">
        <p14:creationId xmlns:p14="http://schemas.microsoft.com/office/powerpoint/2010/main" val="3175734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50"/>
            <a:ext cx="9113838" cy="1304924"/>
          </a:xfrm>
        </p:spPr>
        <p:txBody>
          <a:bodyPr/>
          <a:lstStyle/>
          <a:p>
            <a:r>
              <a:rPr lang="ru-RU" dirty="0"/>
              <a:t>Ответственность заказчика</a:t>
            </a:r>
          </a:p>
        </p:txBody>
      </p:sp>
      <p:sp>
        <p:nvSpPr>
          <p:cNvPr id="4" name="Объект 2">
            <a:extLst>
              <a:ext uri="{FF2B5EF4-FFF2-40B4-BE49-F238E27FC236}">
                <a16:creationId xmlns:a16="http://schemas.microsoft.com/office/drawing/2014/main" xmlns="" id="{C8249E57-EF7E-9342-9E04-2BE6F984493C}"/>
              </a:ext>
            </a:extLst>
          </p:cNvPr>
          <p:cNvSpPr txBox="1">
            <a:spLocks/>
          </p:cNvSpPr>
          <p:nvPr/>
        </p:nvSpPr>
        <p:spPr>
          <a:xfrm>
            <a:off x="400050" y="1638300"/>
            <a:ext cx="9113838" cy="4397375"/>
          </a:xfrm>
          <a:prstGeom prst="rect">
            <a:avLst/>
          </a:prstGeom>
        </p:spPr>
        <p:txBody>
          <a:bodyPr lIns="0" tIns="0" rIns="0" bIns="0"/>
          <a:lstStyle>
            <a:lvl1pPr marL="216000" indent="-216000" algn="l" defTabSz="914400" rtl="0" eaLnBrk="1" latinLnBrk="0" hangingPunct="1">
              <a:lnSpc>
                <a:spcPct val="90000"/>
              </a:lnSpc>
              <a:spcBef>
                <a:spcPts val="0"/>
              </a:spcBef>
              <a:buClr>
                <a:schemeClr val="accent1"/>
              </a:buClr>
              <a:buSzPct val="120000"/>
              <a:buFont typeface="Arial" panose="020B0604020202020204" pitchFamily="34" charset="0"/>
              <a:buChar char="•"/>
              <a:defRPr sz="16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sz="2200" dirty="0">
                <a:latin typeface="Roboto" panose="02000000000000000000" pitchFamily="2" charset="0"/>
                <a:ea typeface="Roboto" panose="02000000000000000000" pitchFamily="2" charset="0"/>
                <a:cs typeface="Roboto" panose="02000000000000000000" pitchFamily="2" charset="0"/>
              </a:rPr>
              <a:t>Приказом Генпрокуратуры России от 14.01.2021 № 6 «Об организации прокурорского надзора за исполнением законодательства в сфере закупок»</a:t>
            </a:r>
            <a:r>
              <a:rPr lang="ru-RU" sz="2200" dirty="0"/>
              <a:t> </a:t>
            </a:r>
            <a:r>
              <a:rPr lang="ru-RU" sz="2200" dirty="0">
                <a:solidFill>
                  <a:schemeClr val="accent3"/>
                </a:solidFill>
                <a:latin typeface="Roboto" panose="02000000000000000000" pitchFamily="2" charset="0"/>
                <a:ea typeface="Roboto" panose="02000000000000000000" pitchFamily="2" charset="0"/>
                <a:cs typeface="Roboto" panose="02000000000000000000" pitchFamily="2" charset="0"/>
              </a:rPr>
              <a:t>актуализированы направления прокурорского реагирования</a:t>
            </a:r>
            <a:r>
              <a:rPr lang="ru-RU" sz="2200" b="1" dirty="0">
                <a:solidFill>
                  <a:schemeClr val="accent4"/>
                </a:solidFill>
              </a:rPr>
              <a:t> </a:t>
            </a:r>
            <a:r>
              <a:rPr lang="ru-RU" sz="2200" dirty="0"/>
              <a:t>на нарушения в сфере государственных, муниципальных и корпоративных закупок. В частности, предусмотрены акценты в отношении надзора за соблюдением требований к ценообразованию и нормированию, проверок реальности исполнения заключенных и оплаченных контрактов, выявления неправомерных закупок у единственного поставщика, неосуществления заказчиками контроля за исполнением обязательств по контрактам. Прокурорам приказано безотлагательно рассматривать вопрос о возбуждении дел об административных правонарушениях за нарушение срока и порядка оплаты товаров (работ, услуг) при осуществлении закупок.</a:t>
            </a:r>
          </a:p>
        </p:txBody>
      </p:sp>
    </p:spTree>
    <p:extLst>
      <p:ext uri="{BB962C8B-B14F-4D97-AF65-F5344CB8AC3E}">
        <p14:creationId xmlns:p14="http://schemas.microsoft.com/office/powerpoint/2010/main" val="2427372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a:extLst>
              <a:ext uri="{FF2B5EF4-FFF2-40B4-BE49-F238E27FC236}">
                <a16:creationId xmlns:a16="http://schemas.microsoft.com/office/drawing/2014/main" xmlns="" id="{D78EDE84-3AB2-F949-BEAF-3BDFE87577AA}"/>
              </a:ext>
            </a:extLst>
          </p:cNvPr>
          <p:cNvSpPr>
            <a:spLocks noChangeAspect="1"/>
          </p:cNvSpPr>
          <p:nvPr/>
        </p:nvSpPr>
        <p:spPr>
          <a:xfrm>
            <a:off x="3238706" y="323850"/>
            <a:ext cx="4183033" cy="4183033"/>
          </a:xfrm>
          <a:prstGeom prst="ellipse">
            <a:avLst/>
          </a:prstGeom>
          <a:solidFill>
            <a:schemeClr val="bg1">
              <a:alpha val="5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a:extLst>
              <a:ext uri="{FF2B5EF4-FFF2-40B4-BE49-F238E27FC236}">
                <a16:creationId xmlns:a16="http://schemas.microsoft.com/office/drawing/2014/main" xmlns="" id="{F65B4DDF-FB38-B746-A673-D2C3B71920C2}"/>
              </a:ext>
            </a:extLst>
          </p:cNvPr>
          <p:cNvSpPr>
            <a:spLocks noChangeAspect="1"/>
          </p:cNvSpPr>
          <p:nvPr/>
        </p:nvSpPr>
        <p:spPr>
          <a:xfrm>
            <a:off x="400050" y="2768599"/>
            <a:ext cx="3765550" cy="3765550"/>
          </a:xfrm>
          <a:prstGeom prst="ellipse">
            <a:avLst/>
          </a:prstGeom>
          <a:solidFill>
            <a:schemeClr val="bg1">
              <a:alpha val="5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a:extLst>
              <a:ext uri="{FF2B5EF4-FFF2-40B4-BE49-F238E27FC236}">
                <a16:creationId xmlns:a16="http://schemas.microsoft.com/office/drawing/2014/main" xmlns="" id="{12B457D8-26DF-F04C-95F6-D93F5856E728}"/>
              </a:ext>
            </a:extLst>
          </p:cNvPr>
          <p:cNvSpPr>
            <a:spLocks noChangeAspect="1"/>
          </p:cNvSpPr>
          <p:nvPr/>
        </p:nvSpPr>
        <p:spPr>
          <a:xfrm>
            <a:off x="6246812" y="3257549"/>
            <a:ext cx="3267075" cy="3267075"/>
          </a:xfrm>
          <a:prstGeom prst="ellipse">
            <a:avLst/>
          </a:prstGeom>
          <a:solidFill>
            <a:schemeClr val="bg1">
              <a:alpha val="5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Объект 2">
            <a:extLst>
              <a:ext uri="{FF2B5EF4-FFF2-40B4-BE49-F238E27FC236}">
                <a16:creationId xmlns:a16="http://schemas.microsoft.com/office/drawing/2014/main" xmlns="" id="{761690CF-A53F-F44F-AD5C-C23F6CDD466A}"/>
              </a:ext>
            </a:extLst>
          </p:cNvPr>
          <p:cNvSpPr txBox="1">
            <a:spLocks/>
          </p:cNvSpPr>
          <p:nvPr/>
        </p:nvSpPr>
        <p:spPr>
          <a:xfrm>
            <a:off x="682272" y="3391029"/>
            <a:ext cx="3201106" cy="2520690"/>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ru-RU" sz="2600" dirty="0">
                <a:solidFill>
                  <a:schemeClr val="tx2"/>
                </a:solidFill>
                <a:latin typeface="Roboto Light" panose="02000000000000000000" pitchFamily="2" charset="0"/>
                <a:ea typeface="Roboto Light" panose="02000000000000000000" pitchFamily="2" charset="0"/>
                <a:cs typeface="Roboto Light" panose="02000000000000000000" pitchFamily="2" charset="0"/>
              </a:rPr>
              <a:t>Исполнение контрактов. Новация об удержании неустойки из суммы оплаты по контракту</a:t>
            </a:r>
          </a:p>
        </p:txBody>
      </p:sp>
      <p:sp>
        <p:nvSpPr>
          <p:cNvPr id="5" name="Объект 2">
            <a:extLst>
              <a:ext uri="{FF2B5EF4-FFF2-40B4-BE49-F238E27FC236}">
                <a16:creationId xmlns:a16="http://schemas.microsoft.com/office/drawing/2014/main" xmlns="" id="{E1E45ADA-9646-C547-86FF-4D2ACA79D2EC}"/>
              </a:ext>
            </a:extLst>
          </p:cNvPr>
          <p:cNvSpPr txBox="1">
            <a:spLocks/>
          </p:cNvSpPr>
          <p:nvPr/>
        </p:nvSpPr>
        <p:spPr>
          <a:xfrm>
            <a:off x="6566406" y="4206620"/>
            <a:ext cx="2627886" cy="1440394"/>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ru-RU" sz="2600" dirty="0">
                <a:solidFill>
                  <a:schemeClr val="tx2"/>
                </a:solidFill>
                <a:latin typeface="Roboto Light" panose="02000000000000000000" pitchFamily="2" charset="0"/>
                <a:ea typeface="Roboto Light" panose="02000000000000000000" pitchFamily="2" charset="0"/>
                <a:cs typeface="Roboto Light" panose="02000000000000000000" pitchFamily="2" charset="0"/>
              </a:rPr>
              <a:t>Электронное актирование.</a:t>
            </a:r>
          </a:p>
          <a:p>
            <a:pPr marL="0" indent="0" algn="ctr">
              <a:spcBef>
                <a:spcPts val="0"/>
              </a:spcBef>
              <a:buNone/>
            </a:pPr>
            <a:r>
              <a:rPr lang="ru-RU" sz="2600" dirty="0">
                <a:solidFill>
                  <a:schemeClr val="tx2"/>
                </a:solidFill>
                <a:latin typeface="Roboto Light" panose="02000000000000000000" pitchFamily="2" charset="0"/>
                <a:ea typeface="Roboto Light" panose="02000000000000000000" pitchFamily="2" charset="0"/>
                <a:cs typeface="Roboto Light" panose="02000000000000000000" pitchFamily="2" charset="0"/>
              </a:rPr>
              <a:t>Ответы на вопросы</a:t>
            </a:r>
          </a:p>
        </p:txBody>
      </p:sp>
      <p:sp>
        <p:nvSpPr>
          <p:cNvPr id="3" name="Объект 2"/>
          <p:cNvSpPr>
            <a:spLocks noGrp="1"/>
          </p:cNvSpPr>
          <p:nvPr>
            <p:ph sz="quarter" idx="4294967295"/>
          </p:nvPr>
        </p:nvSpPr>
        <p:spPr>
          <a:xfrm>
            <a:off x="3482622" y="1239206"/>
            <a:ext cx="3695200" cy="2326791"/>
          </a:xfrm>
          <a:prstGeom prst="rect">
            <a:avLst/>
          </a:prstGeom>
        </p:spPr>
        <p:txBody>
          <a:bodyPr wrap="square" lIns="0" tIns="0" rIns="0" bIns="0" anchor="ctr" anchorCtr="0">
            <a:spAutoFit/>
          </a:bodyPr>
          <a:lstStyle/>
          <a:p>
            <a:pPr marL="0" indent="0" algn="ctr">
              <a:spcBef>
                <a:spcPts val="0"/>
              </a:spcBef>
              <a:buNone/>
            </a:pPr>
            <a:r>
              <a:rPr lang="ru-RU" dirty="0">
                <a:solidFill>
                  <a:schemeClr val="tx2"/>
                </a:solidFill>
                <a:latin typeface="Roboto Light" panose="02000000000000000000" pitchFamily="2" charset="0"/>
                <a:ea typeface="Roboto Light" panose="02000000000000000000" pitchFamily="2" charset="0"/>
                <a:cs typeface="Roboto Light" panose="02000000000000000000" pitchFamily="2" charset="0"/>
              </a:rPr>
              <a:t>Сложные вопросы порядка обоснования НМЦК. Новый порядок определения НМЦК на закупку охранных услуг</a:t>
            </a:r>
          </a:p>
        </p:txBody>
      </p:sp>
    </p:spTree>
    <p:extLst>
      <p:ext uri="{BB962C8B-B14F-4D97-AF65-F5344CB8AC3E}">
        <p14:creationId xmlns:p14="http://schemas.microsoft.com/office/powerpoint/2010/main" val="2320751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Электронное актирование</a:t>
            </a:r>
          </a:p>
        </p:txBody>
      </p:sp>
      <p:sp>
        <p:nvSpPr>
          <p:cNvPr id="4" name="Объект 2">
            <a:extLst>
              <a:ext uri="{FF2B5EF4-FFF2-40B4-BE49-F238E27FC236}">
                <a16:creationId xmlns:a16="http://schemas.microsoft.com/office/drawing/2014/main" xmlns="" id="{E903925D-EF1E-224D-A6F7-BBD760CBAD54}"/>
              </a:ext>
            </a:extLst>
          </p:cNvPr>
          <p:cNvSpPr txBox="1">
            <a:spLocks/>
          </p:cNvSpPr>
          <p:nvPr/>
        </p:nvSpPr>
        <p:spPr>
          <a:xfrm>
            <a:off x="400050" y="1628774"/>
            <a:ext cx="9113838" cy="4296561"/>
          </a:xfrm>
          <a:prstGeom prst="rect">
            <a:avLst/>
          </a:prstGeom>
        </p:spPr>
        <p:txBody>
          <a:bodyPr lIns="0" tIns="0" rIns="0" bIns="0">
            <a:spAutoFit/>
          </a:bodyPr>
          <a:lstStyle>
            <a:lvl1pPr marL="216000" indent="-216000" algn="l" defTabSz="914400" rtl="0" eaLnBrk="1" latinLnBrk="0" hangingPunct="1">
              <a:lnSpc>
                <a:spcPct val="90000"/>
              </a:lnSpc>
              <a:spcBef>
                <a:spcPts val="0"/>
              </a:spcBef>
              <a:buClr>
                <a:schemeClr val="accent1"/>
              </a:buClr>
              <a:buSzPct val="120000"/>
              <a:buFont typeface="Arial" panose="020B0604020202020204" pitchFamily="34" charset="0"/>
              <a:buChar char="•"/>
              <a:defRPr sz="16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dirty="0">
                <a:latin typeface="Roboto" panose="02000000000000000000" pitchFamily="2" charset="0"/>
                <a:ea typeface="Roboto" panose="02000000000000000000" pitchFamily="2" charset="0"/>
                <a:cs typeface="Roboto" panose="02000000000000000000" pitchFamily="2" charset="0"/>
              </a:rPr>
              <a:t>На что следует обратить внимание при электронном актировании?</a:t>
            </a:r>
          </a:p>
          <a:p>
            <a:pPr>
              <a:spcBef>
                <a:spcPts val="600"/>
              </a:spcBef>
              <a:buFont typeface="Courier New" panose="02070309020205020404" pitchFamily="49" charset="0"/>
              <a:buChar char="o"/>
            </a:pPr>
            <a:r>
              <a:rPr lang="ru-RU" dirty="0"/>
              <a:t>Условиями контракта должна быть предусмотрена именно возможность электронного актирования, иными словами заказчик предоставляет лишь право, но исполнитель контракта не обязан формировать электронные документы о приемке в ЕИС. Исполнитель контракта может воспользоваться предоставленной возможностью и сформировать в ЕИС электронный документ о приемке, или сформировать предусмотренные условиями контракта документы о приемке на бумажном носителе.</a:t>
            </a:r>
          </a:p>
          <a:p>
            <a:pPr>
              <a:spcBef>
                <a:spcPts val="600"/>
              </a:spcBef>
              <a:buFont typeface="Courier New" panose="02070309020205020404" pitchFamily="49" charset="0"/>
              <a:buChar char="o"/>
            </a:pPr>
            <a:r>
              <a:rPr lang="ru-RU" dirty="0"/>
              <a:t>Нет обязанности включать условие о возможности электронного актирования в контракты, заключенные с единственным поставщиком, поскольку извещение об осуществлении закупки у единственного поставщика (подрядчика, исполнителя) согласно </a:t>
            </a:r>
            <a:r>
              <a:rPr lang="ru-RU" u="sng" dirty="0">
                <a:solidFill>
                  <a:schemeClr val="accent2"/>
                </a:solidFill>
                <a:hlinkClick r:id="rId2">
                  <a:extLst>
                    <a:ext uri="{A12FA001-AC4F-418D-AE19-62706E023703}">
                      <ahyp:hlinkClr xmlns:ahyp="http://schemas.microsoft.com/office/drawing/2018/hyperlinkcolor" xmlns="" val="tx"/>
                    </a:ext>
                  </a:extLst>
                </a:hlinkClick>
              </a:rPr>
              <a:t>положениям</a:t>
            </a:r>
            <a:r>
              <a:rPr lang="ru-RU" dirty="0"/>
              <a:t> Закона № 44-ФЗ не требуется.</a:t>
            </a:r>
          </a:p>
          <a:p>
            <a:pPr>
              <a:spcBef>
                <a:spcPts val="600"/>
              </a:spcBef>
              <a:buFont typeface="Courier New" panose="02070309020205020404" pitchFamily="49" charset="0"/>
              <a:buChar char="o"/>
            </a:pPr>
            <a:r>
              <a:rPr lang="ru-RU" dirty="0"/>
              <a:t>Электронный документ о приемке формируется в ЕИС исполнителем (поставщиком, подрядчиком), но качество его заполнения зависит от сведений, которые содержатся в реестре контрактов. Поэтому необходимо внимательней отнестись к формированию информации о предмете закупки, условных единицах и иных показателях, которые позволят сформировать исполнителю акт в электронном виде.</a:t>
            </a:r>
          </a:p>
          <a:p>
            <a:pPr>
              <a:spcBef>
                <a:spcPts val="600"/>
              </a:spcBef>
              <a:buFont typeface="Courier New" panose="02070309020205020404" pitchFamily="49" charset="0"/>
              <a:buChar char="o"/>
            </a:pPr>
            <a:r>
              <a:rPr lang="ru-RU" dirty="0"/>
              <a:t>Подписанные в ЕИС в сфере закупок документы о приемке принимаются к учету в качестве первичных учетных документов и являются основанием для оплаты. </a:t>
            </a:r>
          </a:p>
        </p:txBody>
      </p:sp>
    </p:spTree>
    <p:extLst>
      <p:ext uri="{BB962C8B-B14F-4D97-AF65-F5344CB8AC3E}">
        <p14:creationId xmlns:p14="http://schemas.microsoft.com/office/powerpoint/2010/main" val="9476450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Электронное актирование</a:t>
            </a:r>
          </a:p>
        </p:txBody>
      </p:sp>
      <p:sp>
        <p:nvSpPr>
          <p:cNvPr id="4" name="Объект 2">
            <a:extLst>
              <a:ext uri="{FF2B5EF4-FFF2-40B4-BE49-F238E27FC236}">
                <a16:creationId xmlns:a16="http://schemas.microsoft.com/office/drawing/2014/main" xmlns="" id="{BC8B61AC-EBF2-574F-9F06-A69BAF8C216D}"/>
              </a:ext>
            </a:extLst>
          </p:cNvPr>
          <p:cNvSpPr txBox="1">
            <a:spLocks/>
          </p:cNvSpPr>
          <p:nvPr/>
        </p:nvSpPr>
        <p:spPr>
          <a:xfrm>
            <a:off x="400050" y="1628774"/>
            <a:ext cx="9113838" cy="4331955"/>
          </a:xfrm>
          <a:prstGeom prst="rect">
            <a:avLst/>
          </a:prstGeom>
        </p:spPr>
        <p:txBody>
          <a:bodyPr lIns="0" tIns="0" rIns="0" bIns="0">
            <a:spAutoFit/>
          </a:bodyPr>
          <a:lstStyle>
            <a:defPPr>
              <a:defRPr lang="ru-RU"/>
            </a:defPPr>
            <a:lvl1pPr indent="0">
              <a:lnSpc>
                <a:spcPct val="90000"/>
              </a:lnSpc>
              <a:spcBef>
                <a:spcPts val="0"/>
              </a:spcBef>
              <a:buClr>
                <a:schemeClr val="accent1"/>
              </a:buClr>
              <a:buSzPct val="120000"/>
              <a:buFont typeface="Arial" panose="020B0604020202020204" pitchFamily="34" charset="0"/>
              <a:buNone/>
              <a:defRPr sz="1600" b="0" i="0">
                <a:latin typeface="Roboto" panose="02000000000000000000" pitchFamily="2" charset="0"/>
                <a:ea typeface="Roboto" panose="02000000000000000000" pitchFamily="2" charset="0"/>
                <a:cs typeface="Roboto" panose="02000000000000000000" pitchFamily="2" charset="0"/>
              </a:defRPr>
            </a:lvl1pPr>
            <a:lvl2pPr marL="432000" indent="-216000">
              <a:lnSpc>
                <a:spcPct val="90000"/>
              </a:lnSpc>
              <a:spcBef>
                <a:spcPts val="600"/>
              </a:spcBef>
              <a:buClr>
                <a:schemeClr val="accent1"/>
              </a:buClr>
              <a:buSzPct val="120000"/>
              <a:buFont typeface="Arial" panose="020B0604020202020204" pitchFamily="34" charset="0"/>
              <a:buChar char="•"/>
              <a:tabLst/>
              <a:defRPr sz="1600"/>
            </a:lvl2pPr>
            <a:lvl3pPr marL="648000" indent="-180000">
              <a:lnSpc>
                <a:spcPct val="90000"/>
              </a:lnSpc>
              <a:spcBef>
                <a:spcPts val="600"/>
              </a:spcBef>
              <a:buClr>
                <a:schemeClr val="accent1"/>
              </a:buClr>
              <a:buSzPct val="120000"/>
              <a:buFont typeface="Arial" panose="020B0604020202020204" pitchFamily="34" charset="0"/>
              <a:buChar char="•"/>
              <a:tabLst/>
              <a:defRPr sz="14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ru-RU" sz="1500" dirty="0"/>
              <a:t>На что следует обратить внимание при электронном актировании?</a:t>
            </a:r>
          </a:p>
          <a:p>
            <a:pPr marL="216000" indent="-216000">
              <a:spcBef>
                <a:spcPts val="600"/>
              </a:spcBef>
              <a:buFont typeface="Courier New" panose="02070309020205020404" pitchFamily="49" charset="0"/>
              <a:buChar char="o"/>
            </a:pPr>
            <a:r>
              <a:rPr lang="ru-RU" sz="1500" dirty="0">
                <a:latin typeface="Roboto Light" panose="02000000000000000000" pitchFamily="2" charset="0"/>
                <a:ea typeface="Roboto Light" panose="02000000000000000000" pitchFamily="2" charset="0"/>
                <a:cs typeface="Roboto Light" panose="02000000000000000000" pitchFamily="2" charset="0"/>
              </a:rPr>
              <a:t>Электронное актирование в ЕИС позволяет заказчику подписать документ приемки не только руководителем или уполномоченным лицом, но и приемочной комиссией. Для этого необходимо обеспечить сотрудников, которые входят в состав приемочной комиссии, электронными подписями, а также настроить в ЕИС права и полномочия подписантов и предоставить им доступ в ЕИС. Но, как и прежде, можно дополнительно прикрепить скан документа приемки, сформированного и подписанного приемочной комиссией на бумажном носителе, ведь зачастую к работе комиссии привлекаются сторонние лица, которые не являются работниками учреждения (к примеру, независимые эксперты), или формируются межведомственные комиссии по приемке. Такие привлеченные к работе приемочной комиссии лица не могут подписывать в ЕИС электронные документы.</a:t>
            </a:r>
          </a:p>
          <a:p>
            <a:pPr marL="216000" indent="-216000">
              <a:spcBef>
                <a:spcPts val="600"/>
              </a:spcBef>
              <a:buFont typeface="Courier New" panose="02070309020205020404" pitchFamily="49" charset="0"/>
              <a:buChar char="o"/>
            </a:pPr>
            <a:r>
              <a:rPr lang="ru-RU" sz="1500" dirty="0">
                <a:latin typeface="Roboto Light" panose="02000000000000000000" pitchFamily="2" charset="0"/>
                <a:ea typeface="Roboto Light" panose="02000000000000000000" pitchFamily="2" charset="0"/>
                <a:cs typeface="Roboto Light" panose="02000000000000000000" pitchFamily="2" charset="0"/>
              </a:rPr>
              <a:t>Датой приемки при электронном актировании является дата подписания в ЕИС руководителем или уполномоченным лицом заказчика сформированного электронного документа о приемке.</a:t>
            </a:r>
          </a:p>
          <a:p>
            <a:pPr marL="216000" indent="-216000">
              <a:spcBef>
                <a:spcPts val="600"/>
              </a:spcBef>
              <a:buFont typeface="Courier New" panose="02070309020205020404" pitchFamily="49" charset="0"/>
              <a:buChar char="o"/>
            </a:pPr>
            <a:r>
              <a:rPr lang="ru-RU" sz="1500" dirty="0">
                <a:latin typeface="Roboto Light" panose="02000000000000000000" pitchFamily="2" charset="0"/>
                <a:ea typeface="Roboto Light" panose="02000000000000000000" pitchFamily="2" charset="0"/>
                <a:cs typeface="Roboto Light" panose="02000000000000000000" pitchFamily="2" charset="0"/>
              </a:rPr>
              <a:t>В электронном акте предусмотрена возможность указать сведения о начислении неустоек (штрафов, пеней) в связи с ненадлежащим исполнением обязательств, что позволит сформировать денежное обязательство с учетом условия об удержании санкций из суммы причитающейся контрагенту оплаты стоимости товаров, работ или услуг.</a:t>
            </a:r>
          </a:p>
          <a:p>
            <a:pPr>
              <a:spcBef>
                <a:spcPts val="1200"/>
              </a:spcBef>
            </a:pPr>
            <a:r>
              <a:rPr lang="ru-RU" sz="1500" dirty="0">
                <a:solidFill>
                  <a:schemeClr val="accent3"/>
                </a:solidFill>
              </a:rPr>
              <a:t>Начиная с 1 января 2022 года электронное актирование запланировано внедрить повсеместно и распространить на заказчиков всех уровней бюджетов независимо от типа учреждения.</a:t>
            </a:r>
          </a:p>
        </p:txBody>
      </p:sp>
    </p:spTree>
    <p:extLst>
      <p:ext uri="{BB962C8B-B14F-4D97-AF65-F5344CB8AC3E}">
        <p14:creationId xmlns:p14="http://schemas.microsoft.com/office/powerpoint/2010/main" val="19641413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49"/>
            <a:ext cx="9113838" cy="2108907"/>
          </a:xfrm>
        </p:spPr>
        <p:txBody>
          <a:bodyPr>
            <a:normAutofit/>
          </a:bodyPr>
          <a:lstStyle/>
          <a:p>
            <a:r>
              <a:rPr lang="ru-RU" dirty="0"/>
              <a:t>Предлагаемые формулировки </a:t>
            </a:r>
            <a:br>
              <a:rPr lang="ru-RU" dirty="0"/>
            </a:br>
            <a:r>
              <a:rPr lang="ru-RU" dirty="0"/>
              <a:t>в  проект контракта</a:t>
            </a:r>
          </a:p>
        </p:txBody>
      </p:sp>
      <p:sp>
        <p:nvSpPr>
          <p:cNvPr id="4" name="Объект 2">
            <a:extLst>
              <a:ext uri="{FF2B5EF4-FFF2-40B4-BE49-F238E27FC236}">
                <a16:creationId xmlns:a16="http://schemas.microsoft.com/office/drawing/2014/main" xmlns="" id="{99A2DEA2-DD29-E948-BBB6-168D7DEA065A}"/>
              </a:ext>
            </a:extLst>
          </p:cNvPr>
          <p:cNvSpPr txBox="1">
            <a:spLocks/>
          </p:cNvSpPr>
          <p:nvPr/>
        </p:nvSpPr>
        <p:spPr>
          <a:xfrm>
            <a:off x="400050" y="2878155"/>
            <a:ext cx="9113838" cy="2714589"/>
          </a:xfrm>
          <a:prstGeom prst="rect">
            <a:avLst/>
          </a:prstGeom>
        </p:spPr>
        <p:txBody>
          <a:bodyPr lIns="0" tIns="0" rIns="0" bIns="0">
            <a:spAutoFit/>
          </a:bodyPr>
          <a:lstStyle>
            <a:lvl1pPr marL="216000" indent="-216000" algn="l" defTabSz="914400" rtl="0" eaLnBrk="1" latinLnBrk="0" hangingPunct="1">
              <a:lnSpc>
                <a:spcPct val="90000"/>
              </a:lnSpc>
              <a:spcBef>
                <a:spcPts val="0"/>
              </a:spcBef>
              <a:buClr>
                <a:schemeClr val="accent1"/>
              </a:buClr>
              <a:buSzPct val="120000"/>
              <a:buFont typeface="Arial" panose="020B0604020202020204" pitchFamily="34" charset="0"/>
              <a:buChar char="•"/>
              <a:defRPr sz="16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sz="2800" dirty="0">
                <a:latin typeface="Roboto Thin" panose="02000000000000000000" pitchFamily="2" charset="0"/>
                <a:ea typeface="Roboto Thin" panose="02000000000000000000" pitchFamily="2" charset="0"/>
                <a:cs typeface="Roboto Thin" panose="02000000000000000000" pitchFamily="2" charset="0"/>
              </a:rPr>
              <a:t>«…подписание документов о приемке товаров, выполненной работы (ее результатов), оказанной услуги в электронной форме в ЕИС в сфере закупок или на бумажном носителе; </a:t>
            </a:r>
            <a:r>
              <a:rPr lang="ru-RU" sz="2800" dirty="0" err="1">
                <a:latin typeface="Roboto Thin" panose="02000000000000000000" pitchFamily="2" charset="0"/>
                <a:ea typeface="Roboto Thin" panose="02000000000000000000" pitchFamily="2" charset="0"/>
                <a:cs typeface="Roboto Thin" panose="02000000000000000000" pitchFamily="2" charset="0"/>
              </a:rPr>
              <a:t>o</a:t>
            </a:r>
            <a:r>
              <a:rPr lang="ru-RU" sz="2800" dirty="0">
                <a:latin typeface="Roboto Thin" panose="02000000000000000000" pitchFamily="2" charset="0"/>
                <a:ea typeface="Roboto Thin" panose="02000000000000000000" pitchFamily="2" charset="0"/>
                <a:cs typeface="Roboto Thin" panose="02000000000000000000" pitchFamily="2" charset="0"/>
              </a:rPr>
              <a:t> подписанные в ЕИС в сфере закупок документы о приемке принимаются к учету сторонами в качестве первичных учетных документов и являются основанием для оплаты»</a:t>
            </a:r>
          </a:p>
        </p:txBody>
      </p:sp>
    </p:spTree>
    <p:extLst>
      <p:ext uri="{BB962C8B-B14F-4D97-AF65-F5344CB8AC3E}">
        <p14:creationId xmlns:p14="http://schemas.microsoft.com/office/powerpoint/2010/main" val="35930182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50"/>
            <a:ext cx="9113838" cy="1052513"/>
          </a:xfrm>
        </p:spPr>
        <p:txBody>
          <a:bodyPr/>
          <a:lstStyle/>
          <a:p>
            <a:r>
              <a:rPr lang="ru-RU" dirty="0"/>
              <a:t>Электронное актирование</a:t>
            </a:r>
          </a:p>
        </p:txBody>
      </p:sp>
      <p:sp>
        <p:nvSpPr>
          <p:cNvPr id="4" name="Объект 2">
            <a:extLst>
              <a:ext uri="{FF2B5EF4-FFF2-40B4-BE49-F238E27FC236}">
                <a16:creationId xmlns:a16="http://schemas.microsoft.com/office/drawing/2014/main" xmlns="" id="{29A93813-7769-7849-B5F2-60E94699423C}"/>
              </a:ext>
            </a:extLst>
          </p:cNvPr>
          <p:cNvSpPr txBox="1">
            <a:spLocks/>
          </p:cNvSpPr>
          <p:nvPr/>
        </p:nvSpPr>
        <p:spPr>
          <a:xfrm>
            <a:off x="400052" y="1643239"/>
            <a:ext cx="8508998" cy="4568943"/>
          </a:xfrm>
          <a:prstGeom prst="rect">
            <a:avLst/>
          </a:prstGeom>
        </p:spPr>
        <p:txBody>
          <a:bodyPr wrap="square" lIns="0" tIns="0" rIns="0" bIns="0">
            <a:spAutoFit/>
          </a:bodyPr>
          <a:lstStyle>
            <a:lvl1pPr marL="216000" indent="-216000" algn="l" defTabSz="914400" rtl="0" eaLnBrk="1" latinLnBrk="0" hangingPunct="1">
              <a:lnSpc>
                <a:spcPct val="90000"/>
              </a:lnSpc>
              <a:spcBef>
                <a:spcPts val="0"/>
              </a:spcBef>
              <a:buClr>
                <a:schemeClr val="accent1"/>
              </a:buClr>
              <a:buSzPct val="120000"/>
              <a:buFont typeface="Arial" panose="020B0604020202020204" pitchFamily="34" charset="0"/>
              <a:buChar char="•"/>
              <a:defRPr sz="16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buFont typeface="Courier New" panose="02070309020205020404" pitchFamily="49" charset="0"/>
              <a:buChar char="o"/>
            </a:pPr>
            <a:r>
              <a:rPr lang="ru-RU" sz="1400" dirty="0"/>
              <a:t>В письме от 22.06.2021 № 09-01-09/49129 ведомство указало, что заказчики из перечня и подведомственные им получатели бюджетных средств </a:t>
            </a:r>
            <a:r>
              <a:rPr lang="ru-RU" sz="1400" dirty="0">
                <a:latin typeface="Roboto" panose="02000000000000000000" pitchFamily="2" charset="0"/>
                <a:ea typeface="Roboto" panose="02000000000000000000" pitchFamily="2" charset="0"/>
                <a:cs typeface="Roboto" panose="02000000000000000000" pitchFamily="2" charset="0"/>
              </a:rPr>
              <a:t>должны прописывать возможность электронной приемки не только в проекте контракта, но и в извещении о закупке. </a:t>
            </a:r>
          </a:p>
          <a:p>
            <a:pPr>
              <a:spcBef>
                <a:spcPts val="600"/>
              </a:spcBef>
              <a:buFont typeface="Courier New" panose="02070309020205020404" pitchFamily="49" charset="0"/>
              <a:buChar char="o"/>
            </a:pPr>
            <a:r>
              <a:rPr lang="ru-RU" sz="1400" dirty="0"/>
              <a:t>На сайте ЕИС сообщили, что такое требование распространяется на закупки, которые заказчики размещают в ЕИС, а также на контракты с единственным поставщиком.</a:t>
            </a:r>
          </a:p>
          <a:p>
            <a:pPr marL="0" indent="0">
              <a:spcBef>
                <a:spcPts val="1800"/>
              </a:spcBef>
              <a:buFont typeface="Arial" panose="020B0604020202020204" pitchFamily="34" charset="0"/>
              <a:buNone/>
            </a:pPr>
            <a:r>
              <a:rPr lang="ru-RU" sz="1400" dirty="0">
                <a:latin typeface="Roboto" panose="02000000000000000000" pitchFamily="2" charset="0"/>
                <a:ea typeface="Roboto" panose="02000000000000000000" pitchFamily="2" charset="0"/>
                <a:cs typeface="Roboto" panose="02000000000000000000" pitchFamily="2" charset="0"/>
              </a:rPr>
              <a:t>В ЕИС есть возможность сформировать три вида документа:</a:t>
            </a:r>
          </a:p>
          <a:p>
            <a:pPr>
              <a:spcBef>
                <a:spcPts val="600"/>
              </a:spcBef>
              <a:buFont typeface="Courier New" panose="02070309020205020404" pitchFamily="49" charset="0"/>
              <a:buChar char="o"/>
            </a:pPr>
            <a:r>
              <a:rPr lang="ru-RU" sz="1400" dirty="0"/>
              <a:t>Документ о приемке. Это аналог бумажного акта или товарной накладной;</a:t>
            </a:r>
          </a:p>
          <a:p>
            <a:pPr>
              <a:spcBef>
                <a:spcPts val="600"/>
              </a:spcBef>
              <a:buFont typeface="Courier New" panose="02070309020205020404" pitchFamily="49" charset="0"/>
              <a:buChar char="o"/>
            </a:pPr>
            <a:r>
              <a:rPr lang="ru-RU" sz="1400" dirty="0"/>
              <a:t>Документ о приемке и счет-фактура. Это документ сразу с двумя</a:t>
            </a:r>
            <a:br>
              <a:rPr lang="ru-RU" sz="1400" dirty="0"/>
            </a:br>
            <a:r>
              <a:rPr lang="ru-RU" sz="1400" dirty="0"/>
              <a:t>функциями — счета-фактуры и, например, акта или товарной накладной. Такой документ бухгалтерия вправе использовать при расчетах по НДС;</a:t>
            </a:r>
          </a:p>
          <a:p>
            <a:pPr>
              <a:spcBef>
                <a:spcPts val="600"/>
              </a:spcBef>
              <a:buFont typeface="Courier New" panose="02070309020205020404" pitchFamily="49" charset="0"/>
              <a:buChar char="o"/>
            </a:pPr>
            <a:r>
              <a:rPr lang="ru-RU" sz="1400" dirty="0"/>
              <a:t>Счет-фактура. Это аналог бумажного счета-фактуры.</a:t>
            </a:r>
          </a:p>
          <a:p>
            <a:pPr marL="0" indent="0">
              <a:spcBef>
                <a:spcPts val="1800"/>
              </a:spcBef>
              <a:buFont typeface="Arial" panose="020B0604020202020204" pitchFamily="34" charset="0"/>
              <a:buNone/>
            </a:pPr>
            <a:r>
              <a:rPr lang="ru-RU" sz="1400" dirty="0"/>
              <a:t>Электронное актирование проходит на базе универсального передаточного документа (УПД) по приказу ФНС № ММВ-7-15/820, а также на бизнес-процессе, который регламентирован приказом Минфина от 10.11.2015 № 174н.</a:t>
            </a:r>
          </a:p>
          <a:p>
            <a:pPr marL="0" indent="0">
              <a:spcBef>
                <a:spcPts val="300"/>
              </a:spcBef>
              <a:buFont typeface="Arial" panose="020B0604020202020204" pitchFamily="34" charset="0"/>
              <a:buNone/>
            </a:pPr>
            <a:r>
              <a:rPr lang="ru-RU" sz="1400" dirty="0"/>
              <a:t>Поставщик не должен распечатывать электронный документ и привозить вместе с товаром, работами или услугами. </a:t>
            </a:r>
          </a:p>
          <a:p>
            <a:pPr marL="0" indent="0">
              <a:spcBef>
                <a:spcPts val="300"/>
              </a:spcBef>
              <a:buFont typeface="Arial" panose="020B0604020202020204" pitchFamily="34" charset="0"/>
              <a:buNone/>
            </a:pPr>
            <a:r>
              <a:rPr lang="ru-RU" sz="1400" dirty="0"/>
              <a:t>Электронный документ заменяет бумажный. </a:t>
            </a:r>
          </a:p>
          <a:p>
            <a:pPr marL="0" indent="0">
              <a:spcBef>
                <a:spcPts val="300"/>
              </a:spcBef>
              <a:buFont typeface="Arial" panose="020B0604020202020204" pitchFamily="34" charset="0"/>
              <a:buNone/>
            </a:pPr>
            <a:r>
              <a:rPr lang="ru-RU" sz="1400" dirty="0"/>
              <a:t>Доказать, что продукцию поставили, контрагент может попросить подписать сопроводительный документ.</a:t>
            </a:r>
          </a:p>
        </p:txBody>
      </p:sp>
    </p:spTree>
    <p:extLst>
      <p:ext uri="{BB962C8B-B14F-4D97-AF65-F5344CB8AC3E}">
        <p14:creationId xmlns:p14="http://schemas.microsoft.com/office/powerpoint/2010/main" val="2052540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00050" y="323850"/>
            <a:ext cx="9113838" cy="1304924"/>
          </a:xfrm>
        </p:spPr>
        <p:txBody>
          <a:bodyPr vert="horz" wrap="square" lIns="0" tIns="9803" rIns="0" bIns="0" rtlCol="0">
            <a:spAutoFit/>
          </a:bodyPr>
          <a:lstStyle/>
          <a:p>
            <a:r>
              <a:rPr lang="ru-RU" dirty="0"/>
              <a:t>Возможные исправления в документе о приемке</a:t>
            </a:r>
          </a:p>
        </p:txBody>
      </p:sp>
      <p:sp>
        <p:nvSpPr>
          <p:cNvPr id="5" name="object 5"/>
          <p:cNvSpPr txBox="1"/>
          <p:nvPr/>
        </p:nvSpPr>
        <p:spPr>
          <a:xfrm>
            <a:off x="411772" y="3748087"/>
            <a:ext cx="4470400" cy="1945917"/>
          </a:xfrm>
          <a:prstGeom prst="rect">
            <a:avLst/>
          </a:prstGeom>
        </p:spPr>
        <p:txBody>
          <a:bodyPr vert="horz" wrap="square" lIns="0" tIns="0" rIns="0" bIns="0" rtlCol="0">
            <a:spAutoFit/>
          </a:bodyPr>
          <a:lstStyle/>
          <a:p>
            <a:pPr marL="180000" indent="-180000">
              <a:lnSpc>
                <a:spcPct val="90000"/>
              </a:lnSpc>
              <a:spcAft>
                <a:spcPts val="300"/>
              </a:spcAft>
              <a:buClr>
                <a:schemeClr val="accent1"/>
              </a:buClr>
              <a:buSzPct val="120000"/>
              <a:buFont typeface="Courier New"/>
              <a:buChar char="o"/>
              <a:tabLst>
                <a:tab pos="243007" algn="l"/>
                <a:tab pos="243523" algn="l"/>
              </a:tabLst>
            </a:pPr>
            <a:r>
              <a:rPr sz="1050" dirty="0">
                <a:latin typeface="Roboto Light" panose="02000000000000000000" pitchFamily="2" charset="0"/>
                <a:ea typeface="Roboto Light" panose="02000000000000000000" pitchFamily="2" charset="0"/>
                <a:cs typeface="Roboto Light" panose="02000000000000000000" pitchFamily="2" charset="0"/>
              </a:rPr>
              <a:t>Вид </a:t>
            </a:r>
            <a:r>
              <a:rPr sz="1050" spc="-4" dirty="0">
                <a:latin typeface="Roboto Light" panose="02000000000000000000" pitchFamily="2" charset="0"/>
                <a:ea typeface="Roboto Light" panose="02000000000000000000" pitchFamily="2" charset="0"/>
                <a:cs typeface="Roboto Light" panose="02000000000000000000" pitchFamily="2" charset="0"/>
              </a:rPr>
              <a:t>документа </a:t>
            </a:r>
            <a:r>
              <a:rPr sz="1050" dirty="0">
                <a:latin typeface="Roboto Light" panose="02000000000000000000" pitchFamily="2" charset="0"/>
                <a:ea typeface="Roboto Light" panose="02000000000000000000" pitchFamily="2" charset="0"/>
                <a:cs typeface="Roboto Light" panose="02000000000000000000" pitchFamily="2" charset="0"/>
              </a:rPr>
              <a:t>о</a:t>
            </a:r>
            <a:r>
              <a:rPr sz="1050" spc="-8" dirty="0">
                <a:latin typeface="Roboto Light" panose="02000000000000000000" pitchFamily="2" charset="0"/>
                <a:ea typeface="Roboto Light" panose="02000000000000000000" pitchFamily="2" charset="0"/>
                <a:cs typeface="Roboto Light" panose="02000000000000000000" pitchFamily="2" charset="0"/>
              </a:rPr>
              <a:t> </a:t>
            </a:r>
            <a:r>
              <a:rPr sz="1050" dirty="0">
                <a:latin typeface="Roboto Light" panose="02000000000000000000" pitchFamily="2" charset="0"/>
                <a:ea typeface="Roboto Light" panose="02000000000000000000" pitchFamily="2" charset="0"/>
                <a:cs typeface="Roboto Light" panose="02000000000000000000" pitchFamily="2" charset="0"/>
              </a:rPr>
              <a:t>приемке</a:t>
            </a:r>
          </a:p>
          <a:p>
            <a:pPr marL="180000" indent="-180000">
              <a:lnSpc>
                <a:spcPct val="90000"/>
              </a:lnSpc>
              <a:spcAft>
                <a:spcPts val="300"/>
              </a:spcAft>
              <a:buClr>
                <a:schemeClr val="accent1"/>
              </a:buClr>
              <a:buSzPct val="120000"/>
              <a:buFont typeface="Courier New"/>
              <a:buChar char="o"/>
              <a:tabLst>
                <a:tab pos="243007" algn="l"/>
                <a:tab pos="243523" algn="l"/>
              </a:tabLst>
            </a:pPr>
            <a:r>
              <a:rPr sz="1050" spc="-4" dirty="0">
                <a:latin typeface="Roboto Light" panose="02000000000000000000" pitchFamily="2" charset="0"/>
                <a:ea typeface="Roboto Light" panose="02000000000000000000" pitchFamily="2" charset="0"/>
                <a:cs typeface="Roboto Light" panose="02000000000000000000" pitchFamily="2" charset="0"/>
              </a:rPr>
              <a:t>Признак «Без</a:t>
            </a:r>
            <a:r>
              <a:rPr sz="1050" spc="-37" dirty="0">
                <a:latin typeface="Roboto Light" panose="02000000000000000000" pitchFamily="2" charset="0"/>
                <a:ea typeface="Roboto Light" panose="02000000000000000000" pitchFamily="2" charset="0"/>
                <a:cs typeface="Roboto Light" panose="02000000000000000000" pitchFamily="2" charset="0"/>
              </a:rPr>
              <a:t> </a:t>
            </a:r>
            <a:r>
              <a:rPr sz="1050" dirty="0">
                <a:latin typeface="Roboto Light" panose="02000000000000000000" pitchFamily="2" charset="0"/>
                <a:ea typeface="Roboto Light" panose="02000000000000000000" pitchFamily="2" charset="0"/>
                <a:cs typeface="Roboto Light" panose="02000000000000000000" pitchFamily="2" charset="0"/>
              </a:rPr>
              <a:t>номера»</a:t>
            </a:r>
          </a:p>
          <a:p>
            <a:pPr marL="180000" indent="-180000">
              <a:lnSpc>
                <a:spcPct val="90000"/>
              </a:lnSpc>
              <a:spcAft>
                <a:spcPts val="300"/>
              </a:spcAft>
              <a:buClr>
                <a:schemeClr val="accent1"/>
              </a:buClr>
              <a:buSzPct val="120000"/>
              <a:buFont typeface="Courier New"/>
              <a:buChar char="o"/>
              <a:tabLst>
                <a:tab pos="243007" algn="l"/>
                <a:tab pos="243523" algn="l"/>
              </a:tabLst>
            </a:pPr>
            <a:r>
              <a:rPr sz="1050" spc="-4" dirty="0">
                <a:latin typeface="Roboto Light" panose="02000000000000000000" pitchFamily="2" charset="0"/>
                <a:ea typeface="Roboto Light" panose="02000000000000000000" pitchFamily="2" charset="0"/>
                <a:cs typeface="Roboto Light" panose="02000000000000000000" pitchFamily="2" charset="0"/>
              </a:rPr>
              <a:t>«Порядковый номер документа </a:t>
            </a:r>
            <a:r>
              <a:rPr sz="1050" dirty="0">
                <a:latin typeface="Roboto Light" panose="02000000000000000000" pitchFamily="2" charset="0"/>
                <a:ea typeface="Roboto Light" panose="02000000000000000000" pitchFamily="2" charset="0"/>
                <a:cs typeface="Roboto Light" panose="02000000000000000000" pitchFamily="2" charset="0"/>
              </a:rPr>
              <a:t>о</a:t>
            </a:r>
            <a:r>
              <a:rPr sz="1050" spc="-53" dirty="0">
                <a:latin typeface="Roboto Light" panose="02000000000000000000" pitchFamily="2" charset="0"/>
                <a:ea typeface="Roboto Light" panose="02000000000000000000" pitchFamily="2" charset="0"/>
                <a:cs typeface="Roboto Light" panose="02000000000000000000" pitchFamily="2" charset="0"/>
              </a:rPr>
              <a:t> </a:t>
            </a:r>
            <a:r>
              <a:rPr sz="1050" dirty="0">
                <a:latin typeface="Roboto Light" panose="02000000000000000000" pitchFamily="2" charset="0"/>
                <a:ea typeface="Roboto Light" panose="02000000000000000000" pitchFamily="2" charset="0"/>
                <a:cs typeface="Roboto Light" panose="02000000000000000000" pitchFamily="2" charset="0"/>
              </a:rPr>
              <a:t>приемке»</a:t>
            </a:r>
          </a:p>
          <a:p>
            <a:pPr marL="180000" indent="-180000">
              <a:lnSpc>
                <a:spcPct val="90000"/>
              </a:lnSpc>
              <a:spcAft>
                <a:spcPts val="300"/>
              </a:spcAft>
              <a:buClr>
                <a:schemeClr val="accent1"/>
              </a:buClr>
              <a:buSzPct val="120000"/>
              <a:buFont typeface="Courier New"/>
              <a:buChar char="o"/>
              <a:tabLst>
                <a:tab pos="243007" algn="l"/>
                <a:tab pos="243523" algn="l"/>
              </a:tabLst>
            </a:pPr>
            <a:r>
              <a:rPr sz="1050" spc="-8" dirty="0">
                <a:latin typeface="Roboto Light" panose="02000000000000000000" pitchFamily="2" charset="0"/>
                <a:ea typeface="Roboto Light" panose="02000000000000000000" pitchFamily="2" charset="0"/>
                <a:cs typeface="Roboto Light" panose="02000000000000000000" pitchFamily="2" charset="0"/>
              </a:rPr>
              <a:t>«Дата </a:t>
            </a:r>
            <a:r>
              <a:rPr sz="1050" spc="-4" dirty="0">
                <a:latin typeface="Roboto Light" panose="02000000000000000000" pitchFamily="2" charset="0"/>
                <a:ea typeface="Roboto Light" panose="02000000000000000000" pitchFamily="2" charset="0"/>
                <a:cs typeface="Roboto Light" panose="02000000000000000000" pitchFamily="2" charset="0"/>
              </a:rPr>
              <a:t>составления документа </a:t>
            </a:r>
            <a:r>
              <a:rPr sz="1050" dirty="0">
                <a:latin typeface="Roboto Light" panose="02000000000000000000" pitchFamily="2" charset="0"/>
                <a:ea typeface="Roboto Light" panose="02000000000000000000" pitchFamily="2" charset="0"/>
                <a:cs typeface="Roboto Light" panose="02000000000000000000" pitchFamily="2" charset="0"/>
              </a:rPr>
              <a:t>о</a:t>
            </a:r>
            <a:r>
              <a:rPr sz="1050" spc="-53" dirty="0">
                <a:latin typeface="Roboto Light" panose="02000000000000000000" pitchFamily="2" charset="0"/>
                <a:ea typeface="Roboto Light" panose="02000000000000000000" pitchFamily="2" charset="0"/>
                <a:cs typeface="Roboto Light" panose="02000000000000000000" pitchFamily="2" charset="0"/>
              </a:rPr>
              <a:t> </a:t>
            </a:r>
            <a:r>
              <a:rPr sz="1050" dirty="0">
                <a:latin typeface="Roboto Light" panose="02000000000000000000" pitchFamily="2" charset="0"/>
                <a:ea typeface="Roboto Light" panose="02000000000000000000" pitchFamily="2" charset="0"/>
                <a:cs typeface="Roboto Light" panose="02000000000000000000" pitchFamily="2" charset="0"/>
              </a:rPr>
              <a:t>приемке»</a:t>
            </a:r>
          </a:p>
          <a:p>
            <a:pPr marL="180000" indent="-180000">
              <a:lnSpc>
                <a:spcPct val="90000"/>
              </a:lnSpc>
              <a:spcAft>
                <a:spcPts val="300"/>
              </a:spcAft>
              <a:buClr>
                <a:schemeClr val="accent1"/>
              </a:buClr>
              <a:buSzPct val="120000"/>
              <a:buFont typeface="Courier New"/>
              <a:buChar char="o"/>
              <a:tabLst>
                <a:tab pos="243007" algn="l"/>
                <a:tab pos="243523" algn="l"/>
              </a:tabLst>
            </a:pPr>
            <a:r>
              <a:rPr sz="1050" spc="-4" dirty="0">
                <a:latin typeface="Roboto Light" panose="02000000000000000000" pitchFamily="2" charset="0"/>
                <a:ea typeface="Roboto Light" panose="02000000000000000000" pitchFamily="2" charset="0"/>
                <a:cs typeface="Roboto Light" panose="02000000000000000000" pitchFamily="2" charset="0"/>
              </a:rPr>
              <a:t>«Валюта»</a:t>
            </a:r>
            <a:endParaRPr sz="1050" dirty="0">
              <a:latin typeface="Roboto Light" panose="02000000000000000000" pitchFamily="2" charset="0"/>
              <a:ea typeface="Roboto Light" panose="02000000000000000000" pitchFamily="2" charset="0"/>
              <a:cs typeface="Roboto Light" panose="02000000000000000000" pitchFamily="2" charset="0"/>
            </a:endParaRPr>
          </a:p>
          <a:p>
            <a:pPr marL="180000" indent="-180000">
              <a:lnSpc>
                <a:spcPct val="90000"/>
              </a:lnSpc>
              <a:spcAft>
                <a:spcPts val="300"/>
              </a:spcAft>
              <a:buClr>
                <a:schemeClr val="accent1"/>
              </a:buClr>
              <a:buSzPct val="120000"/>
              <a:buFont typeface="Courier New"/>
              <a:buChar char="o"/>
              <a:tabLst>
                <a:tab pos="243007" algn="l"/>
                <a:tab pos="243523" algn="l"/>
              </a:tabLst>
            </a:pPr>
            <a:r>
              <a:rPr sz="1050" spc="-4" dirty="0">
                <a:latin typeface="Roboto Light" panose="02000000000000000000" pitchFamily="2" charset="0"/>
                <a:ea typeface="Roboto Light" panose="02000000000000000000" pitchFamily="2" charset="0"/>
                <a:cs typeface="Roboto Light" panose="02000000000000000000" pitchFamily="2" charset="0"/>
              </a:rPr>
              <a:t>«Количество</a:t>
            </a:r>
            <a:r>
              <a:rPr sz="1050" spc="-20" dirty="0">
                <a:latin typeface="Roboto Light" panose="02000000000000000000" pitchFamily="2" charset="0"/>
                <a:ea typeface="Roboto Light" panose="02000000000000000000" pitchFamily="2" charset="0"/>
                <a:cs typeface="Roboto Light" panose="02000000000000000000" pitchFamily="2" charset="0"/>
              </a:rPr>
              <a:t> </a:t>
            </a:r>
            <a:r>
              <a:rPr sz="1050" spc="-4" dirty="0">
                <a:latin typeface="Roboto Light" panose="02000000000000000000" pitchFamily="2" charset="0"/>
                <a:ea typeface="Roboto Light" panose="02000000000000000000" pitchFamily="2" charset="0"/>
                <a:cs typeface="Roboto Light" panose="02000000000000000000" pitchFamily="2" charset="0"/>
              </a:rPr>
              <a:t>(объем)»</a:t>
            </a:r>
            <a:endParaRPr sz="1050" dirty="0">
              <a:latin typeface="Roboto Light" panose="02000000000000000000" pitchFamily="2" charset="0"/>
              <a:ea typeface="Roboto Light" panose="02000000000000000000" pitchFamily="2" charset="0"/>
              <a:cs typeface="Roboto Light" panose="02000000000000000000" pitchFamily="2" charset="0"/>
            </a:endParaRPr>
          </a:p>
          <a:p>
            <a:pPr marL="180000" marR="179545" indent="-180000">
              <a:lnSpc>
                <a:spcPct val="90000"/>
              </a:lnSpc>
              <a:spcAft>
                <a:spcPts val="300"/>
              </a:spcAft>
              <a:buClr>
                <a:schemeClr val="accent1"/>
              </a:buClr>
              <a:buSzPct val="120000"/>
              <a:buFont typeface="Courier New"/>
              <a:buChar char="o"/>
              <a:tabLst>
                <a:tab pos="243007" algn="l"/>
                <a:tab pos="243523" algn="l"/>
              </a:tabLst>
            </a:pPr>
            <a:r>
              <a:rPr sz="1050" spc="-4" dirty="0">
                <a:latin typeface="Roboto Light" panose="02000000000000000000" pitchFamily="2" charset="0"/>
                <a:ea typeface="Roboto Light" panose="02000000000000000000" pitchFamily="2" charset="0"/>
                <a:cs typeface="Roboto Light" panose="02000000000000000000" pitchFamily="2" charset="0"/>
              </a:rPr>
              <a:t>«Цена (тариф) за единицу измерения </a:t>
            </a:r>
            <a:r>
              <a:rPr sz="1050" dirty="0">
                <a:latin typeface="Roboto Light" panose="02000000000000000000" pitchFamily="2" charset="0"/>
                <a:ea typeface="Roboto Light" panose="02000000000000000000" pitchFamily="2" charset="0"/>
                <a:cs typeface="Roboto Light" panose="02000000000000000000" pitchFamily="2" charset="0"/>
              </a:rPr>
              <a:t>с </a:t>
            </a:r>
            <a:r>
              <a:rPr sz="1050" spc="-4" dirty="0">
                <a:latin typeface="Roboto Light" panose="02000000000000000000" pitchFamily="2" charset="0"/>
                <a:ea typeface="Roboto Light" panose="02000000000000000000" pitchFamily="2" charset="0"/>
                <a:cs typeface="Roboto Light" panose="02000000000000000000" pitchFamily="2" charset="0"/>
              </a:rPr>
              <a:t>НДС», «Цена (</a:t>
            </a:r>
            <a:r>
              <a:rPr sz="1050" spc="-4" dirty="0" err="1">
                <a:latin typeface="Roboto Light" panose="02000000000000000000" pitchFamily="2" charset="0"/>
                <a:ea typeface="Roboto Light" panose="02000000000000000000" pitchFamily="2" charset="0"/>
                <a:cs typeface="Roboto Light" panose="02000000000000000000" pitchFamily="2" charset="0"/>
              </a:rPr>
              <a:t>тариф</a:t>
            </a:r>
            <a:r>
              <a:rPr sz="1050" spc="-4" dirty="0">
                <a:latin typeface="Roboto Light" panose="02000000000000000000" pitchFamily="2" charset="0"/>
                <a:ea typeface="Roboto Light" panose="02000000000000000000" pitchFamily="2" charset="0"/>
                <a:cs typeface="Roboto Light" panose="02000000000000000000" pitchFamily="2" charset="0"/>
              </a:rPr>
              <a:t>)</a:t>
            </a:r>
            <a:r>
              <a:rPr lang="ru-RU" sz="1050" spc="-4" dirty="0">
                <a:latin typeface="Roboto Light" panose="02000000000000000000" pitchFamily="2" charset="0"/>
                <a:ea typeface="Roboto Light" panose="02000000000000000000" pitchFamily="2" charset="0"/>
                <a:cs typeface="Roboto Light" panose="02000000000000000000" pitchFamily="2" charset="0"/>
              </a:rPr>
              <a:t> </a:t>
            </a:r>
            <a:r>
              <a:rPr sz="1050" spc="-4" dirty="0" err="1">
                <a:latin typeface="Roboto Light" panose="02000000000000000000" pitchFamily="2" charset="0"/>
                <a:ea typeface="Roboto Light" panose="02000000000000000000" pitchFamily="2" charset="0"/>
                <a:cs typeface="Roboto Light" panose="02000000000000000000" pitchFamily="2" charset="0"/>
              </a:rPr>
              <a:t>за</a:t>
            </a:r>
            <a:r>
              <a:rPr sz="1050" spc="-4" dirty="0">
                <a:latin typeface="Roboto Light" panose="02000000000000000000" pitchFamily="2" charset="0"/>
                <a:ea typeface="Roboto Light" panose="02000000000000000000" pitchFamily="2" charset="0"/>
                <a:cs typeface="Roboto Light" panose="02000000000000000000" pitchFamily="2" charset="0"/>
              </a:rPr>
              <a:t> единицу измерения </a:t>
            </a:r>
            <a:r>
              <a:rPr sz="1050" spc="-12" dirty="0">
                <a:latin typeface="Roboto Light" panose="02000000000000000000" pitchFamily="2" charset="0"/>
                <a:ea typeface="Roboto Light" panose="02000000000000000000" pitchFamily="2" charset="0"/>
                <a:cs typeface="Roboto Light" panose="02000000000000000000" pitchFamily="2" charset="0"/>
              </a:rPr>
              <a:t>без</a:t>
            </a:r>
            <a:r>
              <a:rPr sz="1050" spc="-20" dirty="0">
                <a:latin typeface="Roboto Light" panose="02000000000000000000" pitchFamily="2" charset="0"/>
                <a:ea typeface="Roboto Light" panose="02000000000000000000" pitchFamily="2" charset="0"/>
                <a:cs typeface="Roboto Light" panose="02000000000000000000" pitchFamily="2" charset="0"/>
              </a:rPr>
              <a:t> </a:t>
            </a:r>
            <a:r>
              <a:rPr sz="1050" spc="-4" dirty="0">
                <a:latin typeface="Roboto Light" panose="02000000000000000000" pitchFamily="2" charset="0"/>
                <a:ea typeface="Roboto Light" panose="02000000000000000000" pitchFamily="2" charset="0"/>
                <a:cs typeface="Roboto Light" panose="02000000000000000000" pitchFamily="2" charset="0"/>
              </a:rPr>
              <a:t>НДС»</a:t>
            </a:r>
            <a:endParaRPr sz="1050" dirty="0">
              <a:latin typeface="Roboto Light" panose="02000000000000000000" pitchFamily="2" charset="0"/>
              <a:ea typeface="Roboto Light" panose="02000000000000000000" pitchFamily="2" charset="0"/>
              <a:cs typeface="Roboto Light" panose="02000000000000000000" pitchFamily="2" charset="0"/>
            </a:endParaRPr>
          </a:p>
          <a:p>
            <a:pPr marL="180000" indent="-180000">
              <a:lnSpc>
                <a:spcPct val="90000"/>
              </a:lnSpc>
              <a:spcAft>
                <a:spcPts val="300"/>
              </a:spcAft>
              <a:buClr>
                <a:schemeClr val="accent1"/>
              </a:buClr>
              <a:buSzPct val="120000"/>
              <a:buFont typeface="Courier New"/>
              <a:buChar char="o"/>
              <a:tabLst>
                <a:tab pos="243007" algn="l"/>
                <a:tab pos="243523" algn="l"/>
              </a:tabLst>
            </a:pPr>
            <a:r>
              <a:rPr sz="1050" spc="-4" dirty="0">
                <a:latin typeface="Roboto Light" panose="02000000000000000000" pitchFamily="2" charset="0"/>
                <a:ea typeface="Roboto Light" panose="02000000000000000000" pitchFamily="2" charset="0"/>
                <a:cs typeface="Roboto Light" panose="02000000000000000000" pitchFamily="2" charset="0"/>
              </a:rPr>
              <a:t>«Стоимость </a:t>
            </a:r>
            <a:r>
              <a:rPr sz="1050" spc="-12" dirty="0">
                <a:latin typeface="Roboto Light" panose="02000000000000000000" pitchFamily="2" charset="0"/>
                <a:ea typeface="Roboto Light" panose="02000000000000000000" pitchFamily="2" charset="0"/>
                <a:cs typeface="Roboto Light" panose="02000000000000000000" pitchFamily="2" charset="0"/>
              </a:rPr>
              <a:t>без </a:t>
            </a:r>
            <a:r>
              <a:rPr sz="1050" spc="-8" dirty="0">
                <a:latin typeface="Roboto Light" panose="02000000000000000000" pitchFamily="2" charset="0"/>
                <a:ea typeface="Roboto Light" panose="02000000000000000000" pitchFamily="2" charset="0"/>
                <a:cs typeface="Roboto Light" panose="02000000000000000000" pitchFamily="2" charset="0"/>
              </a:rPr>
              <a:t>налога </a:t>
            </a:r>
            <a:r>
              <a:rPr sz="1050" dirty="0">
                <a:latin typeface="Roboto Light" panose="02000000000000000000" pitchFamily="2" charset="0"/>
                <a:ea typeface="Roboto Light" panose="02000000000000000000" pitchFamily="2" charset="0"/>
                <a:cs typeface="Roboto Light" panose="02000000000000000000" pitchFamily="2" charset="0"/>
              </a:rPr>
              <a:t>– </a:t>
            </a:r>
            <a:r>
              <a:rPr sz="1050" spc="-8" dirty="0">
                <a:latin typeface="Roboto Light" panose="02000000000000000000" pitchFamily="2" charset="0"/>
                <a:ea typeface="Roboto Light" panose="02000000000000000000" pitchFamily="2" charset="0"/>
                <a:cs typeface="Roboto Light" panose="02000000000000000000" pitchFamily="2" charset="0"/>
              </a:rPr>
              <a:t>всего», </a:t>
            </a:r>
            <a:r>
              <a:rPr sz="1050" spc="-4" dirty="0">
                <a:latin typeface="Roboto Light" panose="02000000000000000000" pitchFamily="2" charset="0"/>
                <a:ea typeface="Roboto Light" panose="02000000000000000000" pitchFamily="2" charset="0"/>
                <a:cs typeface="Roboto Light" panose="02000000000000000000" pitchFamily="2" charset="0"/>
              </a:rPr>
              <a:t>«Стоимость </a:t>
            </a:r>
            <a:r>
              <a:rPr sz="1050" dirty="0">
                <a:latin typeface="Roboto Light" panose="02000000000000000000" pitchFamily="2" charset="0"/>
                <a:ea typeface="Roboto Light" panose="02000000000000000000" pitchFamily="2" charset="0"/>
                <a:cs typeface="Roboto Light" panose="02000000000000000000" pitchFamily="2" charset="0"/>
              </a:rPr>
              <a:t>с </a:t>
            </a:r>
            <a:r>
              <a:rPr sz="1050" spc="-4" dirty="0">
                <a:latin typeface="Roboto Light" panose="02000000000000000000" pitchFamily="2" charset="0"/>
                <a:ea typeface="Roboto Light" panose="02000000000000000000" pitchFamily="2" charset="0"/>
                <a:cs typeface="Roboto Light" panose="02000000000000000000" pitchFamily="2" charset="0"/>
              </a:rPr>
              <a:t>налогом </a:t>
            </a:r>
            <a:r>
              <a:rPr sz="1050" dirty="0">
                <a:latin typeface="Roboto Light" panose="02000000000000000000" pitchFamily="2" charset="0"/>
                <a:ea typeface="Roboto Light" panose="02000000000000000000" pitchFamily="2" charset="0"/>
                <a:cs typeface="Roboto Light" panose="02000000000000000000" pitchFamily="2" charset="0"/>
              </a:rPr>
              <a:t>–</a:t>
            </a:r>
            <a:r>
              <a:rPr sz="1050" spc="-4" dirty="0">
                <a:latin typeface="Roboto Light" panose="02000000000000000000" pitchFamily="2" charset="0"/>
                <a:ea typeface="Roboto Light" panose="02000000000000000000" pitchFamily="2" charset="0"/>
                <a:cs typeface="Roboto Light" panose="02000000000000000000" pitchFamily="2" charset="0"/>
              </a:rPr>
              <a:t> </a:t>
            </a:r>
            <a:r>
              <a:rPr sz="1050" spc="-8" dirty="0">
                <a:latin typeface="Roboto Light" panose="02000000000000000000" pitchFamily="2" charset="0"/>
                <a:ea typeface="Roboto Light" panose="02000000000000000000" pitchFamily="2" charset="0"/>
                <a:cs typeface="Roboto Light" panose="02000000000000000000" pitchFamily="2" charset="0"/>
              </a:rPr>
              <a:t>всего»</a:t>
            </a:r>
            <a:endParaRPr sz="1050" dirty="0">
              <a:latin typeface="Roboto Light" panose="02000000000000000000" pitchFamily="2" charset="0"/>
              <a:ea typeface="Roboto Light" panose="02000000000000000000" pitchFamily="2" charset="0"/>
              <a:cs typeface="Roboto Light" panose="02000000000000000000" pitchFamily="2" charset="0"/>
            </a:endParaRPr>
          </a:p>
          <a:p>
            <a:pPr marL="180000" indent="-180000">
              <a:lnSpc>
                <a:spcPct val="90000"/>
              </a:lnSpc>
              <a:spcAft>
                <a:spcPts val="300"/>
              </a:spcAft>
              <a:buClr>
                <a:schemeClr val="accent1"/>
              </a:buClr>
              <a:buSzPct val="120000"/>
              <a:buFont typeface="Courier New"/>
              <a:buChar char="o"/>
              <a:tabLst>
                <a:tab pos="243007" algn="l"/>
                <a:tab pos="243523" algn="l"/>
              </a:tabLst>
            </a:pPr>
            <a:r>
              <a:rPr sz="1050" spc="-8" dirty="0">
                <a:latin typeface="Roboto Light" panose="02000000000000000000" pitchFamily="2" charset="0"/>
                <a:ea typeface="Roboto Light" panose="02000000000000000000" pitchFamily="2" charset="0"/>
                <a:cs typeface="Roboto Light" panose="02000000000000000000" pitchFamily="2" charset="0"/>
              </a:rPr>
              <a:t>«Сумма </a:t>
            </a:r>
            <a:r>
              <a:rPr sz="1050" spc="-4" dirty="0">
                <a:latin typeface="Roboto Light" panose="02000000000000000000" pitchFamily="2" charset="0"/>
                <a:ea typeface="Roboto Light" panose="02000000000000000000" pitchFamily="2" charset="0"/>
                <a:cs typeface="Roboto Light" panose="02000000000000000000" pitchFamily="2" charset="0"/>
              </a:rPr>
              <a:t>налога, </a:t>
            </a:r>
            <a:r>
              <a:rPr sz="1050" spc="-8" dirty="0">
                <a:latin typeface="Roboto Light" panose="02000000000000000000" pitchFamily="2" charset="0"/>
                <a:ea typeface="Roboto Light" panose="02000000000000000000" pitchFamily="2" charset="0"/>
                <a:cs typeface="Roboto Light" panose="02000000000000000000" pitchFamily="2" charset="0"/>
              </a:rPr>
              <a:t>предъявленная</a:t>
            </a:r>
            <a:r>
              <a:rPr sz="1050" spc="-28" dirty="0">
                <a:latin typeface="Roboto Light" panose="02000000000000000000" pitchFamily="2" charset="0"/>
                <a:ea typeface="Roboto Light" panose="02000000000000000000" pitchFamily="2" charset="0"/>
                <a:cs typeface="Roboto Light" panose="02000000000000000000" pitchFamily="2" charset="0"/>
              </a:rPr>
              <a:t> </a:t>
            </a:r>
            <a:r>
              <a:rPr sz="1050" spc="-8" dirty="0">
                <a:latin typeface="Roboto Light" panose="02000000000000000000" pitchFamily="2" charset="0"/>
                <a:ea typeface="Roboto Light" panose="02000000000000000000" pitchFamily="2" charset="0"/>
                <a:cs typeface="Roboto Light" panose="02000000000000000000" pitchFamily="2" charset="0"/>
              </a:rPr>
              <a:t>покупателю»</a:t>
            </a:r>
            <a:endParaRPr sz="1050" dirty="0">
              <a:latin typeface="Roboto Light" panose="02000000000000000000" pitchFamily="2" charset="0"/>
              <a:ea typeface="Roboto Light" panose="02000000000000000000" pitchFamily="2" charset="0"/>
              <a:cs typeface="Roboto Light" panose="02000000000000000000" pitchFamily="2" charset="0"/>
            </a:endParaRPr>
          </a:p>
          <a:p>
            <a:pPr marL="180000" indent="-180000">
              <a:lnSpc>
                <a:spcPct val="90000"/>
              </a:lnSpc>
              <a:spcAft>
                <a:spcPts val="300"/>
              </a:spcAft>
              <a:buClr>
                <a:schemeClr val="accent1"/>
              </a:buClr>
              <a:buSzPct val="120000"/>
              <a:buFont typeface="Courier New"/>
              <a:buChar char="o"/>
              <a:tabLst>
                <a:tab pos="243007" algn="l"/>
                <a:tab pos="243523" algn="l"/>
              </a:tabLst>
            </a:pPr>
            <a:r>
              <a:rPr sz="1050" spc="-4" dirty="0">
                <a:latin typeface="Roboto Light" panose="02000000000000000000" pitchFamily="2" charset="0"/>
                <a:ea typeface="Roboto Light" panose="02000000000000000000" pitchFamily="2" charset="0"/>
                <a:cs typeface="Roboto Light" panose="02000000000000000000" pitchFamily="2" charset="0"/>
              </a:rPr>
              <a:t>«Налоговая</a:t>
            </a:r>
            <a:r>
              <a:rPr sz="1050" spc="-33" dirty="0">
                <a:latin typeface="Roboto Light" panose="02000000000000000000" pitchFamily="2" charset="0"/>
                <a:ea typeface="Roboto Light" panose="02000000000000000000" pitchFamily="2" charset="0"/>
                <a:cs typeface="Roboto Light" panose="02000000000000000000" pitchFamily="2" charset="0"/>
              </a:rPr>
              <a:t> </a:t>
            </a:r>
            <a:r>
              <a:rPr sz="1050" dirty="0">
                <a:latin typeface="Roboto Light" panose="02000000000000000000" pitchFamily="2" charset="0"/>
                <a:ea typeface="Roboto Light" panose="02000000000000000000" pitchFamily="2" charset="0"/>
                <a:cs typeface="Roboto Light" panose="02000000000000000000" pitchFamily="2" charset="0"/>
              </a:rPr>
              <a:t>ставка»</a:t>
            </a:r>
          </a:p>
        </p:txBody>
      </p:sp>
      <p:sp>
        <p:nvSpPr>
          <p:cNvPr id="6" name="object 6"/>
          <p:cNvSpPr txBox="1"/>
          <p:nvPr/>
        </p:nvSpPr>
        <p:spPr>
          <a:xfrm>
            <a:off x="400050" y="5876577"/>
            <a:ext cx="4470400" cy="318196"/>
          </a:xfrm>
          <a:prstGeom prst="rect">
            <a:avLst/>
          </a:prstGeom>
        </p:spPr>
        <p:txBody>
          <a:bodyPr vert="horz" wrap="square" lIns="0" tIns="10319" rIns="0" bIns="0" rtlCol="0">
            <a:spAutoFit/>
          </a:bodyPr>
          <a:lstStyle/>
          <a:p>
            <a:pPr marL="10319">
              <a:spcBef>
                <a:spcPts val="81"/>
              </a:spcBef>
            </a:pPr>
            <a:r>
              <a:rPr sz="1000" spc="-8" dirty="0">
                <a:latin typeface="Roboto" panose="02000000000000000000" pitchFamily="2" charset="0"/>
                <a:ea typeface="Roboto" panose="02000000000000000000" pitchFamily="2" charset="0"/>
                <a:cs typeface="Roboto" panose="02000000000000000000" pitchFamily="2" charset="0"/>
              </a:rPr>
              <a:t>Также </a:t>
            </a:r>
            <a:r>
              <a:rPr sz="1000" spc="-4" dirty="0">
                <a:latin typeface="Roboto" panose="02000000000000000000" pitchFamily="2" charset="0"/>
                <a:ea typeface="Roboto" panose="02000000000000000000" pitchFamily="2" charset="0"/>
                <a:cs typeface="Roboto" panose="02000000000000000000" pitchFamily="2" charset="0"/>
              </a:rPr>
              <a:t>недоступно </a:t>
            </a:r>
            <a:r>
              <a:rPr sz="1000" spc="-8" dirty="0">
                <a:latin typeface="Roboto" panose="02000000000000000000" pitchFamily="2" charset="0"/>
                <a:ea typeface="Roboto" panose="02000000000000000000" pitchFamily="2" charset="0"/>
                <a:cs typeface="Roboto" panose="02000000000000000000" pitchFamily="2" charset="0"/>
              </a:rPr>
              <a:t>обновление атрибутов </a:t>
            </a:r>
            <a:r>
              <a:rPr sz="1000" dirty="0">
                <a:latin typeface="Roboto" panose="02000000000000000000" pitchFamily="2" charset="0"/>
                <a:ea typeface="Roboto" panose="02000000000000000000" pitchFamily="2" charset="0"/>
                <a:cs typeface="Roboto" panose="02000000000000000000" pitchFamily="2" charset="0"/>
              </a:rPr>
              <a:t>из </a:t>
            </a:r>
            <a:r>
              <a:rPr sz="1000" spc="-4" dirty="0">
                <a:latin typeface="Roboto" panose="02000000000000000000" pitchFamily="2" charset="0"/>
                <a:ea typeface="Roboto" panose="02000000000000000000" pitchFamily="2" charset="0"/>
                <a:cs typeface="Roboto" panose="02000000000000000000" pitchFamily="2" charset="0"/>
              </a:rPr>
              <a:t>новой версии</a:t>
            </a:r>
            <a:r>
              <a:rPr sz="1000" spc="-28" dirty="0">
                <a:latin typeface="Roboto" panose="02000000000000000000" pitchFamily="2" charset="0"/>
                <a:ea typeface="Roboto" panose="02000000000000000000" pitchFamily="2" charset="0"/>
                <a:cs typeface="Roboto" panose="02000000000000000000" pitchFamily="2" charset="0"/>
              </a:rPr>
              <a:t> </a:t>
            </a:r>
            <a:r>
              <a:rPr sz="1000" spc="-8" dirty="0">
                <a:latin typeface="Roboto" panose="02000000000000000000" pitchFamily="2" charset="0"/>
                <a:ea typeface="Roboto" panose="02000000000000000000" pitchFamily="2" charset="0"/>
                <a:cs typeface="Roboto" panose="02000000000000000000" pitchFamily="2" charset="0"/>
              </a:rPr>
              <a:t>сведений</a:t>
            </a:r>
            <a:endParaRPr sz="1000" dirty="0">
              <a:latin typeface="Roboto" panose="02000000000000000000" pitchFamily="2" charset="0"/>
              <a:ea typeface="Roboto" panose="02000000000000000000" pitchFamily="2" charset="0"/>
              <a:cs typeface="Roboto" panose="02000000000000000000" pitchFamily="2" charset="0"/>
            </a:endParaRPr>
          </a:p>
          <a:p>
            <a:pPr marL="10319"/>
            <a:r>
              <a:rPr sz="1000" dirty="0">
                <a:latin typeface="Roboto" panose="02000000000000000000" pitchFamily="2" charset="0"/>
                <a:ea typeface="Roboto" panose="02000000000000000000" pitchFamily="2" charset="0"/>
                <a:cs typeface="Roboto" panose="02000000000000000000" pitchFamily="2" charset="0"/>
              </a:rPr>
              <a:t>о контракте, </a:t>
            </a:r>
            <a:r>
              <a:rPr sz="1000" spc="-8" dirty="0">
                <a:latin typeface="Roboto" panose="02000000000000000000" pitchFamily="2" charset="0"/>
                <a:ea typeface="Roboto" panose="02000000000000000000" pitchFamily="2" charset="0"/>
                <a:cs typeface="Roboto" panose="02000000000000000000" pitchFamily="2" charset="0"/>
              </a:rPr>
              <a:t>размещенной </a:t>
            </a:r>
            <a:r>
              <a:rPr sz="1000" dirty="0">
                <a:latin typeface="Roboto" panose="02000000000000000000" pitchFamily="2" charset="0"/>
                <a:ea typeface="Roboto" panose="02000000000000000000" pitchFamily="2" charset="0"/>
                <a:cs typeface="Roboto" panose="02000000000000000000" pitchFamily="2" charset="0"/>
              </a:rPr>
              <a:t>в РК </a:t>
            </a:r>
            <a:r>
              <a:rPr sz="1000" spc="-4" dirty="0">
                <a:latin typeface="Roboto" panose="02000000000000000000" pitchFamily="2" charset="0"/>
                <a:ea typeface="Roboto" panose="02000000000000000000" pitchFamily="2" charset="0"/>
                <a:cs typeface="Roboto" panose="02000000000000000000" pitchFamily="2" charset="0"/>
              </a:rPr>
              <a:t>после подписания документа </a:t>
            </a:r>
            <a:r>
              <a:rPr sz="1000" dirty="0">
                <a:latin typeface="Roboto" panose="02000000000000000000" pitchFamily="2" charset="0"/>
                <a:ea typeface="Roboto" panose="02000000000000000000" pitchFamily="2" charset="0"/>
                <a:cs typeface="Roboto" panose="02000000000000000000" pitchFamily="2" charset="0"/>
              </a:rPr>
              <a:t>о</a:t>
            </a:r>
            <a:r>
              <a:rPr sz="1000" spc="-65" dirty="0">
                <a:latin typeface="Roboto" panose="02000000000000000000" pitchFamily="2" charset="0"/>
                <a:ea typeface="Roboto" panose="02000000000000000000" pitchFamily="2" charset="0"/>
                <a:cs typeface="Roboto" panose="02000000000000000000" pitchFamily="2" charset="0"/>
              </a:rPr>
              <a:t> </a:t>
            </a:r>
            <a:r>
              <a:rPr sz="1000" dirty="0">
                <a:latin typeface="Roboto" panose="02000000000000000000" pitchFamily="2" charset="0"/>
                <a:ea typeface="Roboto" panose="02000000000000000000" pitchFamily="2" charset="0"/>
                <a:cs typeface="Roboto" panose="02000000000000000000" pitchFamily="2" charset="0"/>
              </a:rPr>
              <a:t>приемке</a:t>
            </a:r>
          </a:p>
        </p:txBody>
      </p:sp>
      <p:sp>
        <p:nvSpPr>
          <p:cNvPr id="8" name="object 8"/>
          <p:cNvSpPr txBox="1"/>
          <p:nvPr/>
        </p:nvSpPr>
        <p:spPr>
          <a:xfrm>
            <a:off x="5842325" y="2900222"/>
            <a:ext cx="3671563" cy="687528"/>
          </a:xfrm>
          <a:prstGeom prst="rect">
            <a:avLst/>
          </a:prstGeom>
        </p:spPr>
        <p:txBody>
          <a:bodyPr vert="horz" wrap="square" lIns="0" tIns="10319" rIns="0" bIns="0" rtlCol="0" anchor="b" anchorCtr="0">
            <a:spAutoFit/>
          </a:bodyPr>
          <a:lstStyle/>
          <a:p>
            <a:pPr marR="4128"/>
            <a:r>
              <a:rPr sz="1100" spc="-20" dirty="0">
                <a:latin typeface="Roboto Light" panose="02000000000000000000" pitchFamily="2" charset="0"/>
                <a:ea typeface="Roboto Light" panose="02000000000000000000" pitchFamily="2" charset="0"/>
                <a:cs typeface="Roboto Light" panose="02000000000000000000" pitchFamily="2" charset="0"/>
              </a:rPr>
              <a:t>ВАЖНО: </a:t>
            </a:r>
            <a:r>
              <a:rPr sz="1100" spc="-4" dirty="0">
                <a:latin typeface="Roboto Light" panose="02000000000000000000" pitchFamily="2" charset="0"/>
                <a:ea typeface="Roboto Light" panose="02000000000000000000" pitchFamily="2" charset="0"/>
                <a:cs typeface="Roboto Light" panose="02000000000000000000" pitchFamily="2" charset="0"/>
              </a:rPr>
              <a:t>при </a:t>
            </a:r>
            <a:r>
              <a:rPr sz="1100" spc="-8" dirty="0">
                <a:latin typeface="Roboto Light" panose="02000000000000000000" pitchFamily="2" charset="0"/>
                <a:ea typeface="Roboto Light" panose="02000000000000000000" pitchFamily="2" charset="0"/>
                <a:cs typeface="Roboto Light" panose="02000000000000000000" pitchFamily="2" charset="0"/>
              </a:rPr>
              <a:t>формировании поставщиком </a:t>
            </a:r>
            <a:r>
              <a:rPr sz="1100" spc="-8" dirty="0" err="1">
                <a:latin typeface="Roboto Light" panose="02000000000000000000" pitchFamily="2" charset="0"/>
                <a:ea typeface="Roboto Light" panose="02000000000000000000" pitchFamily="2" charset="0"/>
                <a:cs typeface="Roboto Light" panose="02000000000000000000" pitchFamily="2" charset="0"/>
              </a:rPr>
              <a:t>исправления</a:t>
            </a:r>
            <a:r>
              <a:rPr sz="1100" spc="-8" dirty="0">
                <a:latin typeface="Roboto Light" panose="02000000000000000000" pitchFamily="2" charset="0"/>
                <a:ea typeface="Roboto Light" panose="02000000000000000000" pitchFamily="2" charset="0"/>
                <a:cs typeface="Roboto Light" panose="02000000000000000000" pitchFamily="2" charset="0"/>
              </a:rPr>
              <a:t> </a:t>
            </a:r>
            <a:r>
              <a:rPr sz="1100" dirty="0" err="1">
                <a:latin typeface="Roboto Light" panose="02000000000000000000" pitchFamily="2" charset="0"/>
                <a:ea typeface="Roboto Light" panose="02000000000000000000" pitchFamily="2" charset="0"/>
                <a:cs typeface="Roboto Light" panose="02000000000000000000" pitchFamily="2" charset="0"/>
              </a:rPr>
              <a:t>к</a:t>
            </a:r>
            <a:r>
              <a:rPr lang="ru-RU" sz="1100" dirty="0">
                <a:latin typeface="Roboto Light" panose="02000000000000000000" pitchFamily="2" charset="0"/>
                <a:ea typeface="Roboto Light" panose="02000000000000000000" pitchFamily="2" charset="0"/>
                <a:cs typeface="Roboto Light" panose="02000000000000000000" pitchFamily="2" charset="0"/>
              </a:rPr>
              <a:t> </a:t>
            </a:r>
            <a:r>
              <a:rPr sz="1100" spc="-8" dirty="0" err="1">
                <a:latin typeface="Roboto Light" panose="02000000000000000000" pitchFamily="2" charset="0"/>
                <a:ea typeface="Roboto Light" panose="02000000000000000000" pitchFamily="2" charset="0"/>
                <a:cs typeface="Roboto Light" panose="02000000000000000000" pitchFamily="2" charset="0"/>
              </a:rPr>
              <a:t>документу</a:t>
            </a:r>
            <a:r>
              <a:rPr sz="1100" spc="-8" dirty="0">
                <a:latin typeface="Roboto Light" panose="02000000000000000000" pitchFamily="2" charset="0"/>
                <a:ea typeface="Roboto Light" panose="02000000000000000000" pitchFamily="2" charset="0"/>
                <a:cs typeface="Roboto Light" panose="02000000000000000000" pitchFamily="2" charset="0"/>
              </a:rPr>
              <a:t> </a:t>
            </a:r>
            <a:r>
              <a:rPr sz="1100" dirty="0">
                <a:latin typeface="Roboto Light" panose="02000000000000000000" pitchFamily="2" charset="0"/>
                <a:ea typeface="Roboto Light" panose="02000000000000000000" pitchFamily="2" charset="0"/>
                <a:cs typeface="Roboto Light" panose="02000000000000000000" pitchFamily="2" charset="0"/>
              </a:rPr>
              <a:t>о </a:t>
            </a:r>
            <a:r>
              <a:rPr sz="1100" spc="-8" dirty="0">
                <a:latin typeface="Roboto Light" panose="02000000000000000000" pitchFamily="2" charset="0"/>
                <a:ea typeface="Roboto Light" panose="02000000000000000000" pitchFamily="2" charset="0"/>
                <a:cs typeface="Roboto Light" panose="02000000000000000000" pitchFamily="2" charset="0"/>
              </a:rPr>
              <a:t>приемке </a:t>
            </a:r>
            <a:r>
              <a:rPr sz="1100" dirty="0">
                <a:latin typeface="Roboto Light" panose="02000000000000000000" pitchFamily="2" charset="0"/>
                <a:ea typeface="Roboto Light" panose="02000000000000000000" pitchFamily="2" charset="0"/>
                <a:cs typeface="Roboto Light" panose="02000000000000000000" pitchFamily="2" charset="0"/>
              </a:rPr>
              <a:t>в </a:t>
            </a:r>
            <a:r>
              <a:rPr sz="1100" spc="-8" dirty="0">
                <a:latin typeface="Roboto Light" panose="02000000000000000000" pitchFamily="2" charset="0"/>
                <a:ea typeface="Roboto Light" panose="02000000000000000000" pitchFamily="2" charset="0"/>
                <a:cs typeface="Roboto Light" panose="02000000000000000000" pitchFamily="2" charset="0"/>
              </a:rPr>
              <a:t>статусе </a:t>
            </a:r>
            <a:r>
              <a:rPr sz="1100" spc="-4" dirty="0">
                <a:solidFill>
                  <a:schemeClr val="accent3"/>
                </a:solidFill>
                <a:latin typeface="Roboto Medium" panose="02000000000000000000" pitchFamily="2" charset="0"/>
                <a:ea typeface="Roboto Medium" panose="02000000000000000000" pitchFamily="2" charset="0"/>
                <a:cs typeface="Roboto Medium" panose="02000000000000000000" pitchFamily="2" charset="0"/>
              </a:rPr>
              <a:t>«</a:t>
            </a:r>
            <a:r>
              <a:rPr sz="1100" spc="-4" dirty="0" err="1">
                <a:solidFill>
                  <a:schemeClr val="accent3"/>
                </a:solidFill>
                <a:latin typeface="Roboto Medium" panose="02000000000000000000" pitchFamily="2" charset="0"/>
                <a:ea typeface="Roboto Medium" panose="02000000000000000000" pitchFamily="2" charset="0"/>
                <a:cs typeface="Roboto Medium" panose="02000000000000000000" pitchFamily="2" charset="0"/>
              </a:rPr>
              <a:t>Отказано</a:t>
            </a:r>
            <a:r>
              <a:rPr lang="ru-RU" sz="1100" spc="-4" dirty="0">
                <a:solidFill>
                  <a:schemeClr val="accent3"/>
                </a:solidFill>
                <a:latin typeface="Roboto Medium" panose="02000000000000000000" pitchFamily="2" charset="0"/>
                <a:ea typeface="Roboto Medium" panose="02000000000000000000" pitchFamily="2" charset="0"/>
                <a:cs typeface="Roboto Medium" panose="02000000000000000000" pitchFamily="2" charset="0"/>
              </a:rPr>
              <a:t> </a:t>
            </a:r>
            <a:r>
              <a:rPr sz="1100" dirty="0" err="1">
                <a:solidFill>
                  <a:schemeClr val="accent3"/>
                </a:solidFill>
                <a:latin typeface="Roboto Medium" panose="02000000000000000000" pitchFamily="2" charset="0"/>
                <a:ea typeface="Roboto Medium" panose="02000000000000000000" pitchFamily="2" charset="0"/>
                <a:cs typeface="Roboto Medium" panose="02000000000000000000" pitchFamily="2" charset="0"/>
              </a:rPr>
              <a:t>в</a:t>
            </a:r>
            <a:r>
              <a:rPr lang="ru-RU" sz="1100" dirty="0">
                <a:solidFill>
                  <a:schemeClr val="accent3"/>
                </a:solidFill>
                <a:latin typeface="Roboto Medium" panose="02000000000000000000" pitchFamily="2" charset="0"/>
                <a:ea typeface="Roboto Medium" panose="02000000000000000000" pitchFamily="2" charset="0"/>
                <a:cs typeface="Roboto Medium" panose="02000000000000000000" pitchFamily="2" charset="0"/>
              </a:rPr>
              <a:t> </a:t>
            </a:r>
            <a:r>
              <a:rPr sz="1100" spc="-8" dirty="0" err="1">
                <a:solidFill>
                  <a:schemeClr val="accent3"/>
                </a:solidFill>
                <a:latin typeface="Roboto Medium" panose="02000000000000000000" pitchFamily="2" charset="0"/>
                <a:ea typeface="Roboto Medium" panose="02000000000000000000" pitchFamily="2" charset="0"/>
                <a:cs typeface="Roboto Medium" panose="02000000000000000000" pitchFamily="2" charset="0"/>
              </a:rPr>
              <a:t>рассмотрении</a:t>
            </a:r>
            <a:r>
              <a:rPr sz="1100" spc="-8" dirty="0">
                <a:solidFill>
                  <a:schemeClr val="accent3"/>
                </a:solidFill>
                <a:latin typeface="Roboto Medium" panose="02000000000000000000" pitchFamily="2" charset="0"/>
                <a:ea typeface="Roboto Medium" panose="02000000000000000000" pitchFamily="2" charset="0"/>
                <a:cs typeface="Roboto Medium" panose="02000000000000000000" pitchFamily="2" charset="0"/>
              </a:rPr>
              <a:t>»</a:t>
            </a:r>
            <a:r>
              <a:rPr lang="ru-RU" sz="1100" spc="-8" dirty="0">
                <a:solidFill>
                  <a:schemeClr val="accent3"/>
                </a:solidFill>
                <a:latin typeface="Roboto Medium" panose="02000000000000000000" pitchFamily="2" charset="0"/>
                <a:ea typeface="Roboto Medium" panose="02000000000000000000" pitchFamily="2" charset="0"/>
                <a:cs typeface="Roboto Medium" panose="02000000000000000000" pitchFamily="2" charset="0"/>
              </a:rPr>
              <a:t> </a:t>
            </a:r>
            <a:r>
              <a:rPr sz="1100" spc="-8" dirty="0">
                <a:solidFill>
                  <a:schemeClr val="accent3"/>
                </a:solidFill>
                <a:latin typeface="Roboto Medium" panose="02000000000000000000" pitchFamily="2" charset="0"/>
                <a:ea typeface="Roboto Medium" panose="02000000000000000000" pitchFamily="2" charset="0"/>
                <a:cs typeface="Roboto Medium" panose="02000000000000000000" pitchFamily="2" charset="0"/>
              </a:rPr>
              <a:t>НЕДОСТУПНЫ</a:t>
            </a:r>
            <a:r>
              <a:rPr sz="1100" spc="-8" dirty="0">
                <a:latin typeface="Roboto Light" panose="02000000000000000000" pitchFamily="2" charset="0"/>
                <a:ea typeface="Roboto Light" panose="02000000000000000000" pitchFamily="2" charset="0"/>
                <a:cs typeface="Roboto Light" panose="02000000000000000000" pitchFamily="2" charset="0"/>
              </a:rPr>
              <a:t> </a:t>
            </a:r>
            <a:r>
              <a:rPr sz="1100" spc="-4" dirty="0" err="1">
                <a:latin typeface="Roboto Light" panose="02000000000000000000" pitchFamily="2" charset="0"/>
                <a:ea typeface="Roboto Light" panose="02000000000000000000" pitchFamily="2" charset="0"/>
                <a:cs typeface="Roboto Light" panose="02000000000000000000" pitchFamily="2" charset="0"/>
              </a:rPr>
              <a:t>для</a:t>
            </a:r>
            <a:r>
              <a:rPr lang="ru-RU" sz="1100" spc="-4" dirty="0">
                <a:latin typeface="Roboto Light" panose="02000000000000000000" pitchFamily="2" charset="0"/>
                <a:ea typeface="Roboto Light" panose="02000000000000000000" pitchFamily="2" charset="0"/>
                <a:cs typeface="Roboto Light" panose="02000000000000000000" pitchFamily="2" charset="0"/>
              </a:rPr>
              <a:t> </a:t>
            </a:r>
            <a:r>
              <a:rPr sz="1100" spc="-8" dirty="0" err="1">
                <a:latin typeface="Roboto Light" panose="02000000000000000000" pitchFamily="2" charset="0"/>
                <a:ea typeface="Roboto Light" panose="02000000000000000000" pitchFamily="2" charset="0"/>
                <a:cs typeface="Roboto Light" panose="02000000000000000000" pitchFamily="2" charset="0"/>
              </a:rPr>
              <a:t>редактирования</a:t>
            </a:r>
            <a:r>
              <a:rPr sz="1100" spc="-8" dirty="0">
                <a:latin typeface="Roboto Light" panose="02000000000000000000" pitchFamily="2" charset="0"/>
                <a:ea typeface="Roboto Light" panose="02000000000000000000" pitchFamily="2" charset="0"/>
                <a:cs typeface="Roboto Light" panose="02000000000000000000" pitchFamily="2" charset="0"/>
              </a:rPr>
              <a:t> следующие</a:t>
            </a:r>
            <a:r>
              <a:rPr sz="1100" spc="69" dirty="0">
                <a:latin typeface="Roboto Light" panose="02000000000000000000" pitchFamily="2" charset="0"/>
                <a:ea typeface="Roboto Light" panose="02000000000000000000" pitchFamily="2" charset="0"/>
                <a:cs typeface="Roboto Light" panose="02000000000000000000" pitchFamily="2" charset="0"/>
              </a:rPr>
              <a:t> </a:t>
            </a:r>
            <a:r>
              <a:rPr sz="1100" spc="-8" dirty="0">
                <a:latin typeface="Roboto Light" panose="02000000000000000000" pitchFamily="2" charset="0"/>
                <a:ea typeface="Roboto Light" panose="02000000000000000000" pitchFamily="2" charset="0"/>
                <a:cs typeface="Roboto Light" panose="02000000000000000000" pitchFamily="2" charset="0"/>
              </a:rPr>
              <a:t>поля:</a:t>
            </a:r>
            <a:endParaRPr sz="1100" dirty="0">
              <a:latin typeface="Roboto Light" panose="02000000000000000000" pitchFamily="2" charset="0"/>
              <a:ea typeface="Roboto Light" panose="02000000000000000000" pitchFamily="2" charset="0"/>
              <a:cs typeface="Roboto Light" panose="02000000000000000000" pitchFamily="2" charset="0"/>
            </a:endParaRPr>
          </a:p>
        </p:txBody>
      </p:sp>
      <p:sp>
        <p:nvSpPr>
          <p:cNvPr id="10" name="object 10"/>
          <p:cNvSpPr txBox="1"/>
          <p:nvPr/>
        </p:nvSpPr>
        <p:spPr>
          <a:xfrm>
            <a:off x="5816600" y="3748087"/>
            <a:ext cx="3192535" cy="881010"/>
          </a:xfrm>
          <a:prstGeom prst="rect">
            <a:avLst/>
          </a:prstGeom>
        </p:spPr>
        <p:txBody>
          <a:bodyPr vert="horz" wrap="square" lIns="0" tIns="0" rIns="0" bIns="0" rtlCol="0">
            <a:spAutoFit/>
          </a:bodyPr>
          <a:lstStyle/>
          <a:p>
            <a:pPr marL="180000" indent="-180000">
              <a:lnSpc>
                <a:spcPct val="90000"/>
              </a:lnSpc>
              <a:spcAft>
                <a:spcPts val="300"/>
              </a:spcAft>
              <a:buClr>
                <a:schemeClr val="accent1"/>
              </a:buClr>
              <a:buSzPct val="120000"/>
              <a:buFont typeface="Courier New"/>
              <a:buChar char="o"/>
              <a:tabLst>
                <a:tab pos="243007" algn="l"/>
                <a:tab pos="243523" algn="l"/>
              </a:tabLst>
            </a:pPr>
            <a:r>
              <a:rPr sz="1050" dirty="0">
                <a:latin typeface="Roboto Light" panose="02000000000000000000" pitchFamily="2" charset="0"/>
                <a:ea typeface="Roboto Light" panose="02000000000000000000" pitchFamily="2" charset="0"/>
                <a:cs typeface="Roboto Light" panose="02000000000000000000" pitchFamily="2" charset="0"/>
              </a:rPr>
              <a:t>Вид </a:t>
            </a:r>
            <a:r>
              <a:rPr sz="1050" spc="-4" dirty="0">
                <a:latin typeface="Roboto Light" panose="02000000000000000000" pitchFamily="2" charset="0"/>
                <a:ea typeface="Roboto Light" panose="02000000000000000000" pitchFamily="2" charset="0"/>
                <a:cs typeface="Roboto Light" panose="02000000000000000000" pitchFamily="2" charset="0"/>
              </a:rPr>
              <a:t>документа </a:t>
            </a:r>
            <a:r>
              <a:rPr sz="1050" dirty="0">
                <a:latin typeface="Roboto Light" panose="02000000000000000000" pitchFamily="2" charset="0"/>
                <a:ea typeface="Roboto Light" panose="02000000000000000000" pitchFamily="2" charset="0"/>
                <a:cs typeface="Roboto Light" panose="02000000000000000000" pitchFamily="2" charset="0"/>
              </a:rPr>
              <a:t>о</a:t>
            </a:r>
            <a:r>
              <a:rPr sz="1050" spc="-20" dirty="0">
                <a:latin typeface="Roboto Light" panose="02000000000000000000" pitchFamily="2" charset="0"/>
                <a:ea typeface="Roboto Light" panose="02000000000000000000" pitchFamily="2" charset="0"/>
                <a:cs typeface="Roboto Light" panose="02000000000000000000" pitchFamily="2" charset="0"/>
              </a:rPr>
              <a:t> </a:t>
            </a:r>
            <a:r>
              <a:rPr sz="1050" dirty="0">
                <a:latin typeface="Roboto Light" panose="02000000000000000000" pitchFamily="2" charset="0"/>
                <a:ea typeface="Roboto Light" panose="02000000000000000000" pitchFamily="2" charset="0"/>
                <a:cs typeface="Roboto Light" panose="02000000000000000000" pitchFamily="2" charset="0"/>
              </a:rPr>
              <a:t>приемке</a:t>
            </a:r>
          </a:p>
          <a:p>
            <a:pPr marL="180000" indent="-180000">
              <a:lnSpc>
                <a:spcPct val="90000"/>
              </a:lnSpc>
              <a:spcAft>
                <a:spcPts val="300"/>
              </a:spcAft>
              <a:buClr>
                <a:schemeClr val="accent1"/>
              </a:buClr>
              <a:buSzPct val="120000"/>
              <a:buFont typeface="Courier New"/>
              <a:buChar char="o"/>
              <a:tabLst>
                <a:tab pos="243007" algn="l"/>
                <a:tab pos="243523" algn="l"/>
              </a:tabLst>
            </a:pPr>
            <a:r>
              <a:rPr sz="1050" spc="-4" dirty="0">
                <a:latin typeface="Roboto Light" panose="02000000000000000000" pitchFamily="2" charset="0"/>
                <a:ea typeface="Roboto Light" panose="02000000000000000000" pitchFamily="2" charset="0"/>
                <a:cs typeface="Roboto Light" panose="02000000000000000000" pitchFamily="2" charset="0"/>
              </a:rPr>
              <a:t>Признак «Без</a:t>
            </a:r>
            <a:r>
              <a:rPr sz="1050" spc="-33" dirty="0">
                <a:latin typeface="Roboto Light" panose="02000000000000000000" pitchFamily="2" charset="0"/>
                <a:ea typeface="Roboto Light" panose="02000000000000000000" pitchFamily="2" charset="0"/>
                <a:cs typeface="Roboto Light" panose="02000000000000000000" pitchFamily="2" charset="0"/>
              </a:rPr>
              <a:t> </a:t>
            </a:r>
            <a:r>
              <a:rPr sz="1050" spc="-4" dirty="0">
                <a:latin typeface="Roboto Light" panose="02000000000000000000" pitchFamily="2" charset="0"/>
                <a:ea typeface="Roboto Light" panose="02000000000000000000" pitchFamily="2" charset="0"/>
                <a:cs typeface="Roboto Light" panose="02000000000000000000" pitchFamily="2" charset="0"/>
              </a:rPr>
              <a:t>номера»</a:t>
            </a:r>
            <a:endParaRPr sz="1050" dirty="0">
              <a:latin typeface="Roboto Light" panose="02000000000000000000" pitchFamily="2" charset="0"/>
              <a:ea typeface="Roboto Light" panose="02000000000000000000" pitchFamily="2" charset="0"/>
              <a:cs typeface="Roboto Light" panose="02000000000000000000" pitchFamily="2" charset="0"/>
            </a:endParaRPr>
          </a:p>
          <a:p>
            <a:pPr marL="180000" indent="-180000">
              <a:lnSpc>
                <a:spcPct val="90000"/>
              </a:lnSpc>
              <a:spcAft>
                <a:spcPts val="300"/>
              </a:spcAft>
              <a:buClr>
                <a:schemeClr val="accent1"/>
              </a:buClr>
              <a:buSzPct val="120000"/>
              <a:buFont typeface="Courier New"/>
              <a:buChar char="o"/>
              <a:tabLst>
                <a:tab pos="243007" algn="l"/>
                <a:tab pos="243523" algn="l"/>
              </a:tabLst>
            </a:pPr>
            <a:r>
              <a:rPr sz="1050" spc="-4" dirty="0">
                <a:latin typeface="Roboto Light" panose="02000000000000000000" pitchFamily="2" charset="0"/>
                <a:ea typeface="Roboto Light" panose="02000000000000000000" pitchFamily="2" charset="0"/>
                <a:cs typeface="Roboto Light" panose="02000000000000000000" pitchFamily="2" charset="0"/>
              </a:rPr>
              <a:t>«Порядковый номер документа </a:t>
            </a:r>
            <a:r>
              <a:rPr sz="1050" dirty="0">
                <a:latin typeface="Roboto Light" panose="02000000000000000000" pitchFamily="2" charset="0"/>
                <a:ea typeface="Roboto Light" panose="02000000000000000000" pitchFamily="2" charset="0"/>
                <a:cs typeface="Roboto Light" panose="02000000000000000000" pitchFamily="2" charset="0"/>
              </a:rPr>
              <a:t>о</a:t>
            </a:r>
            <a:r>
              <a:rPr sz="1050" spc="-65" dirty="0">
                <a:latin typeface="Roboto Light" panose="02000000000000000000" pitchFamily="2" charset="0"/>
                <a:ea typeface="Roboto Light" panose="02000000000000000000" pitchFamily="2" charset="0"/>
                <a:cs typeface="Roboto Light" panose="02000000000000000000" pitchFamily="2" charset="0"/>
              </a:rPr>
              <a:t> </a:t>
            </a:r>
            <a:r>
              <a:rPr sz="1050" dirty="0">
                <a:latin typeface="Roboto Light" panose="02000000000000000000" pitchFamily="2" charset="0"/>
                <a:ea typeface="Roboto Light" panose="02000000000000000000" pitchFamily="2" charset="0"/>
                <a:cs typeface="Roboto Light" panose="02000000000000000000" pitchFamily="2" charset="0"/>
              </a:rPr>
              <a:t>приемке»</a:t>
            </a:r>
          </a:p>
          <a:p>
            <a:pPr marL="180000" indent="-180000">
              <a:lnSpc>
                <a:spcPct val="90000"/>
              </a:lnSpc>
              <a:spcAft>
                <a:spcPts val="300"/>
              </a:spcAft>
              <a:buClr>
                <a:schemeClr val="accent1"/>
              </a:buClr>
              <a:buSzPct val="120000"/>
              <a:buFont typeface="Courier New"/>
              <a:buChar char="o"/>
              <a:tabLst>
                <a:tab pos="243007" algn="l"/>
                <a:tab pos="243523" algn="l"/>
              </a:tabLst>
            </a:pPr>
            <a:r>
              <a:rPr sz="1050" spc="-8" dirty="0">
                <a:latin typeface="Roboto Light" panose="02000000000000000000" pitchFamily="2" charset="0"/>
                <a:ea typeface="Roboto Light" panose="02000000000000000000" pitchFamily="2" charset="0"/>
                <a:cs typeface="Roboto Light" panose="02000000000000000000" pitchFamily="2" charset="0"/>
              </a:rPr>
              <a:t>«Дата </a:t>
            </a:r>
            <a:r>
              <a:rPr sz="1050" spc="-4" dirty="0">
                <a:latin typeface="Roboto Light" panose="02000000000000000000" pitchFamily="2" charset="0"/>
                <a:ea typeface="Roboto Light" panose="02000000000000000000" pitchFamily="2" charset="0"/>
                <a:cs typeface="Roboto Light" panose="02000000000000000000" pitchFamily="2" charset="0"/>
              </a:rPr>
              <a:t>составления документа </a:t>
            </a:r>
            <a:r>
              <a:rPr sz="1050" dirty="0">
                <a:latin typeface="Roboto Light" panose="02000000000000000000" pitchFamily="2" charset="0"/>
                <a:ea typeface="Roboto Light" panose="02000000000000000000" pitchFamily="2" charset="0"/>
                <a:cs typeface="Roboto Light" panose="02000000000000000000" pitchFamily="2" charset="0"/>
              </a:rPr>
              <a:t>о</a:t>
            </a:r>
            <a:r>
              <a:rPr sz="1050" spc="-85" dirty="0">
                <a:latin typeface="Roboto Light" panose="02000000000000000000" pitchFamily="2" charset="0"/>
                <a:ea typeface="Roboto Light" panose="02000000000000000000" pitchFamily="2" charset="0"/>
                <a:cs typeface="Roboto Light" panose="02000000000000000000" pitchFamily="2" charset="0"/>
              </a:rPr>
              <a:t> </a:t>
            </a:r>
            <a:r>
              <a:rPr sz="1050" dirty="0">
                <a:latin typeface="Roboto Light" panose="02000000000000000000" pitchFamily="2" charset="0"/>
                <a:ea typeface="Roboto Light" panose="02000000000000000000" pitchFamily="2" charset="0"/>
                <a:cs typeface="Roboto Light" panose="02000000000000000000" pitchFamily="2" charset="0"/>
              </a:rPr>
              <a:t>приемке»</a:t>
            </a:r>
          </a:p>
          <a:p>
            <a:pPr marL="180000" indent="-180000">
              <a:lnSpc>
                <a:spcPct val="90000"/>
              </a:lnSpc>
              <a:spcAft>
                <a:spcPts val="300"/>
              </a:spcAft>
              <a:buClr>
                <a:schemeClr val="accent1"/>
              </a:buClr>
              <a:buSzPct val="120000"/>
              <a:buFont typeface="Courier New"/>
              <a:buChar char="o"/>
              <a:tabLst>
                <a:tab pos="243007" algn="l"/>
                <a:tab pos="243523" algn="l"/>
              </a:tabLst>
            </a:pPr>
            <a:r>
              <a:rPr sz="1050" spc="-4" dirty="0">
                <a:latin typeface="Roboto Light" panose="02000000000000000000" pitchFamily="2" charset="0"/>
                <a:ea typeface="Roboto Light" panose="02000000000000000000" pitchFamily="2" charset="0"/>
                <a:cs typeface="Roboto Light" panose="02000000000000000000" pitchFamily="2" charset="0"/>
              </a:rPr>
              <a:t>«Валюта»</a:t>
            </a:r>
            <a:endParaRPr sz="1050" dirty="0">
              <a:latin typeface="Roboto Light" panose="02000000000000000000" pitchFamily="2" charset="0"/>
              <a:ea typeface="Roboto Light" panose="02000000000000000000" pitchFamily="2" charset="0"/>
              <a:cs typeface="Roboto Light" panose="02000000000000000000" pitchFamily="2" charset="0"/>
            </a:endParaRPr>
          </a:p>
        </p:txBody>
      </p:sp>
      <p:sp>
        <p:nvSpPr>
          <p:cNvPr id="11" name="object 11"/>
          <p:cNvSpPr txBox="1"/>
          <p:nvPr/>
        </p:nvSpPr>
        <p:spPr>
          <a:xfrm>
            <a:off x="411772" y="2706751"/>
            <a:ext cx="4154584" cy="883535"/>
          </a:xfrm>
          <a:prstGeom prst="rect">
            <a:avLst/>
          </a:prstGeom>
        </p:spPr>
        <p:txBody>
          <a:bodyPr vert="horz" wrap="square" lIns="0" tIns="112990" rIns="0" bIns="0" rtlCol="0" anchor="b" anchorCtr="0">
            <a:spAutoFit/>
          </a:bodyPr>
          <a:lstStyle/>
          <a:p>
            <a:pPr>
              <a:spcAft>
                <a:spcPts val="600"/>
              </a:spcAft>
            </a:pPr>
            <a:r>
              <a:rPr sz="1200" spc="-4" dirty="0">
                <a:latin typeface="Roboto Medium" panose="02000000000000000000" pitchFamily="2" charset="0"/>
                <a:ea typeface="Roboto Medium" panose="02000000000000000000" pitchFamily="2" charset="0"/>
                <a:cs typeface="Roboto Medium" panose="02000000000000000000" pitchFamily="2" charset="0"/>
              </a:rPr>
              <a:t>Личный </a:t>
            </a:r>
            <a:r>
              <a:rPr sz="1200" spc="-8" dirty="0">
                <a:latin typeface="Roboto Medium" panose="02000000000000000000" pitchFamily="2" charset="0"/>
                <a:ea typeface="Roboto Medium" panose="02000000000000000000" pitchFamily="2" charset="0"/>
                <a:cs typeface="Roboto Medium" panose="02000000000000000000" pitchFamily="2" charset="0"/>
              </a:rPr>
              <a:t>кабинет</a:t>
            </a:r>
            <a:r>
              <a:rPr sz="1200" spc="28" dirty="0">
                <a:latin typeface="Roboto Medium" panose="02000000000000000000" pitchFamily="2" charset="0"/>
                <a:ea typeface="Roboto Medium" panose="02000000000000000000" pitchFamily="2" charset="0"/>
                <a:cs typeface="Roboto Medium" panose="02000000000000000000" pitchFamily="2" charset="0"/>
              </a:rPr>
              <a:t> </a:t>
            </a:r>
            <a:r>
              <a:rPr sz="1200" spc="-8" dirty="0">
                <a:latin typeface="Roboto Medium" panose="02000000000000000000" pitchFamily="2" charset="0"/>
                <a:ea typeface="Roboto Medium" panose="02000000000000000000" pitchFamily="2" charset="0"/>
                <a:cs typeface="Roboto Medium" panose="02000000000000000000" pitchFamily="2" charset="0"/>
              </a:rPr>
              <a:t>Поставщика</a:t>
            </a:r>
            <a:endParaRPr sz="1200" dirty="0">
              <a:latin typeface="Roboto Medium" panose="02000000000000000000" pitchFamily="2" charset="0"/>
              <a:ea typeface="Roboto Medium" panose="02000000000000000000" pitchFamily="2" charset="0"/>
              <a:cs typeface="Roboto Medium" panose="02000000000000000000" pitchFamily="2" charset="0"/>
            </a:endParaRPr>
          </a:p>
          <a:p>
            <a:pPr marR="4128"/>
            <a:r>
              <a:rPr sz="1100" spc="-20" dirty="0">
                <a:latin typeface="Roboto Light" panose="02000000000000000000" pitchFamily="2" charset="0"/>
                <a:ea typeface="Roboto Light" panose="02000000000000000000" pitchFamily="2" charset="0"/>
                <a:cs typeface="Roboto Light" panose="02000000000000000000" pitchFamily="2" charset="0"/>
              </a:rPr>
              <a:t>ВАЖНО: </a:t>
            </a:r>
            <a:r>
              <a:rPr sz="1100" spc="-4" dirty="0">
                <a:latin typeface="Roboto Light" panose="02000000000000000000" pitchFamily="2" charset="0"/>
                <a:ea typeface="Roboto Light" panose="02000000000000000000" pitchFamily="2" charset="0"/>
                <a:cs typeface="Roboto Light" panose="02000000000000000000" pitchFamily="2" charset="0"/>
              </a:rPr>
              <a:t>при </a:t>
            </a:r>
            <a:r>
              <a:rPr sz="1100" spc="-8" dirty="0">
                <a:latin typeface="Roboto Light" panose="02000000000000000000" pitchFamily="2" charset="0"/>
                <a:ea typeface="Roboto Light" panose="02000000000000000000" pitchFamily="2" charset="0"/>
                <a:cs typeface="Roboto Light" panose="02000000000000000000" pitchFamily="2" charset="0"/>
              </a:rPr>
              <a:t>формировании поставщиком </a:t>
            </a:r>
            <a:r>
              <a:rPr sz="1100" spc="-8" dirty="0" err="1">
                <a:latin typeface="Roboto Light" panose="02000000000000000000" pitchFamily="2" charset="0"/>
                <a:ea typeface="Roboto Light" panose="02000000000000000000" pitchFamily="2" charset="0"/>
                <a:cs typeface="Roboto Light" panose="02000000000000000000" pitchFamily="2" charset="0"/>
              </a:rPr>
              <a:t>исправления</a:t>
            </a:r>
            <a:r>
              <a:rPr sz="1100" spc="-8" dirty="0">
                <a:latin typeface="Roboto Light" panose="02000000000000000000" pitchFamily="2" charset="0"/>
                <a:ea typeface="Roboto Light" panose="02000000000000000000" pitchFamily="2" charset="0"/>
                <a:cs typeface="Roboto Light" panose="02000000000000000000" pitchFamily="2" charset="0"/>
              </a:rPr>
              <a:t> </a:t>
            </a:r>
            <a:r>
              <a:rPr sz="1100" dirty="0" err="1">
                <a:latin typeface="Roboto Light" panose="02000000000000000000" pitchFamily="2" charset="0"/>
                <a:ea typeface="Roboto Light" panose="02000000000000000000" pitchFamily="2" charset="0"/>
                <a:cs typeface="Roboto Light" panose="02000000000000000000" pitchFamily="2" charset="0"/>
              </a:rPr>
              <a:t>к</a:t>
            </a:r>
            <a:r>
              <a:rPr lang="ru-RU" sz="1100" dirty="0">
                <a:latin typeface="Roboto Light" panose="02000000000000000000" pitchFamily="2" charset="0"/>
                <a:ea typeface="Roboto Light" panose="02000000000000000000" pitchFamily="2" charset="0"/>
                <a:cs typeface="Roboto Light" panose="02000000000000000000" pitchFamily="2" charset="0"/>
              </a:rPr>
              <a:t> </a:t>
            </a:r>
            <a:r>
              <a:rPr sz="1100" spc="-8" dirty="0" err="1">
                <a:latin typeface="Roboto Light" panose="02000000000000000000" pitchFamily="2" charset="0"/>
                <a:ea typeface="Roboto Light" panose="02000000000000000000" pitchFamily="2" charset="0"/>
                <a:cs typeface="Roboto Light" panose="02000000000000000000" pitchFamily="2" charset="0"/>
              </a:rPr>
              <a:t>документу</a:t>
            </a:r>
            <a:r>
              <a:rPr lang="ru-RU" sz="1100" spc="-8" dirty="0">
                <a:latin typeface="Roboto Light" panose="02000000000000000000" pitchFamily="2" charset="0"/>
                <a:ea typeface="Roboto Light" panose="02000000000000000000" pitchFamily="2" charset="0"/>
                <a:cs typeface="Roboto Light" panose="02000000000000000000" pitchFamily="2" charset="0"/>
              </a:rPr>
              <a:t> </a:t>
            </a:r>
            <a:r>
              <a:rPr sz="1100" dirty="0" err="1">
                <a:latin typeface="Roboto Light" panose="02000000000000000000" pitchFamily="2" charset="0"/>
                <a:ea typeface="Roboto Light" panose="02000000000000000000" pitchFamily="2" charset="0"/>
                <a:cs typeface="Roboto Light" panose="02000000000000000000" pitchFamily="2" charset="0"/>
              </a:rPr>
              <a:t>о</a:t>
            </a:r>
            <a:r>
              <a:rPr sz="1100" dirty="0">
                <a:latin typeface="Roboto Light" panose="02000000000000000000" pitchFamily="2" charset="0"/>
                <a:ea typeface="Roboto Light" panose="02000000000000000000" pitchFamily="2" charset="0"/>
                <a:cs typeface="Roboto Light" panose="02000000000000000000" pitchFamily="2" charset="0"/>
              </a:rPr>
              <a:t> </a:t>
            </a:r>
            <a:r>
              <a:rPr sz="1100" spc="-8" dirty="0">
                <a:latin typeface="Roboto Light" panose="02000000000000000000" pitchFamily="2" charset="0"/>
                <a:ea typeface="Roboto Light" panose="02000000000000000000" pitchFamily="2" charset="0"/>
                <a:cs typeface="Roboto Light" panose="02000000000000000000" pitchFamily="2" charset="0"/>
              </a:rPr>
              <a:t>приемке </a:t>
            </a:r>
            <a:r>
              <a:rPr sz="1100" dirty="0">
                <a:latin typeface="Roboto Light" panose="02000000000000000000" pitchFamily="2" charset="0"/>
                <a:ea typeface="Roboto Light" panose="02000000000000000000" pitchFamily="2" charset="0"/>
                <a:cs typeface="Roboto Light" panose="02000000000000000000" pitchFamily="2" charset="0"/>
              </a:rPr>
              <a:t>в </a:t>
            </a:r>
            <a:r>
              <a:rPr sz="1100" spc="-8" dirty="0">
                <a:latin typeface="Roboto Light" panose="02000000000000000000" pitchFamily="2" charset="0"/>
                <a:ea typeface="Roboto Light" panose="02000000000000000000" pitchFamily="2" charset="0"/>
                <a:cs typeface="Roboto Light" panose="02000000000000000000" pitchFamily="2" charset="0"/>
              </a:rPr>
              <a:t>статусе </a:t>
            </a:r>
            <a:r>
              <a:rPr sz="1100" spc="-4" dirty="0">
                <a:solidFill>
                  <a:schemeClr val="accent3"/>
                </a:solidFill>
                <a:latin typeface="Roboto Medium" panose="02000000000000000000" pitchFamily="2" charset="0"/>
                <a:ea typeface="Roboto Medium" panose="02000000000000000000" pitchFamily="2" charset="0"/>
                <a:cs typeface="Roboto Medium" panose="02000000000000000000" pitchFamily="2" charset="0"/>
              </a:rPr>
              <a:t>«Подписано» НЕДОСТУПНЫ</a:t>
            </a:r>
            <a:r>
              <a:rPr sz="1100" spc="-8" dirty="0">
                <a:latin typeface="Roboto Light" panose="02000000000000000000" pitchFamily="2" charset="0"/>
                <a:ea typeface="Roboto Light" panose="02000000000000000000" pitchFamily="2" charset="0"/>
                <a:cs typeface="Roboto Light" panose="02000000000000000000" pitchFamily="2" charset="0"/>
              </a:rPr>
              <a:t> </a:t>
            </a:r>
            <a:r>
              <a:rPr sz="1100" spc="-4" dirty="0" err="1">
                <a:latin typeface="Roboto Light" panose="02000000000000000000" pitchFamily="2" charset="0"/>
                <a:ea typeface="Roboto Light" panose="02000000000000000000" pitchFamily="2" charset="0"/>
                <a:cs typeface="Roboto Light" panose="02000000000000000000" pitchFamily="2" charset="0"/>
              </a:rPr>
              <a:t>для</a:t>
            </a:r>
            <a:r>
              <a:rPr lang="ru-RU" sz="1100" spc="-4" dirty="0">
                <a:latin typeface="Roboto Light" panose="02000000000000000000" pitchFamily="2" charset="0"/>
                <a:ea typeface="Roboto Light" panose="02000000000000000000" pitchFamily="2" charset="0"/>
                <a:cs typeface="Roboto Light" panose="02000000000000000000" pitchFamily="2" charset="0"/>
              </a:rPr>
              <a:t> </a:t>
            </a:r>
            <a:r>
              <a:rPr sz="1100" spc="-8" dirty="0" err="1">
                <a:latin typeface="Roboto Light" panose="02000000000000000000" pitchFamily="2" charset="0"/>
                <a:ea typeface="Roboto Light" panose="02000000000000000000" pitchFamily="2" charset="0"/>
                <a:cs typeface="Roboto Light" panose="02000000000000000000" pitchFamily="2" charset="0"/>
              </a:rPr>
              <a:t>редактирования</a:t>
            </a:r>
            <a:r>
              <a:rPr lang="ru-RU" sz="1100" spc="-8" dirty="0">
                <a:latin typeface="Roboto Light" panose="02000000000000000000" pitchFamily="2" charset="0"/>
                <a:ea typeface="Roboto Light" panose="02000000000000000000" pitchFamily="2" charset="0"/>
                <a:cs typeface="Roboto Light" panose="02000000000000000000" pitchFamily="2" charset="0"/>
              </a:rPr>
              <a:t> </a:t>
            </a:r>
            <a:r>
              <a:rPr sz="1100" spc="-8" dirty="0" err="1">
                <a:latin typeface="Roboto Light" panose="02000000000000000000" pitchFamily="2" charset="0"/>
                <a:ea typeface="Roboto Light" panose="02000000000000000000" pitchFamily="2" charset="0"/>
                <a:cs typeface="Roboto Light" panose="02000000000000000000" pitchFamily="2" charset="0"/>
              </a:rPr>
              <a:t>следующие</a:t>
            </a:r>
            <a:r>
              <a:rPr sz="1100" spc="16" dirty="0">
                <a:latin typeface="Roboto Light" panose="02000000000000000000" pitchFamily="2" charset="0"/>
                <a:ea typeface="Roboto Light" panose="02000000000000000000" pitchFamily="2" charset="0"/>
                <a:cs typeface="Roboto Light" panose="02000000000000000000" pitchFamily="2" charset="0"/>
              </a:rPr>
              <a:t> </a:t>
            </a:r>
            <a:r>
              <a:rPr sz="1100" spc="-8" dirty="0">
                <a:latin typeface="Roboto Light" panose="02000000000000000000" pitchFamily="2" charset="0"/>
                <a:ea typeface="Roboto Light" panose="02000000000000000000" pitchFamily="2" charset="0"/>
                <a:cs typeface="Roboto Light" panose="02000000000000000000" pitchFamily="2" charset="0"/>
              </a:rPr>
              <a:t>поля:</a:t>
            </a:r>
            <a:endParaRPr sz="1100" dirty="0">
              <a:latin typeface="Roboto Light" panose="02000000000000000000" pitchFamily="2" charset="0"/>
              <a:ea typeface="Roboto Light" panose="02000000000000000000" pitchFamily="2" charset="0"/>
              <a:cs typeface="Roboto Light" panose="02000000000000000000" pitchFamily="2" charset="0"/>
            </a:endParaRPr>
          </a:p>
        </p:txBody>
      </p:sp>
      <p:sp>
        <p:nvSpPr>
          <p:cNvPr id="12" name="object 12"/>
          <p:cNvSpPr/>
          <p:nvPr/>
        </p:nvSpPr>
        <p:spPr>
          <a:xfrm>
            <a:off x="400050" y="2127944"/>
            <a:ext cx="2146300" cy="481906"/>
          </a:xfrm>
          <a:prstGeom prst="roundRect">
            <a:avLst/>
          </a:prstGeom>
          <a:solidFill>
            <a:schemeClr val="bg1"/>
          </a:solidFill>
          <a:ln w="12700">
            <a:solidFill>
              <a:schemeClr val="accent1"/>
            </a:solidFill>
          </a:ln>
        </p:spPr>
        <p:txBody>
          <a:bodyPr wrap="square" lIns="0" tIns="0" rIns="0" bIns="0" rtlCol="0" anchor="ctr" anchorCtr="0"/>
          <a:lstStyle/>
          <a:p>
            <a:pPr marL="10319" algn="ctr">
              <a:lnSpc>
                <a:spcPct val="90000"/>
              </a:lnSpc>
            </a:pPr>
            <a:r>
              <a:rPr lang="ru-RU" sz="1200" spc="-8" dirty="0">
                <a:solidFill>
                  <a:srgbClr val="001F5F"/>
                </a:solidFill>
                <a:latin typeface="Roboto" panose="02000000000000000000" pitchFamily="2" charset="0"/>
                <a:ea typeface="Roboto" panose="02000000000000000000" pitchFamily="2" charset="0"/>
                <a:cs typeface="Roboto" panose="02000000000000000000" pitchFamily="2" charset="0"/>
              </a:rPr>
              <a:t>Ошибки </a:t>
            </a:r>
            <a:r>
              <a:rPr lang="ru-RU" sz="1200" spc="-4" dirty="0">
                <a:solidFill>
                  <a:srgbClr val="001F5F"/>
                </a:solidFill>
                <a:latin typeface="Roboto" panose="02000000000000000000" pitchFamily="2" charset="0"/>
                <a:ea typeface="Roboto" panose="02000000000000000000" pitchFamily="2" charset="0"/>
                <a:cs typeface="Roboto" panose="02000000000000000000" pitchFamily="2" charset="0"/>
              </a:rPr>
              <a:t>в </a:t>
            </a:r>
            <a:r>
              <a:rPr lang="ru-RU" sz="1200" spc="-8" dirty="0">
                <a:solidFill>
                  <a:srgbClr val="001F5F"/>
                </a:solidFill>
                <a:latin typeface="Roboto" panose="02000000000000000000" pitchFamily="2" charset="0"/>
                <a:ea typeface="Roboto" panose="02000000000000000000" pitchFamily="2" charset="0"/>
                <a:cs typeface="Roboto" panose="02000000000000000000" pitchFamily="2" charset="0"/>
              </a:rPr>
              <a:t>документе</a:t>
            </a:r>
            <a:endParaRPr lang="ru-RU" sz="1200" dirty="0">
              <a:latin typeface="Roboto" panose="02000000000000000000" pitchFamily="2" charset="0"/>
              <a:ea typeface="Roboto" panose="02000000000000000000" pitchFamily="2" charset="0"/>
              <a:cs typeface="Roboto" panose="02000000000000000000" pitchFamily="2" charset="0"/>
            </a:endParaRPr>
          </a:p>
        </p:txBody>
      </p:sp>
      <p:sp>
        <p:nvSpPr>
          <p:cNvPr id="14" name="object 14"/>
          <p:cNvSpPr/>
          <p:nvPr/>
        </p:nvSpPr>
        <p:spPr>
          <a:xfrm>
            <a:off x="3492501" y="2127944"/>
            <a:ext cx="2152650" cy="481906"/>
          </a:xfrm>
          <a:prstGeom prst="roundRect">
            <a:avLst/>
          </a:prstGeom>
          <a:solidFill>
            <a:schemeClr val="bg1"/>
          </a:solidFill>
          <a:ln w="12700">
            <a:solidFill>
              <a:schemeClr val="accent1"/>
            </a:solidFill>
          </a:ln>
        </p:spPr>
        <p:txBody>
          <a:bodyPr wrap="square" lIns="0" tIns="0" rIns="0" bIns="0" rtlCol="0" anchor="ctr" anchorCtr="0"/>
          <a:lstStyle/>
          <a:p>
            <a:pPr marL="10319" marR="4128" indent="158393" algn="ctr">
              <a:lnSpc>
                <a:spcPct val="90000"/>
              </a:lnSpc>
            </a:pPr>
            <a:r>
              <a:rPr lang="ru-RU" sz="1200" spc="-4" dirty="0">
                <a:solidFill>
                  <a:srgbClr val="001F5F"/>
                </a:solidFill>
                <a:latin typeface="Roboto" panose="02000000000000000000" pitchFamily="2" charset="0"/>
                <a:ea typeface="Roboto" panose="02000000000000000000" pitchFamily="2" charset="0"/>
                <a:cs typeface="Roboto" panose="02000000000000000000" pitchFamily="2" charset="0"/>
              </a:rPr>
              <a:t>Отказ при </a:t>
            </a:r>
            <a:r>
              <a:rPr lang="ru-RU" sz="1200" spc="-8" dirty="0">
                <a:solidFill>
                  <a:srgbClr val="001F5F"/>
                </a:solidFill>
                <a:latin typeface="Roboto" panose="02000000000000000000" pitchFamily="2" charset="0"/>
                <a:ea typeface="Roboto" panose="02000000000000000000" pitchFamily="2" charset="0"/>
                <a:cs typeface="Roboto" panose="02000000000000000000" pitchFamily="2" charset="0"/>
              </a:rPr>
              <a:t>ра</a:t>
            </a:r>
            <a:r>
              <a:rPr lang="ru-RU" sz="1200" dirty="0">
                <a:solidFill>
                  <a:srgbClr val="001F5F"/>
                </a:solidFill>
                <a:latin typeface="Roboto" panose="02000000000000000000" pitchFamily="2" charset="0"/>
                <a:ea typeface="Roboto" panose="02000000000000000000" pitchFamily="2" charset="0"/>
                <a:cs typeface="Roboto" panose="02000000000000000000" pitchFamily="2" charset="0"/>
              </a:rPr>
              <a:t>с</a:t>
            </a:r>
            <a:r>
              <a:rPr lang="ru-RU" sz="1200" spc="-4" dirty="0">
                <a:solidFill>
                  <a:srgbClr val="001F5F"/>
                </a:solidFill>
                <a:latin typeface="Roboto" panose="02000000000000000000" pitchFamily="2" charset="0"/>
                <a:ea typeface="Roboto" panose="02000000000000000000" pitchFamily="2" charset="0"/>
                <a:cs typeface="Roboto" panose="02000000000000000000" pitchFamily="2" charset="0"/>
              </a:rPr>
              <a:t>с</a:t>
            </a:r>
            <a:r>
              <a:rPr lang="ru-RU" sz="1200" spc="-12" dirty="0">
                <a:solidFill>
                  <a:srgbClr val="001F5F"/>
                </a:solidFill>
                <a:latin typeface="Roboto" panose="02000000000000000000" pitchFamily="2" charset="0"/>
                <a:ea typeface="Roboto" panose="02000000000000000000" pitchFamily="2" charset="0"/>
                <a:cs typeface="Roboto" panose="02000000000000000000" pitchFamily="2" charset="0"/>
              </a:rPr>
              <a:t>м</a:t>
            </a:r>
            <a:r>
              <a:rPr lang="ru-RU" sz="1200" spc="-37" dirty="0">
                <a:solidFill>
                  <a:srgbClr val="001F5F"/>
                </a:solidFill>
                <a:latin typeface="Roboto" panose="02000000000000000000" pitchFamily="2" charset="0"/>
                <a:ea typeface="Roboto" panose="02000000000000000000" pitchFamily="2" charset="0"/>
                <a:cs typeface="Roboto" panose="02000000000000000000" pitchFamily="2" charset="0"/>
              </a:rPr>
              <a:t>о</a:t>
            </a:r>
            <a:r>
              <a:rPr lang="ru-RU" sz="1200" spc="-4" dirty="0">
                <a:solidFill>
                  <a:srgbClr val="001F5F"/>
                </a:solidFill>
                <a:latin typeface="Roboto" panose="02000000000000000000" pitchFamily="2" charset="0"/>
                <a:ea typeface="Roboto" panose="02000000000000000000" pitchFamily="2" charset="0"/>
                <a:cs typeface="Roboto" panose="02000000000000000000" pitchFamily="2" charset="0"/>
              </a:rPr>
              <a:t>трен</a:t>
            </a:r>
            <a:r>
              <a:rPr lang="ru-RU" sz="1200" spc="-12" dirty="0">
                <a:solidFill>
                  <a:srgbClr val="001F5F"/>
                </a:solidFill>
                <a:latin typeface="Roboto" panose="02000000000000000000" pitchFamily="2" charset="0"/>
                <a:ea typeface="Roboto" panose="02000000000000000000" pitchFamily="2" charset="0"/>
                <a:cs typeface="Roboto" panose="02000000000000000000" pitchFamily="2" charset="0"/>
              </a:rPr>
              <a:t>и</a:t>
            </a:r>
            <a:r>
              <a:rPr lang="ru-RU" sz="1200" spc="-4" dirty="0">
                <a:solidFill>
                  <a:srgbClr val="001F5F"/>
                </a:solidFill>
                <a:latin typeface="Roboto" panose="02000000000000000000" pitchFamily="2" charset="0"/>
                <a:ea typeface="Roboto" panose="02000000000000000000" pitchFamily="2" charset="0"/>
                <a:cs typeface="Roboto" panose="02000000000000000000" pitchFamily="2" charset="0"/>
              </a:rPr>
              <a:t>и</a:t>
            </a:r>
            <a:endParaRPr lang="ru-RU" sz="1200" dirty="0">
              <a:latin typeface="Roboto" panose="02000000000000000000" pitchFamily="2" charset="0"/>
              <a:ea typeface="Roboto" panose="02000000000000000000" pitchFamily="2" charset="0"/>
              <a:cs typeface="Roboto" panose="02000000000000000000" pitchFamily="2" charset="0"/>
            </a:endParaRPr>
          </a:p>
        </p:txBody>
      </p:sp>
      <p:sp>
        <p:nvSpPr>
          <p:cNvPr id="18" name="object 18"/>
          <p:cNvSpPr/>
          <p:nvPr/>
        </p:nvSpPr>
        <p:spPr>
          <a:xfrm>
            <a:off x="6591301" y="2127944"/>
            <a:ext cx="2922588" cy="481906"/>
          </a:xfrm>
          <a:prstGeom prst="roundRect">
            <a:avLst/>
          </a:prstGeom>
          <a:solidFill>
            <a:schemeClr val="bg1"/>
          </a:solidFill>
          <a:ln w="12700">
            <a:solidFill>
              <a:schemeClr val="accent1"/>
            </a:solidFill>
          </a:ln>
        </p:spPr>
        <p:txBody>
          <a:bodyPr wrap="square" lIns="0" tIns="0" rIns="0" bIns="0" rtlCol="0" anchor="ctr" anchorCtr="0"/>
          <a:lstStyle/>
          <a:p>
            <a:pPr marL="4763" algn="ctr">
              <a:lnSpc>
                <a:spcPct val="90000"/>
              </a:lnSpc>
              <a:tabLst>
                <a:tab pos="1535113" algn="l"/>
              </a:tabLst>
            </a:pPr>
            <a:r>
              <a:rPr lang="ru-RU" sz="1200" spc="-8" dirty="0">
                <a:solidFill>
                  <a:srgbClr val="001F5F"/>
                </a:solidFill>
                <a:latin typeface="Roboto" panose="02000000000000000000" pitchFamily="2" charset="0"/>
                <a:ea typeface="Roboto" panose="02000000000000000000" pitchFamily="2" charset="0"/>
                <a:cs typeface="Roboto" panose="02000000000000000000" pitchFamily="2" charset="0"/>
              </a:rPr>
              <a:t>Сформировать </a:t>
            </a:r>
            <a:r>
              <a:rPr lang="ru-RU" sz="1200" spc="-8" dirty="0">
                <a:solidFill>
                  <a:srgbClr val="001F5F"/>
                </a:solidFill>
                <a:latin typeface="Roboto Medium" panose="02000000000000000000" pitchFamily="2" charset="0"/>
                <a:ea typeface="Roboto Medium" panose="02000000000000000000" pitchFamily="2" charset="0"/>
                <a:cs typeface="Roboto Medium" panose="02000000000000000000" pitchFamily="2" charset="0"/>
              </a:rPr>
              <a:t>исправление</a:t>
            </a:r>
            <a:r>
              <a:rPr lang="ru-RU" sz="1200" spc="-8" dirty="0">
                <a:latin typeface="Roboto Medium" panose="02000000000000000000" pitchFamily="2" charset="0"/>
                <a:ea typeface="Roboto Medium" panose="02000000000000000000" pitchFamily="2" charset="0"/>
                <a:cs typeface="Roboto Medium" panose="02000000000000000000" pitchFamily="2" charset="0"/>
              </a:rPr>
              <a:t> </a:t>
            </a:r>
            <a:r>
              <a:rPr lang="ru-RU" sz="1200" dirty="0">
                <a:solidFill>
                  <a:srgbClr val="001F5F"/>
                </a:solidFill>
                <a:latin typeface="Roboto Medium" panose="02000000000000000000" pitchFamily="2" charset="0"/>
                <a:ea typeface="Roboto Medium" panose="02000000000000000000" pitchFamily="2" charset="0"/>
                <a:cs typeface="Roboto Medium" panose="02000000000000000000" pitchFamily="2" charset="0"/>
              </a:rPr>
              <a:t>к </a:t>
            </a:r>
            <a:r>
              <a:rPr lang="ru-RU" sz="1200" spc="-4" dirty="0">
                <a:solidFill>
                  <a:srgbClr val="001F5F"/>
                </a:solidFill>
                <a:latin typeface="Roboto Medium" panose="02000000000000000000" pitchFamily="2" charset="0"/>
                <a:ea typeface="Roboto Medium" panose="02000000000000000000" pitchFamily="2" charset="0"/>
                <a:cs typeface="Roboto Medium" panose="02000000000000000000" pitchFamily="2" charset="0"/>
              </a:rPr>
              <a:t>документу </a:t>
            </a:r>
            <a:r>
              <a:rPr lang="ru-RU" sz="1200" dirty="0">
                <a:solidFill>
                  <a:srgbClr val="001F5F"/>
                </a:solidFill>
                <a:latin typeface="Roboto Medium" panose="02000000000000000000" pitchFamily="2" charset="0"/>
                <a:ea typeface="Roboto Medium" panose="02000000000000000000" pitchFamily="2" charset="0"/>
                <a:cs typeface="Roboto Medium" panose="02000000000000000000" pitchFamily="2" charset="0"/>
              </a:rPr>
              <a:t>о</a:t>
            </a:r>
            <a:r>
              <a:rPr lang="ru-RU" sz="1200" spc="4" dirty="0">
                <a:solidFill>
                  <a:srgbClr val="001F5F"/>
                </a:solidFill>
                <a:latin typeface="Roboto Medium" panose="02000000000000000000" pitchFamily="2" charset="0"/>
                <a:ea typeface="Roboto Medium" panose="02000000000000000000" pitchFamily="2" charset="0"/>
                <a:cs typeface="Roboto Medium" panose="02000000000000000000" pitchFamily="2" charset="0"/>
              </a:rPr>
              <a:t> </a:t>
            </a:r>
            <a:r>
              <a:rPr lang="ru-RU" sz="1200" spc="-4" dirty="0">
                <a:solidFill>
                  <a:srgbClr val="001F5F"/>
                </a:solidFill>
                <a:latin typeface="Roboto Medium" panose="02000000000000000000" pitchFamily="2" charset="0"/>
                <a:ea typeface="Roboto Medium" panose="02000000000000000000" pitchFamily="2" charset="0"/>
                <a:cs typeface="Roboto Medium" panose="02000000000000000000" pitchFamily="2" charset="0"/>
              </a:rPr>
              <a:t>приемке</a:t>
            </a:r>
            <a:endParaRPr lang="ru-RU" sz="1200" dirty="0">
              <a:latin typeface="Roboto Medium" panose="02000000000000000000" pitchFamily="2" charset="0"/>
              <a:ea typeface="Roboto Medium" panose="02000000000000000000" pitchFamily="2" charset="0"/>
              <a:cs typeface="Roboto Medium" panose="02000000000000000000" pitchFamily="2" charset="0"/>
            </a:endParaRPr>
          </a:p>
        </p:txBody>
      </p:sp>
      <p:cxnSp>
        <p:nvCxnSpPr>
          <p:cNvPr id="7" name="Прямая со стрелкой 6">
            <a:extLst>
              <a:ext uri="{FF2B5EF4-FFF2-40B4-BE49-F238E27FC236}">
                <a16:creationId xmlns:a16="http://schemas.microsoft.com/office/drawing/2014/main" xmlns="" id="{EE648139-66B0-DD48-9CB4-409A105520CA}"/>
              </a:ext>
            </a:extLst>
          </p:cNvPr>
          <p:cNvCxnSpPr>
            <a:cxnSpLocks/>
            <a:stCxn id="12" idx="3"/>
            <a:endCxn id="14" idx="1"/>
          </p:cNvCxnSpPr>
          <p:nvPr/>
        </p:nvCxnSpPr>
        <p:spPr>
          <a:xfrm>
            <a:off x="2546350" y="2368897"/>
            <a:ext cx="946151" cy="0"/>
          </a:xfrm>
          <a:prstGeom prst="straightConnector1">
            <a:avLst/>
          </a:prstGeom>
          <a:ln w="12700" cap="rnd">
            <a:round/>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a:extLst>
              <a:ext uri="{FF2B5EF4-FFF2-40B4-BE49-F238E27FC236}">
                <a16:creationId xmlns:a16="http://schemas.microsoft.com/office/drawing/2014/main" xmlns="" id="{006EFA1F-98BB-ED4D-BF6A-3724EE0B6DA4}"/>
              </a:ext>
            </a:extLst>
          </p:cNvPr>
          <p:cNvCxnSpPr>
            <a:cxnSpLocks/>
            <a:stCxn id="14" idx="3"/>
            <a:endCxn id="18" idx="1"/>
          </p:cNvCxnSpPr>
          <p:nvPr/>
        </p:nvCxnSpPr>
        <p:spPr>
          <a:xfrm>
            <a:off x="5645151" y="2368897"/>
            <a:ext cx="946150" cy="0"/>
          </a:xfrm>
          <a:prstGeom prst="straightConnector1">
            <a:avLst/>
          </a:prstGeom>
          <a:ln w="12700" cap="rnd">
            <a:round/>
            <a:tailEnd type="arrow"/>
          </a:ln>
        </p:spPr>
        <p:style>
          <a:lnRef idx="1">
            <a:schemeClr val="accent1"/>
          </a:lnRef>
          <a:fillRef idx="0">
            <a:schemeClr val="accent1"/>
          </a:fillRef>
          <a:effectRef idx="0">
            <a:schemeClr val="accent1"/>
          </a:effectRef>
          <a:fontRef idx="minor">
            <a:schemeClr val="tx1"/>
          </a:fontRef>
        </p:style>
      </p:cxnSp>
      <p:grpSp>
        <p:nvGrpSpPr>
          <p:cNvPr id="46" name="Группа 45">
            <a:extLst>
              <a:ext uri="{FF2B5EF4-FFF2-40B4-BE49-F238E27FC236}">
                <a16:creationId xmlns:a16="http://schemas.microsoft.com/office/drawing/2014/main" xmlns="" id="{A33A9496-3696-524F-A734-6B65C304C98F}"/>
              </a:ext>
            </a:extLst>
          </p:cNvPr>
          <p:cNvGrpSpPr/>
          <p:nvPr/>
        </p:nvGrpSpPr>
        <p:grpSpPr>
          <a:xfrm>
            <a:off x="6705955" y="2260897"/>
            <a:ext cx="216000" cy="216000"/>
            <a:chOff x="6591301" y="5213350"/>
            <a:chExt cx="822325" cy="822325"/>
          </a:xfrm>
        </p:grpSpPr>
        <p:sp>
          <p:nvSpPr>
            <p:cNvPr id="40" name="Овал 39">
              <a:extLst>
                <a:ext uri="{FF2B5EF4-FFF2-40B4-BE49-F238E27FC236}">
                  <a16:creationId xmlns:a16="http://schemas.microsoft.com/office/drawing/2014/main" xmlns="" id="{35AD0195-402A-B44C-9892-93110E56EF96}"/>
                </a:ext>
              </a:extLst>
            </p:cNvPr>
            <p:cNvSpPr>
              <a:spLocks noChangeAspect="1"/>
            </p:cNvSpPr>
            <p:nvPr/>
          </p:nvSpPr>
          <p:spPr>
            <a:xfrm>
              <a:off x="6591301" y="5213350"/>
              <a:ext cx="822325" cy="822325"/>
            </a:xfrm>
            <a:prstGeom prst="ellipse">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42" name="Прямая соединительная линия 41">
              <a:extLst>
                <a:ext uri="{FF2B5EF4-FFF2-40B4-BE49-F238E27FC236}">
                  <a16:creationId xmlns:a16="http://schemas.microsoft.com/office/drawing/2014/main" xmlns="" id="{0963DF5F-B2A7-4E4F-AE37-00261493539D}"/>
                </a:ext>
              </a:extLst>
            </p:cNvPr>
            <p:cNvCxnSpPr>
              <a:cxnSpLocks/>
            </p:cNvCxnSpPr>
            <p:nvPr/>
          </p:nvCxnSpPr>
          <p:spPr>
            <a:xfrm>
              <a:off x="6814029" y="5624513"/>
              <a:ext cx="376872" cy="0"/>
            </a:xfrm>
            <a:prstGeom prst="line">
              <a:avLst/>
            </a:pr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7905142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00050" y="323850"/>
            <a:ext cx="9113838" cy="1304924"/>
          </a:xfrm>
        </p:spPr>
        <p:txBody>
          <a:bodyPr vert="horz" wrap="square" lIns="0" tIns="9803" rIns="0" bIns="0" rtlCol="0">
            <a:spAutoFit/>
          </a:bodyPr>
          <a:lstStyle/>
          <a:p>
            <a:r>
              <a:rPr lang="ru-RU" dirty="0"/>
              <a:t>Отражение неустоек в документе о приемке</a:t>
            </a:r>
          </a:p>
        </p:txBody>
      </p:sp>
      <p:sp>
        <p:nvSpPr>
          <p:cNvPr id="7" name="object 7"/>
          <p:cNvSpPr>
            <a:spLocks noChangeAspect="1"/>
          </p:cNvSpPr>
          <p:nvPr/>
        </p:nvSpPr>
        <p:spPr>
          <a:xfrm>
            <a:off x="400049" y="2124075"/>
            <a:ext cx="5416551" cy="2582362"/>
          </a:xfrm>
          <a:prstGeom prst="rect">
            <a:avLst/>
          </a:prstGeom>
          <a:blipFill>
            <a:blip r:embed="rId2" cstate="print"/>
            <a:stretch>
              <a:fillRect/>
            </a:stretch>
          </a:blipFill>
          <a:ln>
            <a:solidFill>
              <a:schemeClr val="bg2">
                <a:lumMod val="90000"/>
              </a:schemeClr>
            </a:solidFill>
          </a:ln>
        </p:spPr>
        <p:txBody>
          <a:bodyPr wrap="square" lIns="0" tIns="0" rIns="0" bIns="0" rtlCol="0"/>
          <a:lstStyle/>
          <a:p>
            <a:endParaRPr sz="1463"/>
          </a:p>
        </p:txBody>
      </p:sp>
      <p:sp>
        <p:nvSpPr>
          <p:cNvPr id="8" name="object 8"/>
          <p:cNvSpPr/>
          <p:nvPr/>
        </p:nvSpPr>
        <p:spPr>
          <a:xfrm>
            <a:off x="475313" y="3177944"/>
            <a:ext cx="577631" cy="197948"/>
          </a:xfrm>
          <a:custGeom>
            <a:avLst/>
            <a:gdLst/>
            <a:ahLst/>
            <a:cxnLst/>
            <a:rect l="l" t="t" r="r" b="b"/>
            <a:pathLst>
              <a:path w="685800" h="228600">
                <a:moveTo>
                  <a:pt x="0" y="228600"/>
                </a:moveTo>
                <a:lnTo>
                  <a:pt x="685800" y="228600"/>
                </a:lnTo>
                <a:lnTo>
                  <a:pt x="685800" y="0"/>
                </a:lnTo>
                <a:lnTo>
                  <a:pt x="0" y="0"/>
                </a:lnTo>
                <a:lnTo>
                  <a:pt x="0" y="228600"/>
                </a:lnTo>
                <a:close/>
              </a:path>
            </a:pathLst>
          </a:custGeom>
          <a:ln w="19812">
            <a:solidFill>
              <a:srgbClr val="FF0000"/>
            </a:solidFill>
            <a:prstDash val="sysDash"/>
          </a:ln>
        </p:spPr>
        <p:txBody>
          <a:bodyPr wrap="square" lIns="0" tIns="0" rIns="0" bIns="0" rtlCol="0"/>
          <a:lstStyle/>
          <a:p>
            <a:endParaRPr sz="1463"/>
          </a:p>
        </p:txBody>
      </p:sp>
      <p:sp>
        <p:nvSpPr>
          <p:cNvPr id="10" name="object 10"/>
          <p:cNvSpPr/>
          <p:nvPr/>
        </p:nvSpPr>
        <p:spPr>
          <a:xfrm>
            <a:off x="4870450" y="4222249"/>
            <a:ext cx="4643438" cy="1958975"/>
          </a:xfrm>
          <a:prstGeom prst="rect">
            <a:avLst/>
          </a:prstGeom>
          <a:blipFill>
            <a:blip r:embed="rId3" cstate="print"/>
            <a:stretch>
              <a:fillRect/>
            </a:stretch>
          </a:blipFill>
          <a:ln>
            <a:solidFill>
              <a:schemeClr val="bg2">
                <a:lumMod val="90000"/>
              </a:schemeClr>
            </a:solidFill>
          </a:ln>
        </p:spPr>
        <p:txBody>
          <a:bodyPr wrap="square" lIns="0" tIns="0" rIns="0" bIns="0" rtlCol="0"/>
          <a:lstStyle/>
          <a:p>
            <a:endParaRPr sz="1463"/>
          </a:p>
        </p:txBody>
      </p:sp>
      <p:sp>
        <p:nvSpPr>
          <p:cNvPr id="11" name="object 11"/>
          <p:cNvSpPr/>
          <p:nvPr/>
        </p:nvSpPr>
        <p:spPr>
          <a:xfrm>
            <a:off x="4095750" y="2289596"/>
            <a:ext cx="734867" cy="479004"/>
          </a:xfrm>
          <a:custGeom>
            <a:avLst/>
            <a:gdLst/>
            <a:ahLst/>
            <a:cxnLst/>
            <a:rect l="l" t="t" r="r" b="b"/>
            <a:pathLst>
              <a:path w="824864" h="538480">
                <a:moveTo>
                  <a:pt x="0" y="537972"/>
                </a:moveTo>
                <a:lnTo>
                  <a:pt x="824484" y="537972"/>
                </a:lnTo>
                <a:lnTo>
                  <a:pt x="824484" y="0"/>
                </a:lnTo>
                <a:lnTo>
                  <a:pt x="0" y="0"/>
                </a:lnTo>
                <a:lnTo>
                  <a:pt x="0" y="537972"/>
                </a:lnTo>
                <a:close/>
              </a:path>
            </a:pathLst>
          </a:custGeom>
          <a:ln w="19812">
            <a:solidFill>
              <a:srgbClr val="FF0000"/>
            </a:solidFill>
            <a:prstDash val="sysDash"/>
          </a:ln>
        </p:spPr>
        <p:txBody>
          <a:bodyPr wrap="square" lIns="0" tIns="0" rIns="0" bIns="0" rtlCol="0"/>
          <a:lstStyle/>
          <a:p>
            <a:endParaRPr sz="1463"/>
          </a:p>
        </p:txBody>
      </p:sp>
      <p:sp>
        <p:nvSpPr>
          <p:cNvPr id="12" name="object 12"/>
          <p:cNvSpPr txBox="1"/>
          <p:nvPr/>
        </p:nvSpPr>
        <p:spPr>
          <a:xfrm>
            <a:off x="6119018" y="2299410"/>
            <a:ext cx="3092451" cy="810118"/>
          </a:xfrm>
          <a:prstGeom prst="rect">
            <a:avLst/>
          </a:prstGeom>
        </p:spPr>
        <p:txBody>
          <a:bodyPr vert="horz" wrap="square" lIns="0" tIns="9803" rIns="0" bIns="0" rtlCol="0">
            <a:spAutoFit/>
          </a:bodyPr>
          <a:lstStyle/>
          <a:p>
            <a:pPr marL="10319">
              <a:spcBef>
                <a:spcPts val="77"/>
              </a:spcBef>
            </a:pPr>
            <a:r>
              <a:rPr lang="ru-RU" sz="1300" spc="-24" dirty="0">
                <a:latin typeface="Roboto Medium" panose="02000000000000000000" pitchFamily="2" charset="0"/>
                <a:ea typeface="Roboto Medium" panose="02000000000000000000" pitchFamily="2" charset="0"/>
                <a:cs typeface="Roboto Medium" panose="02000000000000000000" pitchFamily="2" charset="0"/>
              </a:rPr>
              <a:t>Важно:</a:t>
            </a:r>
            <a:r>
              <a:rPr sz="1300" spc="-24" dirty="0">
                <a:latin typeface="Roboto Light" panose="02000000000000000000" pitchFamily="2" charset="0"/>
                <a:ea typeface="Roboto Light" panose="02000000000000000000" pitchFamily="2" charset="0"/>
                <a:cs typeface="Roboto Light" panose="02000000000000000000" pitchFamily="2" charset="0"/>
              </a:rPr>
              <a:t> </a:t>
            </a:r>
            <a:r>
              <a:rPr sz="1300" spc="-4" dirty="0">
                <a:latin typeface="Roboto Light" panose="02000000000000000000" pitchFamily="2" charset="0"/>
                <a:ea typeface="Roboto Light" panose="02000000000000000000" pitchFamily="2" charset="0"/>
                <a:cs typeface="Roboto Light" panose="02000000000000000000" pitchFamily="2" charset="0"/>
              </a:rPr>
              <a:t>СВИК с</a:t>
            </a:r>
            <a:r>
              <a:rPr sz="1300" spc="73" dirty="0">
                <a:latin typeface="Roboto Light" panose="02000000000000000000" pitchFamily="2" charset="0"/>
                <a:ea typeface="Roboto Light" panose="02000000000000000000" pitchFamily="2" charset="0"/>
                <a:cs typeface="Roboto Light" panose="02000000000000000000" pitchFamily="2" charset="0"/>
              </a:rPr>
              <a:t> </a:t>
            </a:r>
            <a:r>
              <a:rPr sz="1300" spc="-8" dirty="0">
                <a:latin typeface="Roboto Light" panose="02000000000000000000" pitchFamily="2" charset="0"/>
                <a:ea typeface="Roboto Light" panose="02000000000000000000" pitchFamily="2" charset="0"/>
                <a:cs typeface="Roboto Light" panose="02000000000000000000" pitchFamily="2" charset="0"/>
              </a:rPr>
              <a:t>требованием</a:t>
            </a:r>
            <a:endParaRPr sz="1300" dirty="0">
              <a:latin typeface="Roboto Light" panose="02000000000000000000" pitchFamily="2" charset="0"/>
              <a:ea typeface="Roboto Light" panose="02000000000000000000" pitchFamily="2" charset="0"/>
              <a:cs typeface="Roboto Light" panose="02000000000000000000" pitchFamily="2" charset="0"/>
            </a:endParaRPr>
          </a:p>
          <a:p>
            <a:pPr marL="10319" marR="4128">
              <a:spcBef>
                <a:spcPts val="4"/>
              </a:spcBef>
            </a:pPr>
            <a:r>
              <a:rPr sz="1300" spc="-4" dirty="0">
                <a:latin typeface="Roboto Light" panose="02000000000000000000" pitchFamily="2" charset="0"/>
                <a:ea typeface="Roboto Light" panose="02000000000000000000" pitchFamily="2" charset="0"/>
                <a:cs typeface="Roboto Light" panose="02000000000000000000" pitchFamily="2" charset="0"/>
              </a:rPr>
              <a:t>и </a:t>
            </a:r>
            <a:r>
              <a:rPr sz="1300" spc="-8" dirty="0">
                <a:latin typeface="Roboto Light" panose="02000000000000000000" pitchFamily="2" charset="0"/>
                <a:ea typeface="Roboto Light" panose="02000000000000000000" pitchFamily="2" charset="0"/>
                <a:cs typeface="Roboto Light" panose="02000000000000000000" pitchFamily="2" charset="0"/>
              </a:rPr>
              <a:t>информацией </a:t>
            </a:r>
            <a:r>
              <a:rPr sz="1300" spc="-4" dirty="0">
                <a:latin typeface="Roboto Light" panose="02000000000000000000" pitchFamily="2" charset="0"/>
                <a:ea typeface="Roboto Light" panose="02000000000000000000" pitchFamily="2" charset="0"/>
                <a:cs typeface="Roboto Light" panose="02000000000000000000" pitchFamily="2" charset="0"/>
              </a:rPr>
              <a:t>о </a:t>
            </a:r>
            <a:r>
              <a:rPr sz="1300" spc="-12" dirty="0" err="1">
                <a:latin typeface="Roboto Light" panose="02000000000000000000" pitchFamily="2" charset="0"/>
                <a:ea typeface="Roboto Light" panose="02000000000000000000" pitchFamily="2" charset="0"/>
                <a:cs typeface="Roboto Light" panose="02000000000000000000" pitchFamily="2" charset="0"/>
              </a:rPr>
              <a:t>неустойке</a:t>
            </a:r>
            <a:r>
              <a:rPr sz="1300" spc="-12" dirty="0">
                <a:latin typeface="Roboto Light" panose="02000000000000000000" pitchFamily="2" charset="0"/>
                <a:ea typeface="Roboto Light" panose="02000000000000000000" pitchFamily="2" charset="0"/>
                <a:cs typeface="Roboto Light" panose="02000000000000000000" pitchFamily="2" charset="0"/>
              </a:rPr>
              <a:t> </a:t>
            </a:r>
            <a:r>
              <a:rPr sz="1300" spc="-4" dirty="0" err="1">
                <a:latin typeface="Roboto Light" panose="02000000000000000000" pitchFamily="2" charset="0"/>
                <a:ea typeface="Roboto Light" panose="02000000000000000000" pitchFamily="2" charset="0"/>
                <a:cs typeface="Roboto Light" panose="02000000000000000000" pitchFamily="2" charset="0"/>
              </a:rPr>
              <a:t>по</a:t>
            </a:r>
            <a:r>
              <a:rPr lang="ru-RU" sz="1300" spc="-4" dirty="0">
                <a:latin typeface="Roboto Light" panose="02000000000000000000" pitchFamily="2" charset="0"/>
                <a:ea typeface="Roboto Light" panose="02000000000000000000" pitchFamily="2" charset="0"/>
                <a:cs typeface="Roboto Light" panose="02000000000000000000" pitchFamily="2" charset="0"/>
              </a:rPr>
              <a:t> </a:t>
            </a:r>
            <a:r>
              <a:rPr sz="1300" spc="-4" dirty="0" err="1">
                <a:latin typeface="Roboto Light" panose="02000000000000000000" pitchFamily="2" charset="0"/>
                <a:ea typeface="Roboto Light" panose="02000000000000000000" pitchFamily="2" charset="0"/>
                <a:cs typeface="Roboto Light" panose="02000000000000000000" pitchFamily="2" charset="0"/>
              </a:rPr>
              <a:t>контракту</a:t>
            </a:r>
            <a:r>
              <a:rPr lang="ru-RU" sz="1300" spc="-4" dirty="0">
                <a:latin typeface="Roboto Light" panose="02000000000000000000" pitchFamily="2" charset="0"/>
                <a:ea typeface="Roboto Light" panose="02000000000000000000" pitchFamily="2" charset="0"/>
                <a:cs typeface="Roboto Light" panose="02000000000000000000" pitchFamily="2" charset="0"/>
              </a:rPr>
              <a:t> </a:t>
            </a:r>
            <a:r>
              <a:rPr sz="1300" spc="-12" dirty="0" err="1">
                <a:latin typeface="Roboto Light" panose="02000000000000000000" pitchFamily="2" charset="0"/>
                <a:ea typeface="Roboto Light" panose="02000000000000000000" pitchFamily="2" charset="0"/>
                <a:cs typeface="Roboto Light" panose="02000000000000000000" pitchFamily="2" charset="0"/>
              </a:rPr>
              <a:t>формируются</a:t>
            </a:r>
            <a:r>
              <a:rPr sz="1300" spc="-12" dirty="0">
                <a:latin typeface="Roboto Light" panose="02000000000000000000" pitchFamily="2" charset="0"/>
                <a:ea typeface="Roboto Light" panose="02000000000000000000" pitchFamily="2" charset="0"/>
                <a:cs typeface="Roboto Light" panose="02000000000000000000" pitchFamily="2" charset="0"/>
              </a:rPr>
              <a:t> </a:t>
            </a:r>
            <a:r>
              <a:rPr sz="1300" spc="-8" dirty="0">
                <a:latin typeface="Roboto Light" panose="02000000000000000000" pitchFamily="2" charset="0"/>
                <a:ea typeface="Roboto Light" panose="02000000000000000000" pitchFamily="2" charset="0"/>
                <a:cs typeface="Roboto Light" panose="02000000000000000000" pitchFamily="2" charset="0"/>
              </a:rPr>
              <a:t>заказчиком </a:t>
            </a:r>
            <a:r>
              <a:rPr sz="1300" spc="-20" dirty="0" err="1">
                <a:latin typeface="Roboto Light" panose="02000000000000000000" pitchFamily="2" charset="0"/>
                <a:ea typeface="Roboto Light" panose="02000000000000000000" pitchFamily="2" charset="0"/>
                <a:cs typeface="Roboto Light" panose="02000000000000000000" pitchFamily="2" charset="0"/>
              </a:rPr>
              <a:t>отдельно</a:t>
            </a:r>
            <a:r>
              <a:rPr sz="1300" spc="-20" dirty="0">
                <a:latin typeface="Roboto Light" panose="02000000000000000000" pitchFamily="2" charset="0"/>
                <a:ea typeface="Roboto Light" panose="02000000000000000000" pitchFamily="2" charset="0"/>
                <a:cs typeface="Roboto Light" panose="02000000000000000000" pitchFamily="2" charset="0"/>
              </a:rPr>
              <a:t> </a:t>
            </a:r>
            <a:r>
              <a:rPr sz="1300" spc="-4" dirty="0" err="1">
                <a:latin typeface="Roboto Light" panose="02000000000000000000" pitchFamily="2" charset="0"/>
                <a:ea typeface="Roboto Light" panose="02000000000000000000" pitchFamily="2" charset="0"/>
                <a:cs typeface="Roboto Light" panose="02000000000000000000" pitchFamily="2" charset="0"/>
              </a:rPr>
              <a:t>в</a:t>
            </a:r>
            <a:r>
              <a:rPr lang="ru-RU" sz="1300" spc="-4" dirty="0">
                <a:latin typeface="Roboto Light" panose="02000000000000000000" pitchFamily="2" charset="0"/>
                <a:ea typeface="Roboto Light" panose="02000000000000000000" pitchFamily="2" charset="0"/>
                <a:cs typeface="Roboto Light" panose="02000000000000000000" pitchFamily="2" charset="0"/>
              </a:rPr>
              <a:t> </a:t>
            </a:r>
            <a:r>
              <a:rPr sz="1300" spc="-4" dirty="0" err="1">
                <a:latin typeface="Roboto Light" panose="02000000000000000000" pitchFamily="2" charset="0"/>
                <a:ea typeface="Roboto Light" panose="02000000000000000000" pitchFamily="2" charset="0"/>
                <a:cs typeface="Roboto Light" panose="02000000000000000000" pitchFamily="2" charset="0"/>
              </a:rPr>
              <a:t>реестре</a:t>
            </a:r>
            <a:r>
              <a:rPr lang="ru-RU" sz="1300" spc="-4" dirty="0">
                <a:latin typeface="Roboto Light" panose="02000000000000000000" pitchFamily="2" charset="0"/>
                <a:ea typeface="Roboto Light" panose="02000000000000000000" pitchFamily="2" charset="0"/>
                <a:cs typeface="Roboto Light" panose="02000000000000000000" pitchFamily="2" charset="0"/>
              </a:rPr>
              <a:t> </a:t>
            </a:r>
            <a:r>
              <a:rPr sz="1300" spc="-8" dirty="0" err="1">
                <a:latin typeface="Roboto Light" panose="02000000000000000000" pitchFamily="2" charset="0"/>
                <a:ea typeface="Roboto Light" panose="02000000000000000000" pitchFamily="2" charset="0"/>
                <a:cs typeface="Roboto Light" panose="02000000000000000000" pitchFamily="2" charset="0"/>
              </a:rPr>
              <a:t>контрактов</a:t>
            </a:r>
            <a:endParaRPr sz="1300" dirty="0">
              <a:latin typeface="Roboto Light" panose="02000000000000000000" pitchFamily="2" charset="0"/>
              <a:ea typeface="Roboto Light" panose="02000000000000000000" pitchFamily="2" charset="0"/>
              <a:cs typeface="Roboto Light" panose="02000000000000000000" pitchFamily="2" charset="0"/>
            </a:endParaRPr>
          </a:p>
        </p:txBody>
      </p:sp>
      <p:sp>
        <p:nvSpPr>
          <p:cNvPr id="13" name="object 13"/>
          <p:cNvSpPr/>
          <p:nvPr/>
        </p:nvSpPr>
        <p:spPr>
          <a:xfrm>
            <a:off x="4953000" y="4456545"/>
            <a:ext cx="4509655" cy="1306946"/>
          </a:xfrm>
          <a:custGeom>
            <a:avLst/>
            <a:gdLst/>
            <a:ahLst/>
            <a:cxnLst/>
            <a:rect l="l" t="t" r="r" b="b"/>
            <a:pathLst>
              <a:path w="5168265" h="1313814">
                <a:moveTo>
                  <a:pt x="0" y="1313687"/>
                </a:moveTo>
                <a:lnTo>
                  <a:pt x="5167884" y="1313687"/>
                </a:lnTo>
                <a:lnTo>
                  <a:pt x="5167884" y="0"/>
                </a:lnTo>
                <a:lnTo>
                  <a:pt x="0" y="0"/>
                </a:lnTo>
                <a:lnTo>
                  <a:pt x="0" y="1313687"/>
                </a:lnTo>
                <a:close/>
              </a:path>
            </a:pathLst>
          </a:custGeom>
          <a:ln w="19812">
            <a:solidFill>
              <a:srgbClr val="FF0000"/>
            </a:solidFill>
            <a:prstDash val="sysDash"/>
          </a:ln>
        </p:spPr>
        <p:txBody>
          <a:bodyPr wrap="square" lIns="0" tIns="0" rIns="0" bIns="0" rtlCol="0"/>
          <a:lstStyle/>
          <a:p>
            <a:endParaRPr sz="1463"/>
          </a:p>
        </p:txBody>
      </p:sp>
    </p:spTree>
    <p:extLst>
      <p:ext uri="{BB962C8B-B14F-4D97-AF65-F5344CB8AC3E}">
        <p14:creationId xmlns:p14="http://schemas.microsoft.com/office/powerpoint/2010/main" val="3808466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00050" y="323850"/>
            <a:ext cx="9113838" cy="1346418"/>
          </a:xfrm>
        </p:spPr>
        <p:txBody>
          <a:bodyPr vert="horz" wrap="square" lIns="0" tIns="9803" rIns="0" bIns="0" rtlCol="0">
            <a:spAutoFit/>
          </a:bodyPr>
          <a:lstStyle/>
          <a:p>
            <a:r>
              <a:rPr lang="ru-RU" dirty="0"/>
              <a:t>Неустойки. </a:t>
            </a:r>
            <a:br>
              <a:rPr lang="ru-RU" dirty="0"/>
            </a:br>
            <a:r>
              <a:rPr lang="ru-RU" dirty="0"/>
              <a:t>Уменьшение суммы в СДО</a:t>
            </a:r>
          </a:p>
        </p:txBody>
      </p:sp>
      <p:sp>
        <p:nvSpPr>
          <p:cNvPr id="7" name="object 7"/>
          <p:cNvSpPr>
            <a:spLocks/>
          </p:cNvSpPr>
          <p:nvPr/>
        </p:nvSpPr>
        <p:spPr>
          <a:xfrm>
            <a:off x="400051" y="2124075"/>
            <a:ext cx="5416550" cy="2804635"/>
          </a:xfrm>
          <a:prstGeom prst="rect">
            <a:avLst/>
          </a:prstGeom>
          <a:blipFill>
            <a:blip r:embed="rId2" cstate="print"/>
            <a:stretch>
              <a:fillRect/>
            </a:stretch>
          </a:blipFill>
          <a:ln>
            <a:solidFill>
              <a:schemeClr val="bg2">
                <a:lumMod val="90000"/>
              </a:schemeClr>
            </a:solidFill>
          </a:ln>
        </p:spPr>
        <p:txBody>
          <a:bodyPr wrap="square" lIns="0" tIns="0" rIns="0" bIns="0" rtlCol="0"/>
          <a:lstStyle/>
          <a:p>
            <a:endParaRPr sz="1463"/>
          </a:p>
        </p:txBody>
      </p:sp>
      <p:sp>
        <p:nvSpPr>
          <p:cNvPr id="9" name="object 9"/>
          <p:cNvSpPr/>
          <p:nvPr/>
        </p:nvSpPr>
        <p:spPr>
          <a:xfrm>
            <a:off x="3321050" y="4100703"/>
            <a:ext cx="6192838" cy="1604772"/>
          </a:xfrm>
          <a:prstGeom prst="rect">
            <a:avLst/>
          </a:prstGeom>
          <a:blipFill>
            <a:blip r:embed="rId3" cstate="print"/>
            <a:stretch>
              <a:fillRect/>
            </a:stretch>
          </a:blipFill>
          <a:ln>
            <a:solidFill>
              <a:schemeClr val="bg2">
                <a:lumMod val="90000"/>
              </a:schemeClr>
            </a:solidFill>
          </a:ln>
        </p:spPr>
        <p:txBody>
          <a:bodyPr wrap="square" lIns="0" tIns="0" rIns="0" bIns="0" rtlCol="0"/>
          <a:lstStyle/>
          <a:p>
            <a:endParaRPr sz="1463"/>
          </a:p>
        </p:txBody>
      </p:sp>
      <p:sp>
        <p:nvSpPr>
          <p:cNvPr id="11" name="object 11">
            <a:extLst>
              <a:ext uri="{FF2B5EF4-FFF2-40B4-BE49-F238E27FC236}">
                <a16:creationId xmlns:a16="http://schemas.microsoft.com/office/drawing/2014/main" xmlns="" id="{27DFDA1E-AA56-5941-88E1-89D2003DC043}"/>
              </a:ext>
            </a:extLst>
          </p:cNvPr>
          <p:cNvSpPr/>
          <p:nvPr/>
        </p:nvSpPr>
        <p:spPr>
          <a:xfrm>
            <a:off x="7749308" y="5276273"/>
            <a:ext cx="1764579" cy="429202"/>
          </a:xfrm>
          <a:custGeom>
            <a:avLst/>
            <a:gdLst/>
            <a:ahLst/>
            <a:cxnLst/>
            <a:rect l="l" t="t" r="r" b="b"/>
            <a:pathLst>
              <a:path w="824864" h="538480">
                <a:moveTo>
                  <a:pt x="0" y="537972"/>
                </a:moveTo>
                <a:lnTo>
                  <a:pt x="824484" y="537972"/>
                </a:lnTo>
                <a:lnTo>
                  <a:pt x="824484" y="0"/>
                </a:lnTo>
                <a:lnTo>
                  <a:pt x="0" y="0"/>
                </a:lnTo>
                <a:lnTo>
                  <a:pt x="0" y="537972"/>
                </a:lnTo>
                <a:close/>
              </a:path>
            </a:pathLst>
          </a:custGeom>
          <a:ln w="19812">
            <a:solidFill>
              <a:srgbClr val="FF0000"/>
            </a:solidFill>
            <a:prstDash val="sysDash"/>
          </a:ln>
        </p:spPr>
        <p:txBody>
          <a:bodyPr wrap="square" lIns="0" tIns="0" rIns="0" bIns="0" rtlCol="0"/>
          <a:lstStyle/>
          <a:p>
            <a:endParaRPr sz="1463"/>
          </a:p>
        </p:txBody>
      </p:sp>
      <p:sp>
        <p:nvSpPr>
          <p:cNvPr id="12" name="object 11">
            <a:extLst>
              <a:ext uri="{FF2B5EF4-FFF2-40B4-BE49-F238E27FC236}">
                <a16:creationId xmlns:a16="http://schemas.microsoft.com/office/drawing/2014/main" xmlns="" id="{0499737A-0191-F94B-8DA6-44B83D0A4DDD}"/>
              </a:ext>
            </a:extLst>
          </p:cNvPr>
          <p:cNvSpPr/>
          <p:nvPr/>
        </p:nvSpPr>
        <p:spPr>
          <a:xfrm>
            <a:off x="400050" y="3948545"/>
            <a:ext cx="2846532" cy="980165"/>
          </a:xfrm>
          <a:custGeom>
            <a:avLst/>
            <a:gdLst/>
            <a:ahLst/>
            <a:cxnLst/>
            <a:rect l="l" t="t" r="r" b="b"/>
            <a:pathLst>
              <a:path w="824864" h="538480">
                <a:moveTo>
                  <a:pt x="0" y="537972"/>
                </a:moveTo>
                <a:lnTo>
                  <a:pt x="824484" y="537972"/>
                </a:lnTo>
                <a:lnTo>
                  <a:pt x="824484" y="0"/>
                </a:lnTo>
                <a:lnTo>
                  <a:pt x="0" y="0"/>
                </a:lnTo>
                <a:lnTo>
                  <a:pt x="0" y="537972"/>
                </a:lnTo>
                <a:close/>
              </a:path>
            </a:pathLst>
          </a:custGeom>
          <a:ln w="19812">
            <a:solidFill>
              <a:srgbClr val="FF0000"/>
            </a:solidFill>
            <a:prstDash val="sysDash"/>
          </a:ln>
        </p:spPr>
        <p:txBody>
          <a:bodyPr wrap="square" lIns="0" tIns="0" rIns="0" bIns="0" rtlCol="0"/>
          <a:lstStyle/>
          <a:p>
            <a:endParaRPr sz="1463"/>
          </a:p>
        </p:txBody>
      </p:sp>
    </p:spTree>
    <p:extLst>
      <p:ext uri="{BB962C8B-B14F-4D97-AF65-F5344CB8AC3E}">
        <p14:creationId xmlns:p14="http://schemas.microsoft.com/office/powerpoint/2010/main" val="33784459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xmlns="" id="{9693C356-C291-4045-8DFA-323CD9DD27F1}"/>
              </a:ext>
            </a:extLst>
          </p:cNvPr>
          <p:cNvSpPr/>
          <p:nvPr/>
        </p:nvSpPr>
        <p:spPr>
          <a:xfrm>
            <a:off x="682854" y="2947989"/>
            <a:ext cx="9113838" cy="2606658"/>
          </a:xfrm>
          <a:prstGeom prst="rect">
            <a:avLst/>
          </a:prstGeom>
        </p:spPr>
        <p:txBody>
          <a:bodyPr lIns="0" tIns="0" rIns="0" bIns="0" anchor="ctr" anchorCtr="0"/>
          <a:lstStyle/>
          <a:p>
            <a:pPr algn="ctr">
              <a:spcAft>
                <a:spcPts val="1800"/>
              </a:spcAft>
            </a:pPr>
            <a:r>
              <a:rPr lang="ru-RU" sz="2400" b="0" i="0" kern="1200" dirty="0">
                <a:solidFill>
                  <a:schemeClr val="tx2"/>
                </a:solidFill>
                <a:effectLst/>
                <a:latin typeface="Roboto" panose="02000000000000000000" pitchFamily="2" charset="0"/>
                <a:ea typeface="Roboto" panose="02000000000000000000" pitchFamily="2" charset="0"/>
                <a:cs typeface="Roboto" panose="02000000000000000000" pitchFamily="2" charset="0"/>
              </a:rPr>
              <a:t>Спасибо за внимание!</a:t>
            </a:r>
            <a:endParaRPr lang="en-US" sz="2400" b="0" i="0" kern="1200" dirty="0">
              <a:solidFill>
                <a:schemeClr val="tx2"/>
              </a:solidFill>
              <a:effectLst/>
              <a:latin typeface="Roboto" panose="02000000000000000000" pitchFamily="2" charset="0"/>
              <a:ea typeface="Roboto" panose="02000000000000000000" pitchFamily="2" charset="0"/>
              <a:cs typeface="Roboto" panose="02000000000000000000" pitchFamily="2" charset="0"/>
            </a:endParaRPr>
          </a:p>
          <a:p>
            <a:pPr algn="ctr"/>
            <a:r>
              <a:rPr lang="ru-RU" sz="2000" dirty="0" smtClean="0">
                <a:solidFill>
                  <a:schemeClr val="tx2"/>
                </a:solidFill>
              </a:rPr>
              <a:t>Ваш персональный менеджер </a:t>
            </a:r>
            <a:r>
              <a:rPr lang="ru-RU" sz="2000" dirty="0">
                <a:solidFill>
                  <a:schemeClr val="tx2"/>
                </a:solidFill>
              </a:rPr>
              <a:t>по </a:t>
            </a:r>
            <a:r>
              <a:rPr lang="ru-RU" sz="2000" dirty="0" smtClean="0">
                <a:solidFill>
                  <a:schemeClr val="tx2"/>
                </a:solidFill>
              </a:rPr>
              <a:t>работе</a:t>
            </a:r>
          </a:p>
          <a:p>
            <a:pPr algn="ctr"/>
            <a:r>
              <a:rPr lang="ru-RU" sz="2000" dirty="0">
                <a:solidFill>
                  <a:schemeClr val="tx2"/>
                </a:solidFill>
              </a:rPr>
              <a:t>н</a:t>
            </a:r>
            <a:r>
              <a:rPr lang="ru-RU" sz="2000" dirty="0" smtClean="0">
                <a:solidFill>
                  <a:schemeClr val="tx2"/>
                </a:solidFill>
              </a:rPr>
              <a:t>а ЭТП Газпромбанка </a:t>
            </a:r>
            <a:r>
              <a:rPr lang="ru-RU" sz="2000" dirty="0">
                <a:solidFill>
                  <a:schemeClr val="tx2"/>
                </a:solidFill>
              </a:rPr>
              <a:t>(ЭТП ГПБ</a:t>
            </a:r>
            <a:r>
              <a:rPr lang="ru-RU" sz="2000" dirty="0" smtClean="0">
                <a:solidFill>
                  <a:schemeClr val="tx2"/>
                </a:solidFill>
              </a:rPr>
              <a:t>)</a:t>
            </a:r>
          </a:p>
          <a:p>
            <a:pPr algn="ctr"/>
            <a:r>
              <a:rPr lang="ru-RU" sz="2000" b="1" dirty="0" smtClean="0">
                <a:solidFill>
                  <a:schemeClr val="tx2"/>
                </a:solidFill>
              </a:rPr>
              <a:t>Куклев Вадим</a:t>
            </a:r>
          </a:p>
          <a:p>
            <a:pPr algn="ctr"/>
            <a:r>
              <a:rPr lang="ru-RU" sz="2000" dirty="0" smtClean="0">
                <a:solidFill>
                  <a:schemeClr val="tx2"/>
                </a:solidFill>
              </a:rPr>
              <a:t> </a:t>
            </a:r>
            <a:endParaRPr lang="ru-RU" sz="2000" dirty="0">
              <a:solidFill>
                <a:schemeClr val="tx2"/>
              </a:solidFill>
            </a:endParaRPr>
          </a:p>
          <a:p>
            <a:pPr algn="ctr"/>
            <a:r>
              <a:rPr lang="ru-RU" sz="2000" dirty="0">
                <a:solidFill>
                  <a:schemeClr val="tx2"/>
                </a:solidFill>
              </a:rPr>
              <a:t>etpgpb.ru </a:t>
            </a:r>
          </a:p>
          <a:p>
            <a:pPr algn="ctr"/>
            <a:r>
              <a:rPr lang="ru-RU" sz="2000" dirty="0">
                <a:solidFill>
                  <a:schemeClr val="tx2"/>
                </a:solidFill>
              </a:rPr>
              <a:t>тел. (495) 276-00-51 доб. 538</a:t>
            </a:r>
          </a:p>
          <a:p>
            <a:pPr algn="ctr"/>
            <a:r>
              <a:rPr lang="ru-RU" sz="2000" b="1" dirty="0">
                <a:solidFill>
                  <a:schemeClr val="tx2"/>
                </a:solidFill>
              </a:rPr>
              <a:t>Моб. +7(909) 934-23-95</a:t>
            </a:r>
          </a:p>
          <a:p>
            <a:pPr algn="ctr"/>
            <a:r>
              <a:rPr lang="ru-RU" sz="2000" b="1" dirty="0">
                <a:solidFill>
                  <a:schemeClr val="tx2"/>
                </a:solidFill>
              </a:rPr>
              <a:t>e-</a:t>
            </a:r>
            <a:r>
              <a:rPr lang="ru-RU" sz="2000" b="1" dirty="0" err="1">
                <a:solidFill>
                  <a:schemeClr val="tx2"/>
                </a:solidFill>
              </a:rPr>
              <a:t>mail</a:t>
            </a:r>
            <a:r>
              <a:rPr lang="ru-RU" sz="2000" b="1" dirty="0">
                <a:solidFill>
                  <a:schemeClr val="tx2"/>
                </a:solidFill>
              </a:rPr>
              <a:t>  </a:t>
            </a:r>
            <a:r>
              <a:rPr lang="ru-RU" sz="2000" b="1" dirty="0">
                <a:solidFill>
                  <a:schemeClr val="tx2"/>
                </a:solidFill>
                <a:hlinkClick r:id="rId2"/>
              </a:rPr>
              <a:t>v.kuklev@etpgpb.ru</a:t>
            </a:r>
            <a:endParaRPr lang="ru-RU" sz="2000" b="1" dirty="0">
              <a:solidFill>
                <a:schemeClr val="tx2"/>
              </a:solidFill>
            </a:endParaRPr>
          </a:p>
          <a:p>
            <a:r>
              <a:rPr lang="ru-RU" sz="2000" dirty="0"/>
              <a:t> </a:t>
            </a:r>
          </a:p>
          <a:p>
            <a:pPr algn="ctr">
              <a:spcAft>
                <a:spcPts val="600"/>
              </a:spcAft>
            </a:pPr>
            <a:endParaRPr lang="ru-RU" sz="2000" dirty="0">
              <a:solidFill>
                <a:schemeClr val="tx2"/>
              </a:solidFill>
              <a:latin typeface="Roboto Light" panose="02000000000000000000" pitchFamily="2" charset="0"/>
              <a:ea typeface="Roboto Light" panose="02000000000000000000" pitchFamily="2" charset="0"/>
              <a:cs typeface="Roboto Light" panose="02000000000000000000" pitchFamily="2" charset="0"/>
            </a:endParaRPr>
          </a:p>
          <a:p>
            <a:pPr algn="ctr">
              <a:spcAft>
                <a:spcPts val="600"/>
              </a:spcAft>
            </a:pPr>
            <a:endParaRPr lang="ru-RU" sz="2000" dirty="0">
              <a:solidFill>
                <a:schemeClr val="tx2"/>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685452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49" y="323850"/>
            <a:ext cx="9415639" cy="1470025"/>
          </a:xfrm>
        </p:spPr>
        <p:txBody>
          <a:bodyPr>
            <a:noAutofit/>
          </a:bodyPr>
          <a:lstStyle/>
          <a:p>
            <a:r>
              <a:rPr lang="ru-RU" sz="4700" dirty="0"/>
              <a:t>Новый порядок определения НМЦК на закупку охранных услуг </a:t>
            </a:r>
          </a:p>
        </p:txBody>
      </p:sp>
      <p:sp>
        <p:nvSpPr>
          <p:cNvPr id="5" name="Объект 2">
            <a:extLst>
              <a:ext uri="{FF2B5EF4-FFF2-40B4-BE49-F238E27FC236}">
                <a16:creationId xmlns:a16="http://schemas.microsoft.com/office/drawing/2014/main" xmlns="" id="{2831DA1E-2D29-D449-A4ED-7752AD686DFE}"/>
              </a:ext>
            </a:extLst>
          </p:cNvPr>
          <p:cNvSpPr txBox="1">
            <a:spLocks/>
          </p:cNvSpPr>
          <p:nvPr/>
        </p:nvSpPr>
        <p:spPr>
          <a:xfrm>
            <a:off x="396081" y="2124075"/>
            <a:ext cx="9113838" cy="4127284"/>
          </a:xfrm>
          <a:prstGeom prst="rect">
            <a:avLst/>
          </a:prstGeom>
        </p:spPr>
        <p:txBody>
          <a:bodyPr lIns="0" tIns="0" rIns="0" bIns="0">
            <a:spAutoFit/>
          </a:bodyPr>
          <a:lstStyle>
            <a:lvl1pPr marL="216000" indent="-216000" algn="l" defTabSz="914400" rtl="0" eaLnBrk="1" latinLnBrk="0" hangingPunct="1">
              <a:lnSpc>
                <a:spcPct val="90000"/>
              </a:lnSpc>
              <a:spcBef>
                <a:spcPts val="0"/>
              </a:spcBef>
              <a:buClr>
                <a:schemeClr val="accent1"/>
              </a:buClr>
              <a:buSzPct val="120000"/>
              <a:buFont typeface="Arial" panose="020B0604020202020204" pitchFamily="34" charset="0"/>
              <a:buChar char="•"/>
              <a:defRPr sz="16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sz="1800" dirty="0"/>
              <a:t>Порядком* предусмотрены особенности определения НМЦК:</a:t>
            </a:r>
          </a:p>
          <a:p>
            <a:pPr marL="288000" indent="-288000">
              <a:spcBef>
                <a:spcPts val="600"/>
              </a:spcBef>
              <a:buFont typeface="Courier New" panose="02070309020205020404" pitchFamily="49" charset="0"/>
              <a:buChar char="o"/>
            </a:pPr>
            <a:r>
              <a:rPr lang="ru-RU" sz="1800" dirty="0"/>
              <a:t>для объектов, которые могут охранять частные охранные организации (при осуществлении закупок охранных услуг частных охранных организаций);</a:t>
            </a:r>
          </a:p>
          <a:p>
            <a:pPr marL="288000" indent="-288000">
              <a:spcBef>
                <a:spcPts val="600"/>
              </a:spcBef>
              <a:buFont typeface="Courier New" panose="02070309020205020404" pitchFamily="49" charset="0"/>
              <a:buChar char="o"/>
            </a:pPr>
            <a:r>
              <a:rPr lang="ru-RU" sz="1800" dirty="0"/>
              <a:t>объектов, на которые частная охранная деятельность не распространяется (при осуществлении закупок услуг юридических лиц с особыми уставными задачами по охране).</a:t>
            </a:r>
          </a:p>
          <a:p>
            <a:pPr marL="0" indent="0">
              <a:spcBef>
                <a:spcPts val="1200"/>
              </a:spcBef>
              <a:buFont typeface="Arial" panose="020B0604020202020204" pitchFamily="34" charset="0"/>
              <a:buNone/>
            </a:pPr>
            <a:r>
              <a:rPr lang="ru-RU" sz="1800" dirty="0"/>
              <a:t>В отношении каждого из видов охранных услуг Приказом № 45 установлены: Правила и формулы определения прямых затрат, косвенных расходов, прибыли. </a:t>
            </a:r>
          </a:p>
          <a:p>
            <a:pPr marL="179388" indent="-174625">
              <a:spcBef>
                <a:spcPts val="1800"/>
              </a:spcBef>
              <a:buFont typeface="Arial" panose="020B0604020202020204" pitchFamily="34" charset="0"/>
              <a:buNone/>
            </a:pPr>
            <a:r>
              <a:rPr lang="ru-RU" sz="1200" dirty="0"/>
              <a:t>*	Не применяется к закупкам охранных услуг в случаях, предусмотренных пунктом 2 части 1 статьи 93 Федерального закона от 5 апреля 2013 года № 44-ФЗ «О контрактной системе в сфере закупок товаров, работ, услуг для обеспечения государственных и муниципальных нужд» у единственного поставщика (подрядчика, исполнителя) определенного указом или распоряжением Президента Российской Федерации, либо в случаях установленных поручениями Президента Российской Федерации, у поставщика, определенного Постановлением или распоряжением Правительства Российской Федерации</a:t>
            </a:r>
            <a:endParaRPr lang="ru-RU" sz="1200" dirty="0">
              <a:hlinkClick r:id="rId2"/>
            </a:endParaRPr>
          </a:p>
          <a:p>
            <a:pPr marL="0" indent="0">
              <a:spcBef>
                <a:spcPts val="1200"/>
              </a:spcBef>
              <a:buFont typeface="Arial" panose="020B0604020202020204" pitchFamily="34" charset="0"/>
              <a:buNone/>
            </a:pPr>
            <a:r>
              <a:rPr lang="ru-RU" dirty="0">
                <a:solidFill>
                  <a:schemeClr val="accent3"/>
                </a:solidFill>
                <a:latin typeface="Roboto" panose="02000000000000000000" pitchFamily="2" charset="0"/>
                <a:ea typeface="Roboto" panose="02000000000000000000" pitchFamily="2" charset="0"/>
                <a:cs typeface="Roboto" panose="02000000000000000000" pitchFamily="2" charset="0"/>
              </a:rPr>
              <a:t>Приказ Федеральной службы войск национальной гвардии Российской Федерации от 15.02.2021 № 45</a:t>
            </a:r>
          </a:p>
        </p:txBody>
      </p:sp>
    </p:spTree>
    <p:extLst>
      <p:ext uri="{BB962C8B-B14F-4D97-AF65-F5344CB8AC3E}">
        <p14:creationId xmlns:p14="http://schemas.microsoft.com/office/powerpoint/2010/main" val="3442451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50"/>
            <a:ext cx="9426928" cy="1304924"/>
          </a:xfrm>
        </p:spPr>
        <p:txBody>
          <a:bodyPr>
            <a:normAutofit/>
          </a:bodyPr>
          <a:lstStyle/>
          <a:p>
            <a:r>
              <a:rPr lang="ru-RU" sz="4700" dirty="0"/>
              <a:t>Новый порядок определения НМЦК на закупку охранных услуг </a:t>
            </a:r>
          </a:p>
        </p:txBody>
      </p:sp>
      <p:sp>
        <p:nvSpPr>
          <p:cNvPr id="4" name="Объект 2">
            <a:extLst>
              <a:ext uri="{FF2B5EF4-FFF2-40B4-BE49-F238E27FC236}">
                <a16:creationId xmlns:a16="http://schemas.microsoft.com/office/drawing/2014/main" xmlns="" id="{11D32201-321E-A845-B259-BDE9B93952FB}"/>
              </a:ext>
            </a:extLst>
          </p:cNvPr>
          <p:cNvSpPr txBox="1">
            <a:spLocks/>
          </p:cNvSpPr>
          <p:nvPr/>
        </p:nvSpPr>
        <p:spPr>
          <a:xfrm>
            <a:off x="396081" y="2124075"/>
            <a:ext cx="9113838" cy="3893374"/>
          </a:xfrm>
          <a:prstGeom prst="rect">
            <a:avLst/>
          </a:prstGeom>
        </p:spPr>
        <p:txBody>
          <a:bodyPr lIns="0" tIns="0" rIns="0" bIns="0">
            <a:spAutoFit/>
          </a:bodyPr>
          <a:lstStyle>
            <a:lvl1pPr marL="216000" indent="-216000" algn="l" defTabSz="914400" rtl="0" eaLnBrk="1" latinLnBrk="0" hangingPunct="1">
              <a:lnSpc>
                <a:spcPct val="90000"/>
              </a:lnSpc>
              <a:spcBef>
                <a:spcPts val="0"/>
              </a:spcBef>
              <a:buClr>
                <a:schemeClr val="accent1"/>
              </a:buClr>
              <a:buSzPct val="120000"/>
              <a:buFont typeface="Arial" panose="020B0604020202020204" pitchFamily="34" charset="0"/>
              <a:buChar char="•"/>
              <a:defRPr sz="16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sz="2000" dirty="0"/>
              <a:t>При определении НМЦК на оказание охранных услуг частными охранными организациями заказчикам нужно:</a:t>
            </a:r>
          </a:p>
          <a:p>
            <a:pPr marL="288000" indent="-288000">
              <a:spcBef>
                <a:spcPts val="600"/>
              </a:spcBef>
              <a:buFont typeface="Courier New" panose="02070309020205020404" pitchFamily="49" charset="0"/>
              <a:buChar char="o"/>
            </a:pPr>
            <a:r>
              <a:rPr lang="ru-RU" sz="2000" dirty="0"/>
              <a:t>Собрать информацию из открытых источников. </a:t>
            </a:r>
          </a:p>
          <a:p>
            <a:pPr marL="288000" indent="-288000">
              <a:spcBef>
                <a:spcPts val="600"/>
              </a:spcBef>
              <a:buFont typeface="Courier New" panose="02070309020205020404" pitchFamily="49" charset="0"/>
              <a:buChar char="o"/>
            </a:pPr>
            <a:r>
              <a:rPr lang="ru-RU" sz="2000" dirty="0"/>
              <a:t>Определить однородность показателей. </a:t>
            </a:r>
          </a:p>
          <a:p>
            <a:pPr marL="288000" indent="-288000">
              <a:spcBef>
                <a:spcPts val="600"/>
              </a:spcBef>
              <a:buFont typeface="Courier New" panose="02070309020205020404" pitchFamily="49" charset="0"/>
              <a:buChar char="o"/>
            </a:pPr>
            <a:r>
              <a:rPr lang="ru-RU" sz="2000" dirty="0"/>
              <a:t>Исчислить отдельно стоимость дополнительных работ</a:t>
            </a:r>
          </a:p>
          <a:p>
            <a:pPr marL="288000" indent="-288000">
              <a:spcBef>
                <a:spcPts val="600"/>
              </a:spcBef>
              <a:buFont typeface="Courier New" panose="02070309020205020404" pitchFamily="49" charset="0"/>
              <a:buChar char="o"/>
            </a:pPr>
            <a:r>
              <a:rPr lang="ru-RU" sz="2000" dirty="0"/>
              <a:t>Узнать прямые затраты. </a:t>
            </a:r>
          </a:p>
          <a:p>
            <a:pPr marL="288000" indent="-288000">
              <a:spcBef>
                <a:spcPts val="600"/>
              </a:spcBef>
              <a:buFont typeface="Courier New" panose="02070309020205020404" pitchFamily="49" charset="0"/>
              <a:buChar char="o"/>
            </a:pPr>
            <a:r>
              <a:rPr lang="ru-RU" sz="2000" dirty="0"/>
              <a:t>Рассчитать начальную максимальную цену по формуле.</a:t>
            </a:r>
            <a:endParaRPr lang="ru-RU" sz="1800" dirty="0"/>
          </a:p>
          <a:p>
            <a:pPr marL="0" indent="0">
              <a:spcBef>
                <a:spcPts val="1800"/>
              </a:spcBef>
              <a:buFont typeface="Arial" panose="020B0604020202020204" pitchFamily="34" charset="0"/>
              <a:buNone/>
            </a:pPr>
            <a:r>
              <a:rPr lang="ru-RU" dirty="0"/>
              <a:t>При этом максимально допустимый коэффициент вариации равен 15%. Если он преодолен, то нужно провести дополнительный поиск информации о ценах. Если коэффициент в 15% не преодолен, в качестве НМЦК можно использовать среднее арифметическое от цен. </a:t>
            </a:r>
          </a:p>
          <a:p>
            <a:pPr marL="0" indent="0">
              <a:spcBef>
                <a:spcPts val="1800"/>
              </a:spcBef>
              <a:buNone/>
            </a:pPr>
            <a:r>
              <a:rPr lang="ru-RU" dirty="0">
                <a:solidFill>
                  <a:schemeClr val="accent3"/>
                </a:solidFill>
                <a:latin typeface="Roboto" panose="02000000000000000000" pitchFamily="2" charset="0"/>
                <a:ea typeface="Roboto" panose="02000000000000000000" pitchFamily="2" charset="0"/>
                <a:cs typeface="Roboto" panose="02000000000000000000" pitchFamily="2" charset="0"/>
              </a:rPr>
              <a:t>Приказ Федеральной службы войск национальной гвардии Российской Федерации от 15.02.2021 № 45</a:t>
            </a:r>
          </a:p>
        </p:txBody>
      </p:sp>
    </p:spTree>
    <p:extLst>
      <p:ext uri="{BB962C8B-B14F-4D97-AF65-F5344CB8AC3E}">
        <p14:creationId xmlns:p14="http://schemas.microsoft.com/office/powerpoint/2010/main" val="207980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50"/>
            <a:ext cx="9376128" cy="1304924"/>
          </a:xfrm>
        </p:spPr>
        <p:txBody>
          <a:bodyPr>
            <a:normAutofit/>
          </a:bodyPr>
          <a:lstStyle/>
          <a:p>
            <a:r>
              <a:rPr lang="ru-RU" sz="4700" dirty="0"/>
              <a:t>Новый порядок определения НМЦК на закупку охранных услуг </a:t>
            </a:r>
          </a:p>
        </p:txBody>
      </p:sp>
      <p:sp>
        <p:nvSpPr>
          <p:cNvPr id="4" name="Объект 2">
            <a:extLst>
              <a:ext uri="{FF2B5EF4-FFF2-40B4-BE49-F238E27FC236}">
                <a16:creationId xmlns:a16="http://schemas.microsoft.com/office/drawing/2014/main" xmlns="" id="{4973C617-4FD6-9A4B-8C89-C3BB91DFCBE7}"/>
              </a:ext>
            </a:extLst>
          </p:cNvPr>
          <p:cNvSpPr txBox="1">
            <a:spLocks/>
          </p:cNvSpPr>
          <p:nvPr/>
        </p:nvSpPr>
        <p:spPr>
          <a:xfrm>
            <a:off x="400050" y="2123017"/>
            <a:ext cx="9113838" cy="3656386"/>
          </a:xfrm>
          <a:prstGeom prst="rect">
            <a:avLst/>
          </a:prstGeom>
        </p:spPr>
        <p:txBody>
          <a:bodyPr lIns="0" tIns="0" rIns="0" bIns="0">
            <a:spAutoFit/>
          </a:bodyPr>
          <a:lstStyle>
            <a:lvl1pPr marL="216000" indent="-216000" algn="l" defTabSz="914400" rtl="0" eaLnBrk="1" latinLnBrk="0" hangingPunct="1">
              <a:lnSpc>
                <a:spcPct val="90000"/>
              </a:lnSpc>
              <a:spcBef>
                <a:spcPts val="0"/>
              </a:spcBef>
              <a:buClr>
                <a:schemeClr val="accent1"/>
              </a:buClr>
              <a:buSzPct val="120000"/>
              <a:buFont typeface="Arial" panose="020B0604020202020204" pitchFamily="34" charset="0"/>
              <a:buChar char="•"/>
              <a:defRPr sz="16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sz="2000" dirty="0"/>
              <a:t>Приказом № 45 утвержден порядок расчета: </a:t>
            </a:r>
          </a:p>
          <a:p>
            <a:pPr marL="288000" indent="-288000">
              <a:spcBef>
                <a:spcPts val="600"/>
              </a:spcBef>
              <a:buFont typeface="Courier New" panose="02070309020205020404" pitchFamily="49" charset="0"/>
              <a:buChar char="o"/>
            </a:pPr>
            <a:r>
              <a:rPr lang="ru-RU" sz="2000" dirty="0"/>
              <a:t>НМЦК; </a:t>
            </a:r>
          </a:p>
          <a:p>
            <a:pPr marL="288000" indent="-288000">
              <a:spcBef>
                <a:spcPts val="600"/>
              </a:spcBef>
              <a:buFont typeface="Courier New" panose="02070309020205020404" pitchFamily="49" charset="0"/>
              <a:buChar char="o"/>
            </a:pPr>
            <a:r>
              <a:rPr lang="ru-RU" sz="2000" dirty="0"/>
              <a:t>начальной цены единицы приобретаемых товаров, работ, услуг;</a:t>
            </a:r>
          </a:p>
          <a:p>
            <a:pPr marL="288000" indent="-288000">
              <a:spcBef>
                <a:spcPts val="600"/>
              </a:spcBef>
              <a:buFont typeface="Courier New" panose="02070309020205020404" pitchFamily="49" charset="0"/>
              <a:buChar char="o"/>
            </a:pPr>
            <a:r>
              <a:rPr lang="ru-RU" sz="2000" dirty="0"/>
              <a:t>цены контракта с единственным исполнителем. </a:t>
            </a:r>
          </a:p>
          <a:p>
            <a:pPr marL="0" indent="0">
              <a:spcBef>
                <a:spcPts val="1200"/>
              </a:spcBef>
              <a:buFont typeface="Arial" panose="020B0604020202020204" pitchFamily="34" charset="0"/>
              <a:buNone/>
            </a:pPr>
            <a:r>
              <a:rPr lang="ru-RU" sz="2000" dirty="0"/>
              <a:t>Заказчики обязаны рассчитать и цены на все дополнительные услуги отдельно. К примеру, стоимость выполнения работ по проектированию, монтажу и эксплуатационному обслуживанию технических средств охраны, принятие мер реагирования на их сигналы.</a:t>
            </a:r>
            <a:endParaRPr lang="ru-RU" sz="2400" b="1" dirty="0">
              <a:solidFill>
                <a:schemeClr val="accent4"/>
              </a:solidFill>
            </a:endParaRPr>
          </a:p>
          <a:p>
            <a:pPr marL="0" indent="0">
              <a:spcBef>
                <a:spcPts val="2400"/>
              </a:spcBef>
              <a:buFont typeface="Arial" panose="020B0604020202020204" pitchFamily="34" charset="0"/>
              <a:buNone/>
            </a:pPr>
            <a:r>
              <a:rPr lang="ru-RU" sz="1800" dirty="0"/>
              <a:t>Исключение составляют закупки услуг охраны у единственного поставщика, которые описаны в п. 2 ч. 1 ст. 93 44-ФЗ — для государственных нужд по указу, распоряжению или поручению президента.</a:t>
            </a:r>
          </a:p>
        </p:txBody>
      </p:sp>
    </p:spTree>
    <p:extLst>
      <p:ext uri="{BB962C8B-B14F-4D97-AF65-F5344CB8AC3E}">
        <p14:creationId xmlns:p14="http://schemas.microsoft.com/office/powerpoint/2010/main" val="4136479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a:extLst>
              <a:ext uri="{FF2B5EF4-FFF2-40B4-BE49-F238E27FC236}">
                <a16:creationId xmlns:a16="http://schemas.microsoft.com/office/drawing/2014/main" xmlns="" id="{BE531440-85B7-CF4A-B17B-3FDCEAD774A2}"/>
              </a:ext>
            </a:extLst>
          </p:cNvPr>
          <p:cNvSpPr>
            <a:spLocks noGrp="1"/>
          </p:cNvSpPr>
          <p:nvPr>
            <p:ph type="title"/>
          </p:nvPr>
        </p:nvSpPr>
        <p:spPr>
          <a:xfrm>
            <a:off x="400050" y="323850"/>
            <a:ext cx="9113838" cy="1304924"/>
          </a:xfrm>
        </p:spPr>
        <p:txBody>
          <a:bodyPr>
            <a:noAutofit/>
          </a:bodyPr>
          <a:lstStyle/>
          <a:p>
            <a:r>
              <a:rPr lang="ru-RU" dirty="0"/>
              <a:t>Сервис анализа рыночной конъюнктуры (САРК)</a:t>
            </a:r>
          </a:p>
        </p:txBody>
      </p:sp>
      <p:sp>
        <p:nvSpPr>
          <p:cNvPr id="10" name="Объект 3">
            <a:extLst>
              <a:ext uri="{FF2B5EF4-FFF2-40B4-BE49-F238E27FC236}">
                <a16:creationId xmlns:a16="http://schemas.microsoft.com/office/drawing/2014/main" xmlns="" id="{ED09A002-BD23-D641-A413-A70580073B22}"/>
              </a:ext>
            </a:extLst>
          </p:cNvPr>
          <p:cNvSpPr txBox="1">
            <a:spLocks/>
          </p:cNvSpPr>
          <p:nvPr/>
        </p:nvSpPr>
        <p:spPr>
          <a:xfrm>
            <a:off x="3884481" y="3183175"/>
            <a:ext cx="5629407" cy="1681175"/>
          </a:xfrm>
          <a:prstGeom prst="rect">
            <a:avLst/>
          </a:prstGeom>
        </p:spPr>
        <p:txBody>
          <a:bodyPr lIns="0" tIns="0" rIns="0" bIns="0"/>
          <a:lstStyle>
            <a:lvl1pPr marL="216000" indent="-216000" algn="l" defTabSz="914400" rtl="0" eaLnBrk="1" latinLnBrk="0" hangingPunct="1">
              <a:lnSpc>
                <a:spcPct val="90000"/>
              </a:lnSpc>
              <a:spcBef>
                <a:spcPts val="1200"/>
              </a:spcBef>
              <a:buClr>
                <a:schemeClr val="accent1"/>
              </a:buClr>
              <a:buSzPct val="120000"/>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sz="1600" dirty="0">
                <a:solidFill>
                  <a:schemeClr val="tx2"/>
                </a:solidFill>
                <a:latin typeface="Roboto Medium" panose="02000000000000000000" pitchFamily="2" charset="0"/>
                <a:ea typeface="Roboto Medium" panose="02000000000000000000" pitchFamily="2" charset="0"/>
                <a:cs typeface="Roboto Medium" panose="02000000000000000000" pitchFamily="2" charset="0"/>
              </a:rPr>
              <a:t>Преимущества сервиса</a:t>
            </a:r>
          </a:p>
          <a:p>
            <a:pPr marL="180000" indent="-180000">
              <a:spcBef>
                <a:spcPts val="600"/>
              </a:spcBef>
              <a:buFont typeface="Courier New" panose="02070309020205020404" pitchFamily="49" charset="0"/>
              <a:buChar char="o"/>
            </a:pPr>
            <a:r>
              <a:rPr lang="ru-RU" sz="1200" dirty="0"/>
              <a:t>комплексный сбор данных из различных источников: ЕИС, прайс-листы Торгового портала, результаты запросов ТКП, прайс-листы поставщиков;</a:t>
            </a:r>
          </a:p>
          <a:p>
            <a:pPr marL="180000" indent="-180000">
              <a:spcBef>
                <a:spcPts val="600"/>
              </a:spcBef>
              <a:buFont typeface="Courier New" panose="02070309020205020404" pitchFamily="49" charset="0"/>
              <a:buChar char="o"/>
            </a:pPr>
            <a:r>
              <a:rPr lang="ru-RU" sz="1200" dirty="0"/>
              <a:t>база данных содержит 1,5 миллиона позиций и продолжает увеличиваться;</a:t>
            </a:r>
          </a:p>
          <a:p>
            <a:pPr marL="180000" indent="-180000">
              <a:spcBef>
                <a:spcPts val="600"/>
              </a:spcBef>
              <a:buFont typeface="Courier New" panose="02070309020205020404" pitchFamily="49" charset="0"/>
              <a:buChar char="o"/>
            </a:pPr>
            <a:r>
              <a:rPr lang="ru-RU" sz="1200" dirty="0"/>
              <a:t>законодательно закрепленная методика подсчета рекомендованной цены;</a:t>
            </a:r>
          </a:p>
          <a:p>
            <a:pPr marL="180000" indent="-180000">
              <a:spcBef>
                <a:spcPts val="600"/>
              </a:spcBef>
              <a:buFont typeface="Courier New" panose="02070309020205020404" pitchFamily="49" charset="0"/>
              <a:buChar char="o"/>
            </a:pPr>
            <a:r>
              <a:rPr lang="ru-RU" sz="1200" dirty="0"/>
              <a:t>быстрый и корректный способ определить НМЦК без длительного поиска информации.</a:t>
            </a:r>
          </a:p>
        </p:txBody>
      </p:sp>
      <p:sp>
        <p:nvSpPr>
          <p:cNvPr id="11" name="Объект 3">
            <a:extLst>
              <a:ext uri="{FF2B5EF4-FFF2-40B4-BE49-F238E27FC236}">
                <a16:creationId xmlns:a16="http://schemas.microsoft.com/office/drawing/2014/main" xmlns="" id="{FD18FD52-120B-064C-AC87-8468AA165157}"/>
              </a:ext>
            </a:extLst>
          </p:cNvPr>
          <p:cNvSpPr txBox="1">
            <a:spLocks/>
          </p:cNvSpPr>
          <p:nvPr/>
        </p:nvSpPr>
        <p:spPr>
          <a:xfrm>
            <a:off x="392110" y="3183175"/>
            <a:ext cx="3100389" cy="1470025"/>
          </a:xfrm>
          <a:prstGeom prst="rect">
            <a:avLst/>
          </a:prstGeom>
        </p:spPr>
        <p:txBody>
          <a:bodyPr lIns="0" tIns="0" rIns="0" bIns="0"/>
          <a:lstStyle>
            <a:lvl1pPr marL="216000" indent="-216000" algn="l" defTabSz="914400" rtl="0" eaLnBrk="1" latinLnBrk="0" hangingPunct="1">
              <a:lnSpc>
                <a:spcPct val="90000"/>
              </a:lnSpc>
              <a:spcBef>
                <a:spcPts val="1200"/>
              </a:spcBef>
              <a:buClr>
                <a:schemeClr val="accent1"/>
              </a:buClr>
              <a:buSzPct val="120000"/>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32000" indent="-216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600" kern="1200">
                <a:solidFill>
                  <a:schemeClr val="tx1"/>
                </a:solidFill>
                <a:latin typeface="+mn-lt"/>
                <a:ea typeface="+mn-ea"/>
                <a:cs typeface="+mn-cs"/>
              </a:defRPr>
            </a:lvl2pPr>
            <a:lvl3pPr marL="648000" indent="-180000" algn="l" defTabSz="914400" rtl="0" eaLnBrk="1" latinLnBrk="0" hangingPunct="1">
              <a:lnSpc>
                <a:spcPct val="90000"/>
              </a:lnSpc>
              <a:spcBef>
                <a:spcPts val="600"/>
              </a:spcBef>
              <a:buClr>
                <a:schemeClr val="accent1"/>
              </a:buClr>
              <a:buSzPct val="120000"/>
              <a:buFont typeface="Arial" panose="020B0604020202020204" pitchFamily="34" charset="0"/>
              <a:buChar char="•"/>
              <a:tabLst/>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sz="1600" dirty="0">
                <a:solidFill>
                  <a:schemeClr val="accent4"/>
                </a:solidFill>
                <a:latin typeface="Roboto Medium" panose="02000000000000000000" pitchFamily="2" charset="0"/>
                <a:ea typeface="Roboto Medium" panose="02000000000000000000" pitchFamily="2" charset="0"/>
                <a:cs typeface="Roboto Medium" panose="02000000000000000000" pitchFamily="2" charset="0"/>
              </a:rPr>
              <a:t>Цели сервиса</a:t>
            </a:r>
          </a:p>
          <a:p>
            <a:pPr marL="180000" indent="-180000">
              <a:spcBef>
                <a:spcPts val="600"/>
              </a:spcBef>
              <a:buClr>
                <a:schemeClr val="accent4"/>
              </a:buClr>
              <a:buFont typeface="Courier New" panose="02070309020205020404" pitchFamily="49" charset="0"/>
              <a:buChar char="o"/>
            </a:pPr>
            <a:r>
              <a:rPr lang="ru-RU" sz="1200" dirty="0"/>
              <a:t>поддержка принятия решений при публикации закупочных процедур;</a:t>
            </a:r>
          </a:p>
          <a:p>
            <a:pPr marL="180000" indent="-180000">
              <a:spcBef>
                <a:spcPts val="600"/>
              </a:spcBef>
              <a:buClr>
                <a:schemeClr val="accent4"/>
              </a:buClr>
              <a:buFont typeface="Courier New" panose="02070309020205020404" pitchFamily="49" charset="0"/>
              <a:buChar char="o"/>
            </a:pPr>
            <a:r>
              <a:rPr lang="ru-RU" sz="1200" dirty="0"/>
              <a:t>комплексная интеграция систем планирования и бюджетирования и импорт данных в САРК для дальнейшего анализа.</a:t>
            </a:r>
          </a:p>
        </p:txBody>
      </p:sp>
      <p:sp>
        <p:nvSpPr>
          <p:cNvPr id="12" name="Текст 2">
            <a:extLst>
              <a:ext uri="{FF2B5EF4-FFF2-40B4-BE49-F238E27FC236}">
                <a16:creationId xmlns:a16="http://schemas.microsoft.com/office/drawing/2014/main" xmlns="" id="{98F43E6F-0A06-A743-8179-9522DB0AD075}"/>
              </a:ext>
            </a:extLst>
          </p:cNvPr>
          <p:cNvSpPr txBox="1">
            <a:spLocks/>
          </p:cNvSpPr>
          <p:nvPr/>
        </p:nvSpPr>
        <p:spPr>
          <a:xfrm>
            <a:off x="400050" y="1793875"/>
            <a:ext cx="9113838" cy="1447800"/>
          </a:xfrm>
          <a:prstGeom prst="rect">
            <a:avLst/>
          </a:prstGeom>
        </p:spPr>
        <p:txBody>
          <a:bodyPr wrap="square" lIns="0" tIns="0" rIns="0" bIns="0">
            <a:noAutofit/>
          </a:bodyPr>
          <a:lstStyle>
            <a:lvl1pPr marL="0" indent="0" algn="l" defTabSz="914400" rtl="0" eaLnBrk="1" latinLnBrk="0" hangingPunct="1">
              <a:lnSpc>
                <a:spcPct val="90000"/>
              </a:lnSpc>
              <a:spcBef>
                <a:spcPts val="0"/>
              </a:spcBef>
              <a:buFont typeface="Arial" panose="020B0604020202020204" pitchFamily="34" charset="0"/>
              <a:buNone/>
              <a:defRPr lang="ru-RU" sz="2800" b="0" i="0" kern="1200" dirty="0" smtClean="0">
                <a:solidFill>
                  <a:schemeClr val="accent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ru-RU" sz="1900" dirty="0">
                <a:latin typeface="Roboto Medium" panose="02000000000000000000" pitchFamily="2" charset="0"/>
                <a:ea typeface="Roboto Medium" panose="02000000000000000000" pitchFamily="2" charset="0"/>
                <a:cs typeface="Roboto Medium" panose="02000000000000000000" pitchFamily="2" charset="0"/>
              </a:rPr>
              <a:t>Сервис анализа рыночной конъюнктуры (САРК)</a:t>
            </a:r>
            <a:r>
              <a:rPr lang="ru-RU" sz="1900" dirty="0"/>
              <a:t> – это инструмент закупщика для выявления начальной максимальной цены контракта (НМЦК) на закупку товаров, работ и услуг (ТРУ), посредством анализа рыночных цен, собранных в автоматическом режиме из общедоступных источников</a:t>
            </a:r>
          </a:p>
        </p:txBody>
      </p:sp>
      <p:pic>
        <p:nvPicPr>
          <p:cNvPr id="13" name="Рисунок 12">
            <a:extLst>
              <a:ext uri="{FF2B5EF4-FFF2-40B4-BE49-F238E27FC236}">
                <a16:creationId xmlns:a16="http://schemas.microsoft.com/office/drawing/2014/main" xmlns="" id="{2F90A227-8735-D04F-852C-25CBC196AB29}"/>
              </a:ext>
            </a:extLst>
          </p:cNvPr>
          <p:cNvPicPr>
            <a:picLocks noChangeAspect="1"/>
          </p:cNvPicPr>
          <p:nvPr/>
        </p:nvPicPr>
        <p:blipFill>
          <a:blip r:embed="rId2"/>
          <a:stretch>
            <a:fillRect/>
          </a:stretch>
        </p:blipFill>
        <p:spPr>
          <a:xfrm>
            <a:off x="280737" y="4809309"/>
            <a:ext cx="9344526" cy="1474831"/>
          </a:xfrm>
          <a:prstGeom prst="rect">
            <a:avLst/>
          </a:prstGeom>
        </p:spPr>
      </p:pic>
    </p:spTree>
    <p:extLst>
      <p:ext uri="{BB962C8B-B14F-4D97-AF65-F5344CB8AC3E}">
        <p14:creationId xmlns:p14="http://schemas.microsoft.com/office/powerpoint/2010/main" val="983619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594B4C1-5E84-0544-A811-442B4189B1E6}"/>
              </a:ext>
            </a:extLst>
          </p:cNvPr>
          <p:cNvSpPr>
            <a:spLocks noGrp="1"/>
          </p:cNvSpPr>
          <p:nvPr>
            <p:ph type="title"/>
          </p:nvPr>
        </p:nvSpPr>
        <p:spPr>
          <a:xfrm>
            <a:off x="400050" y="323850"/>
            <a:ext cx="9282666" cy="1304925"/>
          </a:xfrm>
        </p:spPr>
        <p:txBody>
          <a:bodyPr lIns="0" tIns="0" rIns="0" bIns="0" anchor="t" anchorCtr="0">
            <a:normAutofit/>
          </a:bodyPr>
          <a:lstStyle/>
          <a:p>
            <a:r>
              <a:rPr lang="ru-RU" sz="5000" dirty="0"/>
              <a:t>Автоматический расчет НМЦК для списка позиций</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893" y="2768600"/>
            <a:ext cx="3040963" cy="1732290"/>
          </a:xfrm>
          <a:prstGeom prst="rect">
            <a:avLst/>
          </a:prstGeom>
          <a:ln w="25400">
            <a:solidFill>
              <a:schemeClr val="bg2">
                <a:lumMod val="90000"/>
              </a:schemeClr>
            </a:solidFill>
          </a:ln>
        </p:spPr>
      </p:pic>
      <p:pic>
        <p:nvPicPr>
          <p:cNvPr id="14" name="Рисунок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8005" y="3429000"/>
            <a:ext cx="5649815" cy="2762250"/>
          </a:xfrm>
          <a:prstGeom prst="rect">
            <a:avLst/>
          </a:prstGeom>
          <a:ln w="25400">
            <a:solidFill>
              <a:schemeClr val="bg2">
                <a:lumMod val="90000"/>
              </a:schemeClr>
            </a:solidFill>
          </a:ln>
        </p:spPr>
      </p:pic>
      <mc:AlternateContent xmlns:mc="http://schemas.openxmlformats.org/markup-compatibility/2006" xmlns:p14="http://schemas.microsoft.com/office/powerpoint/2010/main">
        <mc:Choice Requires="p14">
          <p:contentPart p14:bwMode="auto" r:id="rId4">
            <p14:nvContentPartPr>
              <p14:cNvPr id="15" name="Рукописный ввод 14">
                <a:extLst>
                  <a:ext uri="{FF2B5EF4-FFF2-40B4-BE49-F238E27FC236}">
                    <a16:creationId xmlns:a16="http://schemas.microsoft.com/office/drawing/2014/main" xmlns="" id="{74349538-DA0E-ED4C-8D47-FF8EE764C063}"/>
                  </a:ext>
                </a:extLst>
              </p14:cNvPr>
              <p14:cNvContentPartPr/>
              <p14:nvPr/>
            </p14:nvContentPartPr>
            <p14:xfrm rot="16200000" flipH="1">
              <a:off x="2416243" y="4360972"/>
              <a:ext cx="1278710" cy="1168493"/>
            </p14:xfrm>
          </p:contentPart>
        </mc:Choice>
        <mc:Fallback xmlns="">
          <p:pic>
            <p:nvPicPr>
              <p:cNvPr id="15" name="Рукописный ввод 14">
                <a:extLst>
                  <a:ext uri="{FF2B5EF4-FFF2-40B4-BE49-F238E27FC236}">
                    <a16:creationId xmlns:a16="http://schemas.microsoft.com/office/drawing/2014/main" id="{74349538-DA0E-ED4C-8D47-FF8EE764C063}"/>
                  </a:ext>
                </a:extLst>
              </p:cNvPr>
              <p:cNvPicPr/>
              <p:nvPr/>
            </p:nvPicPr>
            <p:blipFill>
              <a:blip r:embed="rId5"/>
              <a:stretch>
                <a:fillRect/>
              </a:stretch>
            </p:blipFill>
            <p:spPr>
              <a:xfrm rot="16200000" flipH="1">
                <a:off x="2400403" y="4345133"/>
                <a:ext cx="1310030" cy="1199811"/>
              </a:xfrm>
              <a:prstGeom prst="rect">
                <a:avLst/>
              </a:prstGeom>
            </p:spPr>
          </p:pic>
        </mc:Fallback>
      </mc:AlternateContent>
      <p:graphicFrame>
        <p:nvGraphicFramePr>
          <p:cNvPr id="34" name="Схема 33"/>
          <p:cNvGraphicFramePr/>
          <p:nvPr>
            <p:extLst/>
          </p:nvPr>
        </p:nvGraphicFramePr>
        <p:xfrm>
          <a:off x="351923" y="1793875"/>
          <a:ext cx="9161965" cy="73435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mc:AlternateContent xmlns:mc="http://schemas.openxmlformats.org/markup-compatibility/2006" xmlns:p14="http://schemas.microsoft.com/office/powerpoint/2010/main">
        <mc:Choice Requires="p14">
          <p:contentPart p14:bwMode="auto" r:id="rId11">
            <p14:nvContentPartPr>
              <p14:cNvPr id="5" name="Рукописный ввод 4">
                <a:extLst>
                  <a:ext uri="{FF2B5EF4-FFF2-40B4-BE49-F238E27FC236}">
                    <a16:creationId xmlns:a16="http://schemas.microsoft.com/office/drawing/2014/main" xmlns="" id="{7D62ECB7-7CAD-A348-9B72-51DC3ABB9C9D}"/>
                  </a:ext>
                </a:extLst>
              </p14:cNvPr>
              <p14:cNvContentPartPr/>
              <p14:nvPr/>
            </p14:nvContentPartPr>
            <p14:xfrm rot="10800000">
              <a:off x="400050" y="3949126"/>
              <a:ext cx="2071299" cy="549187"/>
            </p14:xfrm>
          </p:contentPart>
        </mc:Choice>
        <mc:Fallback xmlns="">
          <p:pic>
            <p:nvPicPr>
              <p:cNvPr id="5" name="Рукописный ввод 4">
                <a:extLst>
                  <a:ext uri="{FF2B5EF4-FFF2-40B4-BE49-F238E27FC236}">
                    <a16:creationId xmlns:a16="http://schemas.microsoft.com/office/drawing/2014/main" id="{7D62ECB7-7CAD-A348-9B72-51DC3ABB9C9D}"/>
                  </a:ext>
                </a:extLst>
              </p:cNvPr>
              <p:cNvPicPr/>
              <p:nvPr/>
            </p:nvPicPr>
            <p:blipFill>
              <a:blip r:embed="rId12"/>
              <a:stretch>
                <a:fillRect/>
              </a:stretch>
            </p:blipFill>
            <p:spPr>
              <a:xfrm rot="10800000">
                <a:off x="384211" y="3933281"/>
                <a:ext cx="2102617" cy="580518"/>
              </a:xfrm>
              <a:prstGeom prst="rect">
                <a:avLst/>
              </a:prstGeom>
            </p:spPr>
          </p:pic>
        </mc:Fallback>
      </mc:AlternateContent>
    </p:spTree>
    <p:extLst>
      <p:ext uri="{BB962C8B-B14F-4D97-AF65-F5344CB8AC3E}">
        <p14:creationId xmlns:p14="http://schemas.microsoft.com/office/powerpoint/2010/main" val="1878991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323849"/>
            <a:ext cx="9113838" cy="1334071"/>
          </a:xfrm>
        </p:spPr>
        <p:txBody>
          <a:bodyPr>
            <a:noAutofit/>
          </a:bodyPr>
          <a:lstStyle/>
          <a:p>
            <a:r>
              <a:rPr lang="ru-RU" sz="4400" dirty="0"/>
              <a:t>Отчет с обоснованием НМЦК по форме в соответствии с Приказом* </a:t>
            </a:r>
          </a:p>
        </p:txBody>
      </p:sp>
      <p:sp>
        <p:nvSpPr>
          <p:cNvPr id="4" name="Прямоугольник 3">
            <a:extLst>
              <a:ext uri="{FF2B5EF4-FFF2-40B4-BE49-F238E27FC236}">
                <a16:creationId xmlns:a16="http://schemas.microsoft.com/office/drawing/2014/main" xmlns="" id="{B0EBA2E8-C06C-3641-B974-E6B3384A014A}"/>
              </a:ext>
            </a:extLst>
          </p:cNvPr>
          <p:cNvSpPr/>
          <p:nvPr/>
        </p:nvSpPr>
        <p:spPr>
          <a:xfrm>
            <a:off x="398461" y="5881786"/>
            <a:ext cx="9241725" cy="307777"/>
          </a:xfrm>
          <a:prstGeom prst="rect">
            <a:avLst/>
          </a:prstGeom>
        </p:spPr>
        <p:txBody>
          <a:bodyPr lIns="0" tIns="0" rIns="0" bIns="0">
            <a:spAutoFit/>
          </a:bodyPr>
          <a:lstStyle/>
          <a:p>
            <a:pPr marL="133350" indent="-127000"/>
            <a:r>
              <a:rPr lang="ru-RU" sz="1000" spc="-10" dirty="0">
                <a:latin typeface="Roboto Light" panose="02000000000000000000" pitchFamily="2" charset="0"/>
                <a:ea typeface="Roboto Light" panose="02000000000000000000" pitchFamily="2" charset="0"/>
                <a:cs typeface="Roboto Light" panose="02000000000000000000" pitchFamily="2" charset="0"/>
              </a:rPr>
              <a:t>*	Приказом Министерства экономического развития РФ от 2 октября 2013 г. № 567 «Об утверждении Методических рекомендаций по применению методов определения начальной (максимальной) цены контракта, цены контракта, заключаемого с единственным поставщиком (подрядчиком, исполнителем)».</a:t>
            </a:r>
          </a:p>
        </p:txBody>
      </p:sp>
      <p:grpSp>
        <p:nvGrpSpPr>
          <p:cNvPr id="16" name="Группа 15">
            <a:extLst>
              <a:ext uri="{FF2B5EF4-FFF2-40B4-BE49-F238E27FC236}">
                <a16:creationId xmlns:a16="http://schemas.microsoft.com/office/drawing/2014/main" xmlns="" id="{E356FD5D-3156-184A-9109-3BFA46F553A7}"/>
              </a:ext>
            </a:extLst>
          </p:cNvPr>
          <p:cNvGrpSpPr/>
          <p:nvPr/>
        </p:nvGrpSpPr>
        <p:grpSpPr>
          <a:xfrm>
            <a:off x="400050" y="1638757"/>
            <a:ext cx="9124719" cy="4052145"/>
            <a:chOff x="424677" y="1465434"/>
            <a:chExt cx="9124719" cy="4052145"/>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677" y="1975420"/>
              <a:ext cx="7538223" cy="3542159"/>
            </a:xfrm>
            <a:prstGeom prst="rect">
              <a:avLst/>
            </a:prstGeom>
            <a:ln w="25400">
              <a:solidFill>
                <a:schemeClr val="bg2">
                  <a:lumMod val="90000"/>
                </a:schemeClr>
              </a:solidFill>
            </a:ln>
          </p:spPr>
        </p:pic>
        <p:sp>
          <p:nvSpPr>
            <p:cNvPr id="7" name="Овал 6">
              <a:extLst>
                <a:ext uri="{FF2B5EF4-FFF2-40B4-BE49-F238E27FC236}">
                  <a16:creationId xmlns:a16="http://schemas.microsoft.com/office/drawing/2014/main" xmlns="" id="{CC3FDCDD-AD28-8B44-9624-D28FA9703A52}"/>
                </a:ext>
              </a:extLst>
            </p:cNvPr>
            <p:cNvSpPr/>
            <p:nvPr/>
          </p:nvSpPr>
          <p:spPr>
            <a:xfrm>
              <a:off x="3904750" y="3158625"/>
              <a:ext cx="829175" cy="7974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 </a:t>
              </a:r>
            </a:p>
          </p:txBody>
        </p:sp>
        <p:cxnSp>
          <p:nvCxnSpPr>
            <p:cNvPr id="9" name="Прямая соединительная линия 8">
              <a:extLst>
                <a:ext uri="{FF2B5EF4-FFF2-40B4-BE49-F238E27FC236}">
                  <a16:creationId xmlns:a16="http://schemas.microsoft.com/office/drawing/2014/main" xmlns="" id="{2475F8F0-FD05-144C-B572-E19C9CF06A3A}"/>
                </a:ext>
              </a:extLst>
            </p:cNvPr>
            <p:cNvCxnSpPr>
              <a:cxnSpLocks/>
              <a:stCxn id="7" idx="0"/>
              <a:endCxn id="6" idx="0"/>
            </p:cNvCxnSpPr>
            <p:nvPr/>
          </p:nvCxnSpPr>
          <p:spPr>
            <a:xfrm flipV="1">
              <a:off x="4319338" y="1465434"/>
              <a:ext cx="4112750" cy="169319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a:extLst>
                <a:ext uri="{FF2B5EF4-FFF2-40B4-BE49-F238E27FC236}">
                  <a16:creationId xmlns:a16="http://schemas.microsoft.com/office/drawing/2014/main" xmlns="" id="{B4D786FD-C40C-E044-B879-B428DD318E0F}"/>
                </a:ext>
              </a:extLst>
            </p:cNvPr>
            <p:cNvCxnSpPr>
              <a:cxnSpLocks/>
              <a:stCxn id="7" idx="4"/>
              <a:endCxn id="6" idx="4"/>
            </p:cNvCxnSpPr>
            <p:nvPr/>
          </p:nvCxnSpPr>
          <p:spPr>
            <a:xfrm flipV="1">
              <a:off x="4319338" y="3746499"/>
              <a:ext cx="4112750" cy="209551"/>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6" name="Рисунок 5">
              <a:extLst>
                <a:ext uri="{FF2B5EF4-FFF2-40B4-BE49-F238E27FC236}">
                  <a16:creationId xmlns:a16="http://schemas.microsoft.com/office/drawing/2014/main" xmlns="" id="{E4110790-ECF4-C441-89A0-08AC3E088FDD}"/>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46138" t="32113" r="43002" b="44298"/>
            <a:stretch/>
          </p:blipFill>
          <p:spPr>
            <a:xfrm>
              <a:off x="7314780" y="1465434"/>
              <a:ext cx="2234616" cy="2281065"/>
            </a:xfrm>
            <a:prstGeom prst="ellipse">
              <a:avLst/>
            </a:prstGeom>
            <a:ln w="25400">
              <a:solidFill>
                <a:schemeClr val="accent1"/>
              </a:solidFill>
            </a:ln>
          </p:spPr>
        </p:pic>
      </p:grpSp>
    </p:spTree>
    <p:extLst>
      <p:ext uri="{BB962C8B-B14F-4D97-AF65-F5344CB8AC3E}">
        <p14:creationId xmlns:p14="http://schemas.microsoft.com/office/powerpoint/2010/main" val="2217559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49" y="323850"/>
            <a:ext cx="9332285" cy="1377359"/>
          </a:xfrm>
        </p:spPr>
        <p:txBody>
          <a:bodyPr>
            <a:normAutofit/>
          </a:bodyPr>
          <a:lstStyle/>
          <a:p>
            <a:r>
              <a:rPr lang="ru-RU" sz="4800" dirty="0"/>
              <a:t>Калькулятор сроков проведения закупочных процедур</a:t>
            </a:r>
          </a:p>
        </p:txBody>
      </p:sp>
      <p:pic>
        <p:nvPicPr>
          <p:cNvPr id="13" name="Рисунок 12"/>
          <p:cNvPicPr/>
          <p:nvPr/>
        </p:nvPicPr>
        <p:blipFill rotWithShape="1">
          <a:blip r:embed="rId2"/>
          <a:srcRect l="-80" t="8830" r="62" b="12568"/>
          <a:stretch/>
        </p:blipFill>
        <p:spPr bwMode="auto">
          <a:xfrm>
            <a:off x="400049" y="2124075"/>
            <a:ext cx="9169253" cy="4063258"/>
          </a:xfrm>
          <a:prstGeom prst="rect">
            <a:avLst/>
          </a:prstGeom>
          <a:ln>
            <a:solidFill>
              <a:schemeClr val="bg2">
                <a:lumMod val="90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71227827"/>
      </p:ext>
    </p:extLst>
  </p:cSld>
  <p:clrMapOvr>
    <a:masterClrMapping/>
  </p:clrMapOvr>
</p:sld>
</file>

<file path=ppt/theme/theme1.xml><?xml version="1.0" encoding="utf-8"?>
<a:theme xmlns:a="http://schemas.openxmlformats.org/drawingml/2006/main" name="Тема Office">
  <a:themeElements>
    <a:clrScheme name="88888">
      <a:dk1>
        <a:srgbClr val="000000"/>
      </a:dk1>
      <a:lt1>
        <a:srgbClr val="FFFFFF"/>
      </a:lt1>
      <a:dk2>
        <a:srgbClr val="003E7A"/>
      </a:dk2>
      <a:lt2>
        <a:srgbClr val="E2E5E7"/>
      </a:lt2>
      <a:accent1>
        <a:srgbClr val="0067AC"/>
      </a:accent1>
      <a:accent2>
        <a:srgbClr val="0095D5"/>
      </a:accent2>
      <a:accent3>
        <a:srgbClr val="E74C04"/>
      </a:accent3>
      <a:accent4>
        <a:srgbClr val="ED7200"/>
      </a:accent4>
      <a:accent5>
        <a:srgbClr val="F69D1F"/>
      </a:accent5>
      <a:accent6>
        <a:srgbClr val="7F8A95"/>
      </a:accent6>
      <a:hlink>
        <a:srgbClr val="61B9FB"/>
      </a:hlink>
      <a:folHlink>
        <a:srgbClr val="7F8A95"/>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{3DCFA19B-81C9-1046-AECB-3DAC5F5F6042}tf16401378</Template>
  <TotalTime>65267</TotalTime>
  <Words>727</Words>
  <Application>Microsoft Office PowerPoint</Application>
  <PresentationFormat>Лист A4 (210x297 мм)</PresentationFormat>
  <Paragraphs>141</Paragraphs>
  <Slides>27</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27</vt:i4>
      </vt:variant>
    </vt:vector>
  </HeadingPairs>
  <TitlesOfParts>
    <vt:vector size="36" baseType="lpstr">
      <vt:lpstr>Roboto Thin</vt:lpstr>
      <vt:lpstr>Courier New</vt:lpstr>
      <vt:lpstr>Roboto</vt:lpstr>
      <vt:lpstr>Franklin Gothic Book</vt:lpstr>
      <vt:lpstr>Calibri</vt:lpstr>
      <vt:lpstr>Roboto Medium</vt:lpstr>
      <vt:lpstr>Roboto Light</vt:lpstr>
      <vt:lpstr>Arial</vt:lpstr>
      <vt:lpstr>Тема Office</vt:lpstr>
      <vt:lpstr>Новый порядок определения НМЦК на закупку охранных услуг.  Электронное актирование.  Удержание неустойки из суммы оплаты. </vt:lpstr>
      <vt:lpstr>Презентация PowerPoint</vt:lpstr>
      <vt:lpstr>Новый порядок определения НМЦК на закупку охранных услуг </vt:lpstr>
      <vt:lpstr>Новый порядок определения НМЦК на закупку охранных услуг </vt:lpstr>
      <vt:lpstr>Новый порядок определения НМЦК на закупку охранных услуг </vt:lpstr>
      <vt:lpstr>Сервис анализа рыночной конъюнктуры (САРК)</vt:lpstr>
      <vt:lpstr>Автоматический расчет НМЦК для списка позиций</vt:lpstr>
      <vt:lpstr>Отчет с обоснованием НМЦК по форме в соответствии с Приказом* </vt:lpstr>
      <vt:lpstr>Калькулятор сроков проведения закупочных процедур</vt:lpstr>
      <vt:lpstr>Каталог ТРУ с возможностью проверки действующих НПА под объект закупки</vt:lpstr>
      <vt:lpstr>Поиск документации по аналогичному объекту закупки</vt:lpstr>
      <vt:lpstr>Аналитика контрагента</vt:lpstr>
      <vt:lpstr>Аналитика контрагента</vt:lpstr>
      <vt:lpstr>Отчет по контрагенту</vt:lpstr>
      <vt:lpstr>2 июля 2021 г. Президентом РФ подписан оптимизационный закон об изменениях 44-ФЗ (федеральный закон от 02.07.2021 № 360-ФЗ)</vt:lpstr>
      <vt:lpstr>Исполнение контрактов. Удержание неустойки из суммы оплаты по контракту</vt:lpstr>
      <vt:lpstr>Исполнение контрактов. Удержание неустойки из суммы оплаты по контракту</vt:lpstr>
      <vt:lpstr>Исполнение контрактов. Удержание неустойки из суммы оплаты по контракту</vt:lpstr>
      <vt:lpstr>Ответственность заказчика</vt:lpstr>
      <vt:lpstr>Электронное актирование</vt:lpstr>
      <vt:lpstr>Электронное актирование</vt:lpstr>
      <vt:lpstr>Предлагаемые формулировки  в  проект контракта</vt:lpstr>
      <vt:lpstr>Электронное актирование</vt:lpstr>
      <vt:lpstr>Возможные исправления в документе о приемке</vt:lpstr>
      <vt:lpstr>Отражение неустоек в документе о приемке</vt:lpstr>
      <vt:lpstr>Неустойки.  Уменьшение суммы в СДО</vt:lpstr>
      <vt:lpstr>Презентация PowerPoint</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
  <dc:creator>Иван Железняк</dc:creator>
  <cp:keywords/>
  <dc:description/>
  <cp:lastModifiedBy>Кузьмина Наталья Викторовна</cp:lastModifiedBy>
  <cp:revision>1499</cp:revision>
  <cp:lastPrinted>2020-03-16T08:28:19Z</cp:lastPrinted>
  <dcterms:created xsi:type="dcterms:W3CDTF">2017-10-12T10:27:50Z</dcterms:created>
  <dcterms:modified xsi:type="dcterms:W3CDTF">2021-07-21T08:32:35Z</dcterms:modified>
  <cp:category/>
</cp:coreProperties>
</file>