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7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9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6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8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101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66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564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21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027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239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057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DE2D8-1492-4679-A040-160397A9737D}" type="datetimeFigureOut">
              <a:rPr lang="ru-RU" smtClean="0"/>
              <a:t>21.10.2021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54167-DCA6-41CA-B404-3F5AFE829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88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781050"/>
            <a:ext cx="80391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96136" y="1152094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№ 88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0423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63" y="1628800"/>
            <a:ext cx="8530304" cy="321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4349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71500"/>
            <a:ext cx="69723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04" y="2357712"/>
            <a:ext cx="68103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трелка влево 1"/>
          <p:cNvSpPr/>
          <p:nvPr/>
        </p:nvSpPr>
        <p:spPr>
          <a:xfrm rot="19766566">
            <a:off x="7790193" y="2581087"/>
            <a:ext cx="978408" cy="484632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39053" y="4941168"/>
            <a:ext cx="7488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Списание неустойки по 44-ФЗ в 2020 году </a:t>
            </a:r>
            <a:r>
              <a:rPr lang="ru-RU" b="1" dirty="0">
                <a:solidFill>
                  <a:srgbClr val="FF0000"/>
                </a:solidFill>
              </a:rPr>
              <a:t>право или обязанность </a:t>
            </a:r>
            <a:r>
              <a:rPr lang="ru-RU" dirty="0"/>
              <a:t>– ответ на этот вопрос однозначен. В ч. 42.1 ст. 112 Закона № 44-ФЗ сказано </a:t>
            </a:r>
            <a:r>
              <a:rPr lang="ru-RU" dirty="0">
                <a:solidFill>
                  <a:srgbClr val="FF0000"/>
                </a:solidFill>
              </a:rPr>
              <a:t>«подлежат списанию». </a:t>
            </a:r>
            <a:r>
              <a:rPr lang="ru-RU" dirty="0"/>
              <a:t>Следовательно, если ситуация подпадает под условия, указанные в постановлении Правительства № 783 </a:t>
            </a:r>
            <a:r>
              <a:rPr lang="ru-RU" dirty="0">
                <a:solidFill>
                  <a:srgbClr val="FF0000"/>
                </a:solidFill>
              </a:rPr>
              <a:t>заказчик обязан списать неустойку.</a:t>
            </a:r>
          </a:p>
        </p:txBody>
      </p:sp>
    </p:spTree>
    <p:extLst>
      <p:ext uri="{BB962C8B-B14F-4D97-AF65-F5344CB8AC3E}">
        <p14:creationId xmlns:p14="http://schemas.microsoft.com/office/powerpoint/2010/main" val="100423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7693"/>
            <a:ext cx="903649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Основания </a:t>
            </a:r>
            <a:r>
              <a:rPr lang="ru-RU" i="1" dirty="0"/>
              <a:t>списания неустоек по 44-ФЗ</a:t>
            </a:r>
            <a:endParaRPr lang="ru-RU" dirty="0"/>
          </a:p>
          <a:p>
            <a:pPr algn="just"/>
            <a:r>
              <a:rPr lang="ru-RU" dirty="0"/>
              <a:t>По общему правилу </a:t>
            </a:r>
            <a:r>
              <a:rPr lang="ru-RU" dirty="0">
                <a:solidFill>
                  <a:srgbClr val="FF0000"/>
                </a:solidFill>
              </a:rPr>
              <a:t>заказчик списывает начисленные штрафы </a:t>
            </a:r>
            <a:r>
              <a:rPr lang="ru-RU" dirty="0"/>
              <a:t>и пени, если </a:t>
            </a:r>
            <a:r>
              <a:rPr lang="ru-RU" dirty="0">
                <a:solidFill>
                  <a:srgbClr val="FF0000"/>
                </a:solidFill>
              </a:rPr>
              <a:t>обязательства </a:t>
            </a:r>
            <a:r>
              <a:rPr lang="ru-RU" dirty="0"/>
              <a:t>по контракту исполнитель </a:t>
            </a:r>
            <a:r>
              <a:rPr lang="ru-RU" dirty="0">
                <a:solidFill>
                  <a:srgbClr val="FF0000"/>
                </a:solidFill>
              </a:rPr>
              <a:t>выполнил в полном объеме</a:t>
            </a:r>
            <a:r>
              <a:rPr lang="ru-RU" dirty="0"/>
              <a:t>. Кроме того </a:t>
            </a:r>
            <a:r>
              <a:rPr lang="ru-RU" dirty="0">
                <a:solidFill>
                  <a:srgbClr val="FF0000"/>
                </a:solidFill>
              </a:rPr>
              <a:t>списание нужно произвести, когда исполнитель не выполнил свои обязательства в полном объеме по независящим от него причинам</a:t>
            </a:r>
            <a:r>
              <a:rPr lang="ru-RU" dirty="0"/>
              <a:t>  (распространение </a:t>
            </a:r>
            <a:r>
              <a:rPr lang="ru-RU" dirty="0" err="1"/>
              <a:t>коронавирусной</a:t>
            </a:r>
            <a:r>
              <a:rPr lang="ru-RU" dirty="0"/>
              <a:t> инфекции). А также, </a:t>
            </a:r>
            <a:r>
              <a:rPr lang="ru-RU" dirty="0">
                <a:solidFill>
                  <a:srgbClr val="FF0000"/>
                </a:solidFill>
              </a:rPr>
              <a:t>когда по соглашению сторон был изменен срок выполнения контракта или его цена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Списание неустойки по 44-ФЗ в 2020 году происходит в следующем порядке:</a:t>
            </a:r>
          </a:p>
          <a:p>
            <a:pPr algn="just"/>
            <a:r>
              <a:rPr lang="ru-RU" dirty="0"/>
              <a:t>● </a:t>
            </a:r>
            <a:r>
              <a:rPr lang="ru-RU" dirty="0">
                <a:solidFill>
                  <a:srgbClr val="FF0000"/>
                </a:solidFill>
              </a:rPr>
              <a:t>Если причиной </a:t>
            </a:r>
            <a:r>
              <a:rPr lang="ru-RU" dirty="0"/>
              <a:t>начисления неустойки стало невыполнение контракта по независящим от исполнителя причинам, вызванным распространением </a:t>
            </a:r>
            <a:r>
              <a:rPr lang="ru-RU" dirty="0" err="1">
                <a:solidFill>
                  <a:srgbClr val="FF0000"/>
                </a:solidFill>
              </a:rPr>
              <a:t>коронавирусной</a:t>
            </a:r>
            <a:r>
              <a:rPr lang="ru-RU" dirty="0">
                <a:solidFill>
                  <a:srgbClr val="FF0000"/>
                </a:solidFill>
              </a:rPr>
              <a:t> инфекции</a:t>
            </a:r>
            <a:r>
              <a:rPr lang="ru-RU" dirty="0"/>
              <a:t>, </a:t>
            </a:r>
            <a:r>
              <a:rPr lang="ru-RU" dirty="0">
                <a:solidFill>
                  <a:srgbClr val="FF0000"/>
                </a:solidFill>
              </a:rPr>
              <a:t>заказчик спишет ее полностью</a:t>
            </a:r>
            <a:r>
              <a:rPr lang="ru-RU" dirty="0"/>
              <a:t>. Необходимо </a:t>
            </a:r>
            <a:r>
              <a:rPr lang="ru-RU" dirty="0">
                <a:solidFill>
                  <a:srgbClr val="FF0000"/>
                </a:solidFill>
              </a:rPr>
              <a:t>иметь акт приемки исполненного по контракту. </a:t>
            </a:r>
            <a:r>
              <a:rPr lang="ru-RU" dirty="0"/>
              <a:t>Кроме того </a:t>
            </a:r>
            <a:r>
              <a:rPr lang="ru-RU" dirty="0">
                <a:solidFill>
                  <a:srgbClr val="FF0000"/>
                </a:solidFill>
              </a:rPr>
              <a:t>исполнитель должен представить письменное обоснование </a:t>
            </a:r>
            <a:r>
              <a:rPr lang="ru-RU" dirty="0"/>
              <a:t>невозможности выполнить контракта из-за распространения </a:t>
            </a:r>
            <a:r>
              <a:rPr lang="ru-RU" dirty="0" err="1"/>
              <a:t>коронавирусной</a:t>
            </a:r>
            <a:r>
              <a:rPr lang="ru-RU" dirty="0"/>
              <a:t> инфекции с приложением подтверждающих документов.</a:t>
            </a:r>
          </a:p>
          <a:p>
            <a:pPr algn="just"/>
            <a:r>
              <a:rPr lang="ru-RU" dirty="0"/>
              <a:t>● </a:t>
            </a:r>
            <a:r>
              <a:rPr lang="ru-RU" dirty="0">
                <a:solidFill>
                  <a:srgbClr val="FF0000"/>
                </a:solidFill>
              </a:rPr>
              <a:t>Если причина была </a:t>
            </a:r>
            <a:r>
              <a:rPr lang="ru-RU" dirty="0"/>
              <a:t>другой, а неустойка составляет до 5% от стоимости контракта, </a:t>
            </a:r>
            <a:r>
              <a:rPr lang="ru-RU" dirty="0">
                <a:solidFill>
                  <a:srgbClr val="FF0000"/>
                </a:solidFill>
              </a:rPr>
              <a:t>ее также спишут всю.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Достаточно иметь приемочный акт</a:t>
            </a:r>
            <a:r>
              <a:rPr lang="ru-RU" dirty="0"/>
              <a:t>, подписанный сторонами контракта.</a:t>
            </a:r>
          </a:p>
          <a:p>
            <a:pPr algn="just"/>
            <a:r>
              <a:rPr lang="ru-RU" dirty="0"/>
              <a:t>● </a:t>
            </a:r>
            <a:r>
              <a:rPr lang="ru-RU" dirty="0">
                <a:solidFill>
                  <a:srgbClr val="FF0000"/>
                </a:solidFill>
              </a:rPr>
              <a:t>Если причиной не был </a:t>
            </a:r>
            <a:r>
              <a:rPr lang="ru-RU" dirty="0" err="1">
                <a:solidFill>
                  <a:srgbClr val="FF0000"/>
                </a:solidFill>
              </a:rPr>
              <a:t>коронавирус</a:t>
            </a:r>
            <a:r>
              <a:rPr lang="ru-RU" dirty="0"/>
              <a:t>, а размер неустойки составляет </a:t>
            </a:r>
            <a:r>
              <a:rPr lang="ru-RU" dirty="0">
                <a:solidFill>
                  <a:srgbClr val="FF0000"/>
                </a:solidFill>
              </a:rPr>
              <a:t>от 5% до 20% от </a:t>
            </a:r>
            <a:r>
              <a:rPr lang="ru-RU" dirty="0"/>
              <a:t>стоимости </a:t>
            </a:r>
            <a:r>
              <a:rPr lang="ru-RU" dirty="0" err="1"/>
              <a:t>госконтракта</a:t>
            </a:r>
            <a:r>
              <a:rPr lang="ru-RU" dirty="0"/>
              <a:t>, </a:t>
            </a:r>
            <a:r>
              <a:rPr lang="ru-RU" dirty="0">
                <a:solidFill>
                  <a:srgbClr val="FF0000"/>
                </a:solidFill>
              </a:rPr>
              <a:t>то спишут ее половину, при условии, что поставщик заплатит другую половину до 01.01.2021</a:t>
            </a:r>
            <a:r>
              <a:rPr lang="ru-RU" dirty="0"/>
              <a:t>. Кроме приемочного акта заказчику необходимо получить сведения от администратора доходов бюджета о зачислении уплаченных пени и штрафов в бюджет.</a:t>
            </a:r>
          </a:p>
          <a:p>
            <a:pPr algn="just"/>
            <a:r>
              <a:rPr lang="ru-RU" dirty="0">
                <a:solidFill>
                  <a:srgbClr val="FF0000"/>
                </a:solidFill>
              </a:rPr>
              <a:t>Исполнитель контракта должен подтвердить наличие начисленной и неуплаченной суммы неустойки, иначе она не будет списана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423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Порядок </a:t>
            </a:r>
            <a:r>
              <a:rPr lang="ru-RU" i="1" dirty="0"/>
              <a:t>списание неустойки по 44-ФЗ </a:t>
            </a:r>
            <a:endParaRPr lang="ru-RU" i="1" dirty="0" smtClean="0"/>
          </a:p>
          <a:p>
            <a:pPr algn="just"/>
            <a:r>
              <a:rPr lang="ru-RU" dirty="0" smtClean="0">
                <a:solidFill>
                  <a:srgbClr val="FF0000"/>
                </a:solidFill>
              </a:rPr>
              <a:t>Если </a:t>
            </a:r>
            <a:r>
              <a:rPr lang="ru-RU" dirty="0">
                <a:solidFill>
                  <a:srgbClr val="FF0000"/>
                </a:solidFill>
              </a:rPr>
              <a:t>установлено наличие основания для списания штрафов </a:t>
            </a:r>
            <a:r>
              <a:rPr lang="ru-RU" dirty="0"/>
              <a:t>и пени, а также необходимых документов заказчик проводит </a:t>
            </a:r>
            <a:r>
              <a:rPr lang="ru-RU" dirty="0">
                <a:solidFill>
                  <a:srgbClr val="FF0000"/>
                </a:solidFill>
              </a:rPr>
              <a:t>сверку расчетов </a:t>
            </a:r>
            <a:r>
              <a:rPr lang="ru-RU" dirty="0"/>
              <a:t>с исполнителем. В случае выявления начисленной и неуплаченной неустойки принимает решение о ее списании. </a:t>
            </a:r>
            <a:r>
              <a:rPr lang="ru-RU" dirty="0">
                <a:solidFill>
                  <a:srgbClr val="FF0000"/>
                </a:solidFill>
              </a:rPr>
              <a:t>Решение принимает комиссия, созданная для этой цели</a:t>
            </a:r>
            <a:r>
              <a:rPr lang="ru-RU" dirty="0"/>
              <a:t>. Приказ о списании должен содержать:</a:t>
            </a:r>
          </a:p>
          <a:p>
            <a:pPr algn="just"/>
            <a:r>
              <a:rPr lang="ru-RU" dirty="0"/>
              <a:t>● название, </a:t>
            </a:r>
            <a:r>
              <a:rPr lang="ru-RU" dirty="0" err="1"/>
              <a:t>юрадрес</a:t>
            </a:r>
            <a:r>
              <a:rPr lang="ru-RU" dirty="0"/>
              <a:t>, ИНН исполнителя – </a:t>
            </a:r>
            <a:r>
              <a:rPr lang="ru-RU" dirty="0" err="1"/>
              <a:t>юрлица</a:t>
            </a:r>
            <a:r>
              <a:rPr lang="ru-RU" dirty="0"/>
              <a:t>, ФИО, место жительства, ИНН поставщика – физлица;</a:t>
            </a:r>
          </a:p>
          <a:p>
            <a:pPr algn="just"/>
            <a:r>
              <a:rPr lang="ru-RU" dirty="0"/>
              <a:t>● данные о начисленных и неуплаченных штрафах и пенях, включенных в реестр контрактов;</a:t>
            </a:r>
          </a:p>
          <a:p>
            <a:pPr algn="just"/>
            <a:r>
              <a:rPr lang="ru-RU" dirty="0"/>
              <a:t>● реквизиты первичных документов;</a:t>
            </a:r>
          </a:p>
          <a:p>
            <a:pPr algn="just"/>
            <a:r>
              <a:rPr lang="ru-RU" dirty="0"/>
              <a:t>● дата принятия решения.</a:t>
            </a:r>
          </a:p>
          <a:p>
            <a:pPr algn="just"/>
            <a:r>
              <a:rPr lang="ru-RU" dirty="0"/>
              <a:t>Документ подписывают все члены комиссии.</a:t>
            </a:r>
          </a:p>
          <a:p>
            <a:pPr algn="just"/>
            <a:r>
              <a:rPr lang="ru-RU" dirty="0">
                <a:solidFill>
                  <a:srgbClr val="FF0000"/>
                </a:solidFill>
              </a:rPr>
              <a:t>Списание производят в течение 5 рабочих дней, отсчитываемых от даты принятия решения. Заказчик должен известить исполнителя контракта по форме, утв. приложением к постановлению Правительства № 783 о списании в течение 20 дней с момента принятия решения.</a:t>
            </a:r>
          </a:p>
        </p:txBody>
      </p:sp>
    </p:spTree>
    <p:extLst>
      <p:ext uri="{BB962C8B-B14F-4D97-AF65-F5344CB8AC3E}">
        <p14:creationId xmlns:p14="http://schemas.microsoft.com/office/powerpoint/2010/main" val="1004232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432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МЭ, упр. госзакупок</dc:creator>
  <cp:lastModifiedBy>МЭ, упр. госзакупок</cp:lastModifiedBy>
  <cp:revision>4</cp:revision>
  <dcterms:created xsi:type="dcterms:W3CDTF">2021-10-21T08:28:52Z</dcterms:created>
  <dcterms:modified xsi:type="dcterms:W3CDTF">2021-10-21T09:10:32Z</dcterms:modified>
</cp:coreProperties>
</file>