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08788" cy="99409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657" autoAdjust="0"/>
  </p:normalViewPr>
  <p:slideViewPr>
    <p:cSldViewPr snapToGrid="0">
      <p:cViewPr varScale="1">
        <p:scale>
          <a:sx n="92" d="100"/>
          <a:sy n="92" d="100"/>
        </p:scale>
        <p:origin x="127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032A7F-9950-4782-9F58-2CC44DBD8BE3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97BA2A1-AC78-4D09-A9FA-E2CB8953DEE5}">
      <dgm:prSet phldrT="[Текст]" custT="1"/>
      <dgm:spPr/>
      <dgm:t>
        <a:bodyPr/>
        <a:lstStyle/>
        <a:p>
          <a:r>
            <a:rPr lang="ru-RU" sz="1600" dirty="0"/>
            <a:t>проводить закупки по 44-ФЗ необходимо в личном кабинете по 44-ФЗ, где нужно зарегистрироваться</a:t>
          </a:r>
          <a:br>
            <a:rPr lang="ru-RU" sz="1600" dirty="0"/>
          </a:br>
          <a:r>
            <a:rPr lang="ru-RU" sz="1600" dirty="0"/>
            <a:t>с полномочием «Заказчик по 223-ФЗ, осуществляющий закупки в соответствии с 44-ФЗ в случаях, предусмотренных 223-ФЗ»;</a:t>
          </a:r>
        </a:p>
      </dgm:t>
    </dgm:pt>
    <dgm:pt modelId="{0E5CD505-9995-47CA-AE7D-C8184C376A98}" type="parTrans" cxnId="{0CECBCF0-096D-47CC-90FA-8BB0293C98A2}">
      <dgm:prSet/>
      <dgm:spPr/>
      <dgm:t>
        <a:bodyPr/>
        <a:lstStyle/>
        <a:p>
          <a:endParaRPr lang="ru-RU"/>
        </a:p>
      </dgm:t>
    </dgm:pt>
    <dgm:pt modelId="{766266D1-EA2F-4F60-871E-99E800B99A2C}" type="sibTrans" cxnId="{0CECBCF0-096D-47CC-90FA-8BB0293C98A2}">
      <dgm:prSet/>
      <dgm:spPr/>
      <dgm:t>
        <a:bodyPr/>
        <a:lstStyle/>
        <a:p>
          <a:endParaRPr lang="ru-RU"/>
        </a:p>
      </dgm:t>
    </dgm:pt>
    <dgm:pt modelId="{109D1153-DA21-4508-948E-2C970575FA99}">
      <dgm:prSet phldrT="[Текст]" custT="1"/>
      <dgm:spPr/>
      <dgm:t>
        <a:bodyPr/>
        <a:lstStyle/>
        <a:p>
          <a:r>
            <a:rPr lang="ru-RU" sz="1600" dirty="0"/>
            <a:t>объём закупок у СМСП по ПП 1352 выполнять в 2023 году не нужно, зато нужно выполнить объём закупок</a:t>
          </a:r>
          <a:br>
            <a:rPr lang="ru-RU" sz="1600" dirty="0"/>
          </a:br>
          <a:r>
            <a:rPr lang="ru-RU" sz="1600" dirty="0"/>
            <a:t>у СМП и СОНКО согласно 44-ФЗ.</a:t>
          </a:r>
        </a:p>
      </dgm:t>
    </dgm:pt>
    <dgm:pt modelId="{C7890DBA-F54E-4BA5-B9CD-99A832E564AA}" type="parTrans" cxnId="{1CE8679E-1C22-472D-8C6D-B338BEEEB474}">
      <dgm:prSet/>
      <dgm:spPr/>
      <dgm:t>
        <a:bodyPr/>
        <a:lstStyle/>
        <a:p>
          <a:endParaRPr lang="ru-RU"/>
        </a:p>
      </dgm:t>
    </dgm:pt>
    <dgm:pt modelId="{4C484CD4-83F3-4B47-8358-01323C2A8977}" type="sibTrans" cxnId="{1CE8679E-1C22-472D-8C6D-B338BEEEB474}">
      <dgm:prSet/>
      <dgm:spPr/>
      <dgm:t>
        <a:bodyPr/>
        <a:lstStyle/>
        <a:p>
          <a:endParaRPr lang="ru-RU"/>
        </a:p>
      </dgm:t>
    </dgm:pt>
    <dgm:pt modelId="{BEE497A8-DB21-4BD6-BC99-8CD4FDB74B9A}">
      <dgm:prSet phldrT="[Текст]" custT="1"/>
      <dgm:spPr/>
      <dgm:t>
        <a:bodyPr/>
        <a:lstStyle/>
        <a:p>
          <a:r>
            <a:rPr lang="ru-RU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план</a:t>
          </a:r>
          <a:r>
            <a:rPr lang="ru-RU" sz="1600" kern="1200" dirty="0"/>
            <a:t> закупки, ежемесячная отчётность, реестр договоров остаются и ведутся в личном кабинете по 223-ФЗ;</a:t>
          </a:r>
        </a:p>
      </dgm:t>
    </dgm:pt>
    <dgm:pt modelId="{DA3377F8-A9AD-4448-861F-61B709982BFB}" type="parTrans" cxnId="{8FA2AD4F-1150-4344-9321-1D71340945E2}">
      <dgm:prSet/>
      <dgm:spPr/>
      <dgm:t>
        <a:bodyPr/>
        <a:lstStyle/>
        <a:p>
          <a:endParaRPr lang="ru-RU"/>
        </a:p>
      </dgm:t>
    </dgm:pt>
    <dgm:pt modelId="{E8212385-5A13-4622-944C-818FBF47586E}" type="sibTrans" cxnId="{8FA2AD4F-1150-4344-9321-1D71340945E2}">
      <dgm:prSet/>
      <dgm:spPr/>
      <dgm:t>
        <a:bodyPr/>
        <a:lstStyle/>
        <a:p>
          <a:endParaRPr lang="ru-RU"/>
        </a:p>
      </dgm:t>
    </dgm:pt>
    <dgm:pt modelId="{9593E7FC-1350-46A3-B46B-C7DB38EA7A8C}" type="pres">
      <dgm:prSet presAssocID="{22032A7F-9950-4782-9F58-2CC44DBD8BE3}" presName="linear" presStyleCnt="0">
        <dgm:presLayoutVars>
          <dgm:dir/>
          <dgm:animLvl val="lvl"/>
          <dgm:resizeHandles val="exact"/>
        </dgm:presLayoutVars>
      </dgm:prSet>
      <dgm:spPr/>
    </dgm:pt>
    <dgm:pt modelId="{7960214F-47AF-494F-AE55-5D10B1B90D02}" type="pres">
      <dgm:prSet presAssocID="{497BA2A1-AC78-4D09-A9FA-E2CB8953DEE5}" presName="parentLin" presStyleCnt="0"/>
      <dgm:spPr/>
    </dgm:pt>
    <dgm:pt modelId="{D311F355-A90B-4294-BFDE-0CB4B901108A}" type="pres">
      <dgm:prSet presAssocID="{497BA2A1-AC78-4D09-A9FA-E2CB8953DEE5}" presName="parentLeftMargin" presStyleLbl="node1" presStyleIdx="0" presStyleCnt="3"/>
      <dgm:spPr/>
    </dgm:pt>
    <dgm:pt modelId="{36A393B6-88CC-425D-AD5E-4E2121B620F9}" type="pres">
      <dgm:prSet presAssocID="{497BA2A1-AC78-4D09-A9FA-E2CB8953DEE5}" presName="parentText" presStyleLbl="node1" presStyleIdx="0" presStyleCnt="3" custScaleX="139597" custScaleY="172520" custLinFactNeighborX="20831" custLinFactNeighborY="-56538">
        <dgm:presLayoutVars>
          <dgm:chMax val="0"/>
          <dgm:bulletEnabled val="1"/>
        </dgm:presLayoutVars>
      </dgm:prSet>
      <dgm:spPr/>
    </dgm:pt>
    <dgm:pt modelId="{3B52D0AC-E86B-4622-82E4-E5029529C505}" type="pres">
      <dgm:prSet presAssocID="{497BA2A1-AC78-4D09-A9FA-E2CB8953DEE5}" presName="negativeSpace" presStyleCnt="0"/>
      <dgm:spPr/>
    </dgm:pt>
    <dgm:pt modelId="{31BCC397-1430-4797-916C-D24BDB57D4D9}" type="pres">
      <dgm:prSet presAssocID="{497BA2A1-AC78-4D09-A9FA-E2CB8953DEE5}" presName="childText" presStyleLbl="conFgAcc1" presStyleIdx="0" presStyleCnt="3" custLinFactY="-28306" custLinFactNeighborX="844" custLinFactNeighborY="-100000">
        <dgm:presLayoutVars>
          <dgm:bulletEnabled val="1"/>
        </dgm:presLayoutVars>
      </dgm:prSet>
      <dgm:spPr/>
    </dgm:pt>
    <dgm:pt modelId="{27747339-E429-4820-911C-8289112AC434}" type="pres">
      <dgm:prSet presAssocID="{766266D1-EA2F-4F60-871E-99E800B99A2C}" presName="spaceBetweenRectangles" presStyleCnt="0"/>
      <dgm:spPr/>
    </dgm:pt>
    <dgm:pt modelId="{CF186DB3-CF38-45C5-AE17-43D29C94DB2D}" type="pres">
      <dgm:prSet presAssocID="{BEE497A8-DB21-4BD6-BC99-8CD4FDB74B9A}" presName="parentLin" presStyleCnt="0"/>
      <dgm:spPr/>
    </dgm:pt>
    <dgm:pt modelId="{38ECD818-73D3-40F7-8FD9-C473E3C58BB0}" type="pres">
      <dgm:prSet presAssocID="{BEE497A8-DB21-4BD6-BC99-8CD4FDB74B9A}" presName="parentLeftMargin" presStyleLbl="node1" presStyleIdx="0" presStyleCnt="3"/>
      <dgm:spPr/>
    </dgm:pt>
    <dgm:pt modelId="{4087B287-CBBD-441E-A801-6201007202D9}" type="pres">
      <dgm:prSet presAssocID="{BEE497A8-DB21-4BD6-BC99-8CD4FDB74B9A}" presName="parentText" presStyleLbl="node1" presStyleIdx="1" presStyleCnt="3" custScaleX="142857" custScaleY="119191" custLinFactNeighborX="-5335" custLinFactNeighborY="-32937">
        <dgm:presLayoutVars>
          <dgm:chMax val="0"/>
          <dgm:bulletEnabled val="1"/>
        </dgm:presLayoutVars>
      </dgm:prSet>
      <dgm:spPr/>
    </dgm:pt>
    <dgm:pt modelId="{57414880-7843-4ADA-B16E-B9332875C5D3}" type="pres">
      <dgm:prSet presAssocID="{BEE497A8-DB21-4BD6-BC99-8CD4FDB74B9A}" presName="negativeSpace" presStyleCnt="0"/>
      <dgm:spPr/>
    </dgm:pt>
    <dgm:pt modelId="{5BF0F68F-FAF8-45C3-8E0D-F612F6B94E4F}" type="pres">
      <dgm:prSet presAssocID="{BEE497A8-DB21-4BD6-BC99-8CD4FDB74B9A}" presName="childText" presStyleLbl="conFgAcc1" presStyleIdx="1" presStyleCnt="3">
        <dgm:presLayoutVars>
          <dgm:bulletEnabled val="1"/>
        </dgm:presLayoutVars>
      </dgm:prSet>
      <dgm:spPr/>
    </dgm:pt>
    <dgm:pt modelId="{297CCE7C-F2DF-4C49-88BF-2D2BBDA991A7}" type="pres">
      <dgm:prSet presAssocID="{E8212385-5A13-4622-944C-818FBF47586E}" presName="spaceBetweenRectangles" presStyleCnt="0"/>
      <dgm:spPr/>
    </dgm:pt>
    <dgm:pt modelId="{CEE87FED-1BE7-45D9-B4DB-22DEB4D0E9F5}" type="pres">
      <dgm:prSet presAssocID="{109D1153-DA21-4508-948E-2C970575FA99}" presName="parentLin" presStyleCnt="0"/>
      <dgm:spPr/>
    </dgm:pt>
    <dgm:pt modelId="{FE0A3FC9-E78D-466E-98EF-B7B7837DB0D8}" type="pres">
      <dgm:prSet presAssocID="{109D1153-DA21-4508-948E-2C970575FA99}" presName="parentLeftMargin" presStyleLbl="node1" presStyleIdx="1" presStyleCnt="3"/>
      <dgm:spPr/>
    </dgm:pt>
    <dgm:pt modelId="{38F7E4E7-AD66-4642-B13E-8586A5AA1C83}" type="pres">
      <dgm:prSet presAssocID="{109D1153-DA21-4508-948E-2C970575FA99}" presName="parentText" presStyleLbl="node1" presStyleIdx="2" presStyleCnt="3" custScaleX="142857" custScaleY="129355" custLinFactNeighborX="10640" custLinFactNeighborY="-40098">
        <dgm:presLayoutVars>
          <dgm:chMax val="0"/>
          <dgm:bulletEnabled val="1"/>
        </dgm:presLayoutVars>
      </dgm:prSet>
      <dgm:spPr/>
    </dgm:pt>
    <dgm:pt modelId="{97AC17B6-C0A5-4CF9-867B-BDC1B96E16D0}" type="pres">
      <dgm:prSet presAssocID="{109D1153-DA21-4508-948E-2C970575FA99}" presName="negativeSpace" presStyleCnt="0"/>
      <dgm:spPr/>
    </dgm:pt>
    <dgm:pt modelId="{0B6E1504-8A21-4B07-83D7-8D74C7D7C296}" type="pres">
      <dgm:prSet presAssocID="{109D1153-DA21-4508-948E-2C970575FA99}" presName="childText" presStyleLbl="conFgAcc1" presStyleIdx="2" presStyleCnt="3" custLinFactNeighborX="253" custLinFactNeighborY="24822">
        <dgm:presLayoutVars>
          <dgm:bulletEnabled val="1"/>
        </dgm:presLayoutVars>
      </dgm:prSet>
      <dgm:spPr/>
    </dgm:pt>
  </dgm:ptLst>
  <dgm:cxnLst>
    <dgm:cxn modelId="{6FB04E61-61CE-477D-959F-60F3638FDC54}" type="presOf" srcId="{BEE497A8-DB21-4BD6-BC99-8CD4FDB74B9A}" destId="{4087B287-CBBD-441E-A801-6201007202D9}" srcOrd="1" destOrd="0" presId="urn:microsoft.com/office/officeart/2005/8/layout/list1"/>
    <dgm:cxn modelId="{3C708942-3CD4-4ACE-993C-A16058A3B9A9}" type="presOf" srcId="{22032A7F-9950-4782-9F58-2CC44DBD8BE3}" destId="{9593E7FC-1350-46A3-B46B-C7DB38EA7A8C}" srcOrd="0" destOrd="0" presId="urn:microsoft.com/office/officeart/2005/8/layout/list1"/>
    <dgm:cxn modelId="{70F0AC67-68FA-4FE4-9422-AB3B06255F01}" type="presOf" srcId="{497BA2A1-AC78-4D09-A9FA-E2CB8953DEE5}" destId="{D311F355-A90B-4294-BFDE-0CB4B901108A}" srcOrd="0" destOrd="0" presId="urn:microsoft.com/office/officeart/2005/8/layout/list1"/>
    <dgm:cxn modelId="{8FA2AD4F-1150-4344-9321-1D71340945E2}" srcId="{22032A7F-9950-4782-9F58-2CC44DBD8BE3}" destId="{BEE497A8-DB21-4BD6-BC99-8CD4FDB74B9A}" srcOrd="1" destOrd="0" parTransId="{DA3377F8-A9AD-4448-861F-61B709982BFB}" sibTransId="{E8212385-5A13-4622-944C-818FBF47586E}"/>
    <dgm:cxn modelId="{FF759D85-C334-46D2-85EC-64DF9521BA3C}" type="presOf" srcId="{109D1153-DA21-4508-948E-2C970575FA99}" destId="{FE0A3FC9-E78D-466E-98EF-B7B7837DB0D8}" srcOrd="0" destOrd="0" presId="urn:microsoft.com/office/officeart/2005/8/layout/list1"/>
    <dgm:cxn modelId="{1CE8679E-1C22-472D-8C6D-B338BEEEB474}" srcId="{22032A7F-9950-4782-9F58-2CC44DBD8BE3}" destId="{109D1153-DA21-4508-948E-2C970575FA99}" srcOrd="2" destOrd="0" parTransId="{C7890DBA-F54E-4BA5-B9CD-99A832E564AA}" sibTransId="{4C484CD4-83F3-4B47-8358-01323C2A8977}"/>
    <dgm:cxn modelId="{D3DB3CA5-9712-4189-9358-97879719A60D}" type="presOf" srcId="{497BA2A1-AC78-4D09-A9FA-E2CB8953DEE5}" destId="{36A393B6-88CC-425D-AD5E-4E2121B620F9}" srcOrd="1" destOrd="0" presId="urn:microsoft.com/office/officeart/2005/8/layout/list1"/>
    <dgm:cxn modelId="{9410DDAB-8AE2-468C-90C9-FA7EEC7D1966}" type="presOf" srcId="{BEE497A8-DB21-4BD6-BC99-8CD4FDB74B9A}" destId="{38ECD818-73D3-40F7-8FD9-C473E3C58BB0}" srcOrd="0" destOrd="0" presId="urn:microsoft.com/office/officeart/2005/8/layout/list1"/>
    <dgm:cxn modelId="{37BFAFBE-9BD5-4BBB-8A62-05E66474757B}" type="presOf" srcId="{109D1153-DA21-4508-948E-2C970575FA99}" destId="{38F7E4E7-AD66-4642-B13E-8586A5AA1C83}" srcOrd="1" destOrd="0" presId="urn:microsoft.com/office/officeart/2005/8/layout/list1"/>
    <dgm:cxn modelId="{0CECBCF0-096D-47CC-90FA-8BB0293C98A2}" srcId="{22032A7F-9950-4782-9F58-2CC44DBD8BE3}" destId="{497BA2A1-AC78-4D09-A9FA-E2CB8953DEE5}" srcOrd="0" destOrd="0" parTransId="{0E5CD505-9995-47CA-AE7D-C8184C376A98}" sibTransId="{766266D1-EA2F-4F60-871E-99E800B99A2C}"/>
    <dgm:cxn modelId="{F68FD2D0-0592-4139-9C14-3419D0B40DC7}" type="presParOf" srcId="{9593E7FC-1350-46A3-B46B-C7DB38EA7A8C}" destId="{7960214F-47AF-494F-AE55-5D10B1B90D02}" srcOrd="0" destOrd="0" presId="urn:microsoft.com/office/officeart/2005/8/layout/list1"/>
    <dgm:cxn modelId="{79528700-1C9A-4C9B-A396-7B66B46FB26C}" type="presParOf" srcId="{7960214F-47AF-494F-AE55-5D10B1B90D02}" destId="{D311F355-A90B-4294-BFDE-0CB4B901108A}" srcOrd="0" destOrd="0" presId="urn:microsoft.com/office/officeart/2005/8/layout/list1"/>
    <dgm:cxn modelId="{59F1B2D1-DB6F-49D4-AEE9-4A30A3F71726}" type="presParOf" srcId="{7960214F-47AF-494F-AE55-5D10B1B90D02}" destId="{36A393B6-88CC-425D-AD5E-4E2121B620F9}" srcOrd="1" destOrd="0" presId="urn:microsoft.com/office/officeart/2005/8/layout/list1"/>
    <dgm:cxn modelId="{838944C1-2CD4-4ABE-ABE1-4AE9320FE6F1}" type="presParOf" srcId="{9593E7FC-1350-46A3-B46B-C7DB38EA7A8C}" destId="{3B52D0AC-E86B-4622-82E4-E5029529C505}" srcOrd="1" destOrd="0" presId="urn:microsoft.com/office/officeart/2005/8/layout/list1"/>
    <dgm:cxn modelId="{3D034824-0F98-46FA-9BE1-0987DADAD4AF}" type="presParOf" srcId="{9593E7FC-1350-46A3-B46B-C7DB38EA7A8C}" destId="{31BCC397-1430-4797-916C-D24BDB57D4D9}" srcOrd="2" destOrd="0" presId="urn:microsoft.com/office/officeart/2005/8/layout/list1"/>
    <dgm:cxn modelId="{B0BC5B23-4454-4D1B-AD3D-C8E234CDEF96}" type="presParOf" srcId="{9593E7FC-1350-46A3-B46B-C7DB38EA7A8C}" destId="{27747339-E429-4820-911C-8289112AC434}" srcOrd="3" destOrd="0" presId="urn:microsoft.com/office/officeart/2005/8/layout/list1"/>
    <dgm:cxn modelId="{D29198E6-94AD-49E0-A98F-4A542804AEA4}" type="presParOf" srcId="{9593E7FC-1350-46A3-B46B-C7DB38EA7A8C}" destId="{CF186DB3-CF38-45C5-AE17-43D29C94DB2D}" srcOrd="4" destOrd="0" presId="urn:microsoft.com/office/officeart/2005/8/layout/list1"/>
    <dgm:cxn modelId="{1C4A7112-AAAC-4A7F-913B-A2A92F8C68BC}" type="presParOf" srcId="{CF186DB3-CF38-45C5-AE17-43D29C94DB2D}" destId="{38ECD818-73D3-40F7-8FD9-C473E3C58BB0}" srcOrd="0" destOrd="0" presId="urn:microsoft.com/office/officeart/2005/8/layout/list1"/>
    <dgm:cxn modelId="{93782669-5945-465F-AB61-4233827E1C97}" type="presParOf" srcId="{CF186DB3-CF38-45C5-AE17-43D29C94DB2D}" destId="{4087B287-CBBD-441E-A801-6201007202D9}" srcOrd="1" destOrd="0" presId="urn:microsoft.com/office/officeart/2005/8/layout/list1"/>
    <dgm:cxn modelId="{A7E526A7-3F04-476C-934D-671DF44B984C}" type="presParOf" srcId="{9593E7FC-1350-46A3-B46B-C7DB38EA7A8C}" destId="{57414880-7843-4ADA-B16E-B9332875C5D3}" srcOrd="5" destOrd="0" presId="urn:microsoft.com/office/officeart/2005/8/layout/list1"/>
    <dgm:cxn modelId="{72779B7B-E79C-4EC4-BBEF-0199E2A6B7A0}" type="presParOf" srcId="{9593E7FC-1350-46A3-B46B-C7DB38EA7A8C}" destId="{5BF0F68F-FAF8-45C3-8E0D-F612F6B94E4F}" srcOrd="6" destOrd="0" presId="urn:microsoft.com/office/officeart/2005/8/layout/list1"/>
    <dgm:cxn modelId="{4D5E2FA3-9A35-42EB-9B4B-A249019E3CE1}" type="presParOf" srcId="{9593E7FC-1350-46A3-B46B-C7DB38EA7A8C}" destId="{297CCE7C-F2DF-4C49-88BF-2D2BBDA991A7}" srcOrd="7" destOrd="0" presId="urn:microsoft.com/office/officeart/2005/8/layout/list1"/>
    <dgm:cxn modelId="{0A476557-EF63-46F8-A1C1-15ADB58A9F41}" type="presParOf" srcId="{9593E7FC-1350-46A3-B46B-C7DB38EA7A8C}" destId="{CEE87FED-1BE7-45D9-B4DB-22DEB4D0E9F5}" srcOrd="8" destOrd="0" presId="urn:microsoft.com/office/officeart/2005/8/layout/list1"/>
    <dgm:cxn modelId="{9E58ADE7-96E6-42E4-B0BF-262DCD404127}" type="presParOf" srcId="{CEE87FED-1BE7-45D9-B4DB-22DEB4D0E9F5}" destId="{FE0A3FC9-E78D-466E-98EF-B7B7837DB0D8}" srcOrd="0" destOrd="0" presId="urn:microsoft.com/office/officeart/2005/8/layout/list1"/>
    <dgm:cxn modelId="{E3485E08-362E-4E00-AE4B-838F04728268}" type="presParOf" srcId="{CEE87FED-1BE7-45D9-B4DB-22DEB4D0E9F5}" destId="{38F7E4E7-AD66-4642-B13E-8586A5AA1C83}" srcOrd="1" destOrd="0" presId="urn:microsoft.com/office/officeart/2005/8/layout/list1"/>
    <dgm:cxn modelId="{94712F99-427F-46B5-8044-4BDB22AD29ED}" type="presParOf" srcId="{9593E7FC-1350-46A3-B46B-C7DB38EA7A8C}" destId="{97AC17B6-C0A5-4CF9-867B-BDC1B96E16D0}" srcOrd="9" destOrd="0" presId="urn:microsoft.com/office/officeart/2005/8/layout/list1"/>
    <dgm:cxn modelId="{66DBB416-BA84-48D0-A4C8-A1BBD6DEAA57}" type="presParOf" srcId="{9593E7FC-1350-46A3-B46B-C7DB38EA7A8C}" destId="{0B6E1504-8A21-4B07-83D7-8D74C7D7C296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BCC397-1430-4797-916C-D24BDB57D4D9}">
      <dsp:nvSpPr>
        <dsp:cNvPr id="0" name=""/>
        <dsp:cNvSpPr/>
      </dsp:nvSpPr>
      <dsp:spPr>
        <a:xfrm>
          <a:off x="0" y="412099"/>
          <a:ext cx="105156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A393B6-88CC-425D-AD5E-4E2121B620F9}">
      <dsp:nvSpPr>
        <dsp:cNvPr id="0" name=""/>
        <dsp:cNvSpPr/>
      </dsp:nvSpPr>
      <dsp:spPr>
        <a:xfrm>
          <a:off x="520950" y="0"/>
          <a:ext cx="9994649" cy="86577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проводить закупки по 44-ФЗ необходимо в личном кабинете по 44-ФЗ, где нужно зарегистрироваться</a:t>
          </a:r>
          <a:br>
            <a:rPr lang="ru-RU" sz="1600" kern="1200" dirty="0"/>
          </a:br>
          <a:r>
            <a:rPr lang="ru-RU" sz="1600" kern="1200" dirty="0"/>
            <a:t>с полномочием «Заказчик по 223-ФЗ, осуществляющий закупки в соответствии с 44-ФЗ в случаях, предусмотренных 223-ФЗ»;</a:t>
          </a:r>
        </a:p>
      </dsp:txBody>
      <dsp:txXfrm>
        <a:off x="563214" y="42264"/>
        <a:ext cx="9910121" cy="781246"/>
      </dsp:txXfrm>
    </dsp:sp>
    <dsp:sp modelId="{5BF0F68F-FAF8-45C3-8E0D-F612F6B94E4F}">
      <dsp:nvSpPr>
        <dsp:cNvPr id="0" name=""/>
        <dsp:cNvSpPr/>
      </dsp:nvSpPr>
      <dsp:spPr>
        <a:xfrm>
          <a:off x="0" y="1492590"/>
          <a:ext cx="105156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87B287-CBBD-441E-A801-6201007202D9}">
      <dsp:nvSpPr>
        <dsp:cNvPr id="0" name=""/>
        <dsp:cNvSpPr/>
      </dsp:nvSpPr>
      <dsp:spPr>
        <a:xfrm>
          <a:off x="473912" y="980071"/>
          <a:ext cx="10012402" cy="5981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план</a:t>
          </a:r>
          <a:r>
            <a:rPr lang="ru-RU" sz="1600" kern="1200" dirty="0"/>
            <a:t> закупки, ежемесячная отчётность, реестр договоров остаются и ведутся в личном кабинете по 223-ФЗ;</a:t>
          </a:r>
        </a:p>
      </dsp:txBody>
      <dsp:txXfrm>
        <a:off x="503111" y="1009270"/>
        <a:ext cx="9954004" cy="539750"/>
      </dsp:txXfrm>
    </dsp:sp>
    <dsp:sp modelId="{0B6E1504-8A21-4B07-83D7-8D74C7D7C296}">
      <dsp:nvSpPr>
        <dsp:cNvPr id="0" name=""/>
        <dsp:cNvSpPr/>
      </dsp:nvSpPr>
      <dsp:spPr>
        <a:xfrm>
          <a:off x="0" y="2421332"/>
          <a:ext cx="10515600" cy="428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F7E4E7-AD66-4642-B13E-8586A5AA1C83}">
      <dsp:nvSpPr>
        <dsp:cNvPr id="0" name=""/>
        <dsp:cNvSpPr/>
      </dsp:nvSpPr>
      <dsp:spPr>
        <a:xfrm>
          <a:off x="503197" y="1811562"/>
          <a:ext cx="10012402" cy="6491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объём закупок у СМСП по ПП 1352 выполнять в 2023 году не нужно, зато нужно выполнить объём закупок</a:t>
          </a:r>
          <a:br>
            <a:rPr lang="ru-RU" sz="1600" kern="1200" dirty="0"/>
          </a:br>
          <a:r>
            <a:rPr lang="ru-RU" sz="1600" kern="1200" dirty="0"/>
            <a:t>у СМП и СОНКО согласно 44-ФЗ.</a:t>
          </a:r>
        </a:p>
      </dsp:txBody>
      <dsp:txXfrm>
        <a:off x="534886" y="1843251"/>
        <a:ext cx="9949024" cy="5857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A4B3CB-94DE-402E-B973-9D44439A2163}" type="datetimeFigureOut">
              <a:rPr lang="ru-RU" smtClean="0"/>
              <a:t>21.02.2023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1062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362776-FF7E-4146-A8EB-C830A374F92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9577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1362776-FF7E-4146-A8EB-C830A374F92E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1923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BDB9F4-6338-4B5B-80B2-6C4E5E0B91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0D863E7-BD0A-415A-8E24-292CEFB664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2BD7BF4-BCEF-4EAC-BDE3-60D25E19B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07A00-F67E-4B69-8B8E-48944FECA129}" type="datetimeFigureOut">
              <a:rPr lang="ru-RU" smtClean="0"/>
              <a:t>21.02.2023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BDB2A54-4638-45C7-B639-5E98892B7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6FB5DFE-F011-4DD9-9476-CB80D86BB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BE742-BA83-446C-BEC2-0E14671820F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5241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7791A5-631D-452C-80C0-F1A987011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F589D36-99E8-4119-8178-FA22225097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40851D0-56BF-47C6-B570-10EA78B36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07A00-F67E-4B69-8B8E-48944FECA129}" type="datetimeFigureOut">
              <a:rPr lang="ru-RU" smtClean="0"/>
              <a:t>21.02.2023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84E9D42-E211-4147-BEE5-95C9C17F3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408C1C5-9A1F-48ED-B5BC-6AEAA3069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BE742-BA83-446C-BEC2-0E14671820F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0207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CD9C3CE-8CBC-4C3F-8340-B3F9EC4124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D70DE76-B86C-49E7-BD89-C129563F4A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4E49325-09AB-481E-99B3-D7B9B5106C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07A00-F67E-4B69-8B8E-48944FECA129}" type="datetimeFigureOut">
              <a:rPr lang="ru-RU" smtClean="0"/>
              <a:t>21.02.2023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1286AC6-7DC4-4B7F-9227-6BE1AD4C5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ADABCEB-2A4D-4A6C-9943-702944F6A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BE742-BA83-446C-BEC2-0E14671820F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6427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489F34-7116-4AC0-A739-CB55D8D71E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DF4CAB-7172-42BE-A349-860C5344D9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4E3AC5B-FF26-4423-89DD-96807774C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07A00-F67E-4B69-8B8E-48944FECA129}" type="datetimeFigureOut">
              <a:rPr lang="ru-RU" smtClean="0"/>
              <a:t>21.02.2023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9D049EB-EC20-478D-848A-C7F052EC8B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148D7D7-2833-4F5D-B973-17CF357A0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BE742-BA83-446C-BEC2-0E14671820F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1514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7A7ED9-A953-467B-8730-3A85CEEB8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F4F5F38-7968-40D1-B5B4-2101A3CF04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8A18216-3C45-4248-90B8-CF9386FD8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07A00-F67E-4B69-8B8E-48944FECA129}" type="datetimeFigureOut">
              <a:rPr lang="ru-RU" smtClean="0"/>
              <a:t>21.02.2023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B9A0C9D-8658-4064-989B-A55746C6A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C1E70FE-0898-42FF-99F2-B567E3753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BE742-BA83-446C-BEC2-0E14671820F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9076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28AA44-E047-45C0-9860-CC1990B18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3CAE0F0-8C8D-4552-8588-85920005B7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05D8A14-5889-4A5B-B1F3-2A525ADF78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9859EB0-ACE6-4DB3-92A7-FB483E7377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07A00-F67E-4B69-8B8E-48944FECA129}" type="datetimeFigureOut">
              <a:rPr lang="ru-RU" smtClean="0"/>
              <a:t>21.02.2023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D73F121-AEEB-49C2-9A75-E2663C25C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F09B642-0D43-4978-B373-D6B787E2E9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BE742-BA83-446C-BEC2-0E14671820F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7497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4D498F-4F9E-4121-96C6-1C5F3D23F1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BA6BA8A-FECD-4CAE-98F7-43D2746E9A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ED22656-50FE-457C-9256-E64B57AC58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F0A6A3A-A1F4-4540-9CBF-D98621E043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F727803-1C64-47CA-B567-0152140F6F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C5A5E59-41F6-4E61-8BA0-D5B2EFAA40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07A00-F67E-4B69-8B8E-48944FECA129}" type="datetimeFigureOut">
              <a:rPr lang="ru-RU" smtClean="0"/>
              <a:t>21.02.2023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829708D-E13A-4850-AB0A-2D197E961E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367B3A3-18D2-4524-B614-772FE7009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BE742-BA83-446C-BEC2-0E14671820F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212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A99738-2E79-4B9A-9C7E-AF4249885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B5F1A3C-BB58-4867-8CBF-C3F194BDD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07A00-F67E-4B69-8B8E-48944FECA129}" type="datetimeFigureOut">
              <a:rPr lang="ru-RU" smtClean="0"/>
              <a:t>21.02.2023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5ADAA71-4125-4DDE-95F9-E7C3E444F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9E31AD7-6626-46EA-B4FD-1B195564C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BE742-BA83-446C-BEC2-0E14671820F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1243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3041A95-16E5-45C5-8021-23F368D52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07A00-F67E-4B69-8B8E-48944FECA129}" type="datetimeFigureOut">
              <a:rPr lang="ru-RU" smtClean="0"/>
              <a:t>21.02.2023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C829439-B89E-4851-A6AB-54A2DED45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7073AB9-834E-4988-AB25-A2D525CFC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BE742-BA83-446C-BEC2-0E14671820F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5610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874A0C-9464-49C1-8898-E221D9C52D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BEB871B-592D-467E-8180-1478E9A9D3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8B576CE-7F60-47DF-8A0B-72F08CE3BB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A7FD84D-63DB-46A2-9711-5F787B70C4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07A00-F67E-4B69-8B8E-48944FECA129}" type="datetimeFigureOut">
              <a:rPr lang="ru-RU" smtClean="0"/>
              <a:t>21.02.2023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59BBB23-5857-42B1-88C9-870A4E584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0C7ABB6-486A-4B6D-8AB1-172D62A79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BE742-BA83-446C-BEC2-0E14671820F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5045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108A41-E21F-449B-9545-C77D539C0C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52A978C-95A0-4CC8-A281-0D685E237F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1198EE0-5FFB-4063-BE9B-0EF7AB4776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E4FFC84-F116-45BB-9642-42B061918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07A00-F67E-4B69-8B8E-48944FECA129}" type="datetimeFigureOut">
              <a:rPr lang="ru-RU" smtClean="0"/>
              <a:t>21.02.2023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89DDD18-E79E-4B95-83DF-DED9C7051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AC9EDC8-59A4-46AF-BDD0-361D2168C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BE742-BA83-446C-BEC2-0E14671820F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1158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EFD0B8-9D1B-417D-9922-B1804E387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3202703-4B41-47E3-BDF2-D24476941F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3EC86CF-ECD3-4FC1-8FAD-49950FE887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07A00-F67E-4B69-8B8E-48944FECA129}" type="datetimeFigureOut">
              <a:rPr lang="ru-RU" smtClean="0"/>
              <a:t>21.02.2023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907803A-36F7-48E0-93C9-404F37BFF8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AF8DA70-CF37-46D7-ADAB-768B75D006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BE742-BA83-446C-BEC2-0E14671820F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9047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42229E-C912-46F8-8BFC-78E6E1A5AE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Закупки по 223-ФЗ в 2023 г. Новые положения законодательства.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D8A32D5-6EF6-43B8-845D-9166AD0971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93976" y="3714149"/>
            <a:ext cx="5004047" cy="1070915"/>
          </a:xfr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Изменения, которые необходимо учитывать заказчику в 2023 г.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7332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8B713A40-0F50-427C-B11F-EABB470E6E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4361848"/>
              </p:ext>
            </p:extLst>
          </p:nvPr>
        </p:nvGraphicFramePr>
        <p:xfrm>
          <a:off x="1414090" y="1535276"/>
          <a:ext cx="9176970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0560">
                  <a:extLst>
                    <a:ext uri="{9D8B030D-6E8A-4147-A177-3AD203B41FA5}">
                      <a16:colId xmlns:a16="http://schemas.microsoft.com/office/drawing/2014/main" val="2663745719"/>
                    </a:ext>
                  </a:extLst>
                </a:gridCol>
                <a:gridCol w="4696287">
                  <a:extLst>
                    <a:ext uri="{9D8B030D-6E8A-4147-A177-3AD203B41FA5}">
                      <a16:colId xmlns:a16="http://schemas.microsoft.com/office/drawing/2014/main" val="98408645"/>
                    </a:ext>
                  </a:extLst>
                </a:gridCol>
                <a:gridCol w="2210123">
                  <a:extLst>
                    <a:ext uri="{9D8B030D-6E8A-4147-A177-3AD203B41FA5}">
                      <a16:colId xmlns:a16="http://schemas.microsoft.com/office/drawing/2014/main" val="1733965238"/>
                    </a:ext>
                  </a:extLst>
                </a:gridCol>
              </a:tblGrid>
              <a:tr h="350715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Изменения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Содержание требования 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Локальные НПА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1957549"/>
                  </a:ext>
                </a:extLst>
              </a:tr>
              <a:tr h="3061581"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Больше не применяется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норма о закупках, которые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 учитываются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 расчете СГОЗ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 СМСП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подсанкционными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заказчиками».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Норма применяется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с 01.01.2023.</a:t>
                      </a:r>
                      <a:endParaRPr lang="ru-RU" sz="1800" b="0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Закупки, которые проводят «подсанкционные заказчики», теперь снова учитывают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 расчете совокупного готового стоимостного объема либо годового объема: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— договоров, в том числе с субъектами МСП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(п. 5 ПП РФ № 1352);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— планируемых закупок только среди СМСП согласно проекту плана закупки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или утвержденному плану закупки.</a:t>
                      </a:r>
                      <a:endParaRPr lang="ru-RU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Положение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 закупке,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 также документы,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принятые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для организации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закупочной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деятельности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 содержащие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требования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 закупкам среди субъектов МСП.</a:t>
                      </a:r>
                      <a:endParaRPr lang="ru-RU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1027611"/>
                  </a:ext>
                </a:extLst>
              </a:tr>
              <a:tr h="1139823"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ПП РФ № 1352</a:t>
                      </a:r>
                      <a:endParaRPr lang="ru-RU" b="0" baseline="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 baseline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Срок внесения изменений нормативно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 установлен.</a:t>
                      </a:r>
                      <a:endParaRPr lang="ru-RU" b="0" baseline="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9907584"/>
                  </a:ext>
                </a:extLst>
              </a:tr>
            </a:tbl>
          </a:graphicData>
        </a:graphic>
      </p:graphicFrame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A6BF11D8-0E7F-440D-BF7D-2361EBA4D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4325" y="267472"/>
            <a:ext cx="10515600" cy="744584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latin typeface="+mn-lt"/>
              </a:rPr>
              <a:t>ПП РФ № 1352</a:t>
            </a:r>
            <a:endParaRPr lang="ru-RU" dirty="0">
              <a:latin typeface="+mn-lt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D092922-CBF7-48A4-81F6-DF542E6B067C}"/>
              </a:ext>
            </a:extLst>
          </p:cNvPr>
          <p:cNvSpPr/>
          <p:nvPr/>
        </p:nvSpPr>
        <p:spPr>
          <a:xfrm>
            <a:off x="5547612" y="1012056"/>
            <a:ext cx="10967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СМСП</a:t>
            </a:r>
          </a:p>
        </p:txBody>
      </p:sp>
    </p:spTree>
    <p:extLst>
      <p:ext uri="{BB962C8B-B14F-4D97-AF65-F5344CB8AC3E}">
        <p14:creationId xmlns:p14="http://schemas.microsoft.com/office/powerpoint/2010/main" val="38324742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8B713A40-0F50-427C-B11F-EABB470E6E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1691294"/>
              </p:ext>
            </p:extLst>
          </p:nvPr>
        </p:nvGraphicFramePr>
        <p:xfrm>
          <a:off x="1507515" y="1535276"/>
          <a:ext cx="9269976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0560">
                  <a:extLst>
                    <a:ext uri="{9D8B030D-6E8A-4147-A177-3AD203B41FA5}">
                      <a16:colId xmlns:a16="http://schemas.microsoft.com/office/drawing/2014/main" val="2663745719"/>
                    </a:ext>
                  </a:extLst>
                </a:gridCol>
                <a:gridCol w="4637956">
                  <a:extLst>
                    <a:ext uri="{9D8B030D-6E8A-4147-A177-3AD203B41FA5}">
                      <a16:colId xmlns:a16="http://schemas.microsoft.com/office/drawing/2014/main" val="98408645"/>
                    </a:ext>
                  </a:extLst>
                </a:gridCol>
                <a:gridCol w="2361460">
                  <a:extLst>
                    <a:ext uri="{9D8B030D-6E8A-4147-A177-3AD203B41FA5}">
                      <a16:colId xmlns:a16="http://schemas.microsoft.com/office/drawing/2014/main" val="1733965238"/>
                    </a:ext>
                  </a:extLst>
                </a:gridCol>
              </a:tblGrid>
              <a:tr h="350715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Изменения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Содержание требования 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Локальные НПА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1957549"/>
                  </a:ext>
                </a:extLst>
              </a:tr>
              <a:tr h="2528921"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Приостановлена норма о проверке планов закупки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«подсанкционных»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заказчиков в части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закупок среди СМСП.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Норма применяется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с 01.01.2023.</a:t>
                      </a:r>
                      <a:endParaRPr lang="ru-RU" sz="1800" b="0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 1 апреля 2023 года приостановлены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проверки планов закупки и проектов планов</a:t>
                      </a:r>
                    </a:p>
                    <a:p>
                      <a:pPr algn="ctr"/>
                      <a:r>
                        <a:rPr lang="ru-RU" sz="1800" b="0" i="0" u="sng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заказчиков, которые попали под санкции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 указанной даты не проводится оценка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 мониторинг планов на соответствие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требования законодательства в части закупок среди СМСП.</a:t>
                      </a:r>
                      <a:endParaRPr lang="ru-RU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Положение о закупке,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 также документы,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принятые для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организации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закупочной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деятельности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 содержащие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Требования к оценке и мониторингу.</a:t>
                      </a:r>
                      <a:endParaRPr lang="ru-RU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1027611"/>
                  </a:ext>
                </a:extLst>
              </a:tr>
              <a:tr h="1139823"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ПП РФ № 301,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ПП РФ от 20.12.2022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№ 2359</a:t>
                      </a:r>
                      <a:endParaRPr lang="ru-RU" b="0" baseline="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 baseline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Срок внесения изменений нормативно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 установлен.</a:t>
                      </a:r>
                      <a:endParaRPr lang="ru-RU" b="0" baseline="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9907584"/>
                  </a:ext>
                </a:extLst>
              </a:tr>
            </a:tbl>
          </a:graphicData>
        </a:graphic>
      </p:graphicFrame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A6BF11D8-0E7F-440D-BF7D-2361EBA4D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4325" y="267472"/>
            <a:ext cx="10515600" cy="744584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latin typeface="+mn-lt"/>
              </a:rPr>
              <a:t>ПП РФ от 31.10.2022 № 301, ПП РФ № 2359 </a:t>
            </a:r>
            <a:endParaRPr lang="ru-RU" dirty="0">
              <a:latin typeface="+mn-lt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D092922-CBF7-48A4-81F6-DF542E6B067C}"/>
              </a:ext>
            </a:extLst>
          </p:cNvPr>
          <p:cNvSpPr/>
          <p:nvPr/>
        </p:nvSpPr>
        <p:spPr>
          <a:xfrm>
            <a:off x="4330047" y="1012056"/>
            <a:ext cx="35319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Мониторинг и оценка</a:t>
            </a:r>
          </a:p>
        </p:txBody>
      </p:sp>
    </p:spTree>
    <p:extLst>
      <p:ext uri="{BB962C8B-B14F-4D97-AF65-F5344CB8AC3E}">
        <p14:creationId xmlns:p14="http://schemas.microsoft.com/office/powerpoint/2010/main" val="27560400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8B713A40-0F50-427C-B11F-EABB470E6E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1738290"/>
              </p:ext>
            </p:extLst>
          </p:nvPr>
        </p:nvGraphicFramePr>
        <p:xfrm>
          <a:off x="1322773" y="1613476"/>
          <a:ext cx="9889724" cy="33596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0338">
                  <a:extLst>
                    <a:ext uri="{9D8B030D-6E8A-4147-A177-3AD203B41FA5}">
                      <a16:colId xmlns:a16="http://schemas.microsoft.com/office/drawing/2014/main" val="2663745719"/>
                    </a:ext>
                  </a:extLst>
                </a:gridCol>
                <a:gridCol w="4669654">
                  <a:extLst>
                    <a:ext uri="{9D8B030D-6E8A-4147-A177-3AD203B41FA5}">
                      <a16:colId xmlns:a16="http://schemas.microsoft.com/office/drawing/2014/main" val="98408645"/>
                    </a:ext>
                  </a:extLst>
                </a:gridCol>
                <a:gridCol w="2849732">
                  <a:extLst>
                    <a:ext uri="{9D8B030D-6E8A-4147-A177-3AD203B41FA5}">
                      <a16:colId xmlns:a16="http://schemas.microsoft.com/office/drawing/2014/main" val="1733965238"/>
                    </a:ext>
                  </a:extLst>
                </a:gridCol>
              </a:tblGrid>
              <a:tr h="337374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Изменения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Содержание требования 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Локальные НПА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1957549"/>
                  </a:ext>
                </a:extLst>
              </a:tr>
              <a:tr h="2108589"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Опубликование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сведений о закрытых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закупках в ЕИС.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Норма применяется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с 01.04.2023.</a:t>
                      </a:r>
                      <a:endParaRPr lang="ru-RU" sz="1800" b="0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Закупки, которые проводят по решению Правительства на основании ч. 16 ст. 4 Закона № 223-ФЗ, публикуются в закрытой части ЕИС (без размещения на официальном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сайте).</a:t>
                      </a:r>
                      <a:endParaRPr lang="ru-RU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Положение о закупке,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 также документы,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принятые для организации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закупочной деятельности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 содержащие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требования к порядку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проведения закрытых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процедур.</a:t>
                      </a:r>
                      <a:endParaRPr lang="ru-RU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1027611"/>
                  </a:ext>
                </a:extLst>
              </a:tr>
              <a:tr h="707871"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подп. «и», «к» п. 4 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ст. 1 Закона № 104-ФЗ</a:t>
                      </a:r>
                      <a:endParaRPr lang="ru-RU" b="0" baseline="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0" baseline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Срок внесения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изменений </a:t>
                      </a:r>
                      <a:r>
                        <a:rPr lang="ru-RU" sz="1800" b="0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до 01.10.2022.</a:t>
                      </a:r>
                      <a:endParaRPr lang="ru-RU" b="0" baseline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9907584"/>
                  </a:ext>
                </a:extLst>
              </a:tr>
            </a:tbl>
          </a:graphicData>
        </a:graphic>
      </p:graphicFrame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A6BF11D8-0E7F-440D-BF7D-2361EBA4D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4325" y="267472"/>
            <a:ext cx="10515600" cy="744584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Федеральный закон № 104-ФЗ</a:t>
            </a:r>
            <a:endParaRPr lang="ru-RU" dirty="0">
              <a:latin typeface="+mn-lt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D092922-CBF7-48A4-81F6-DF542E6B067C}"/>
              </a:ext>
            </a:extLst>
          </p:cNvPr>
          <p:cNvSpPr/>
          <p:nvPr/>
        </p:nvSpPr>
        <p:spPr>
          <a:xfrm>
            <a:off x="4616273" y="1012056"/>
            <a:ext cx="29594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Закрытые закупки</a:t>
            </a:r>
          </a:p>
        </p:txBody>
      </p:sp>
    </p:spTree>
    <p:extLst>
      <p:ext uri="{BB962C8B-B14F-4D97-AF65-F5344CB8AC3E}">
        <p14:creationId xmlns:p14="http://schemas.microsoft.com/office/powerpoint/2010/main" val="26066407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9B45D3-FCF2-4F5B-B44D-9D68E9AC63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81235"/>
            <a:ext cx="10515600" cy="3453414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bg1">
                <a:lumMod val="65000"/>
              </a:schemeClr>
            </a:solidFill>
          </a:ln>
          <a:effectLst>
            <a:softEdge rad="63500"/>
          </a:effectLst>
        </p:spPr>
        <p:txBody>
          <a:bodyPr>
            <a:normAutofit/>
          </a:bodyPr>
          <a:lstStyle/>
          <a:p>
            <a:pPr algn="ctr"/>
            <a:r>
              <a:rPr lang="ru-RU" b="1" dirty="0"/>
              <a:t>Переход на 44-ФЗ</a:t>
            </a:r>
            <a:br>
              <a:rPr lang="ru-RU" b="1" dirty="0"/>
            </a:br>
            <a:r>
              <a:rPr lang="ru-RU" b="1" dirty="0"/>
              <a:t>при неразмещении плана закупок</a:t>
            </a:r>
            <a:br>
              <a:rPr lang="ru-RU" b="1" dirty="0"/>
            </a:br>
            <a:r>
              <a:rPr lang="ru-RU" b="1" dirty="0"/>
              <a:t>и недостижении нормы закупок</a:t>
            </a:r>
            <a:br>
              <a:rPr lang="ru-RU" b="1" dirty="0"/>
            </a:br>
            <a:r>
              <a:rPr lang="ru-RU" b="1" dirty="0"/>
              <a:t>у СМСП</a:t>
            </a:r>
            <a:endParaRPr lang="ru-RU" dirty="0"/>
          </a:p>
        </p:txBody>
      </p:sp>
      <p:pic>
        <p:nvPicPr>
          <p:cNvPr id="1030" name="Picture 6" descr="рисунок человека простой идущего: 2 тыс изображений найдено в Яндекс  Картинках">
            <a:extLst>
              <a:ext uri="{FF2B5EF4-FFF2-40B4-BE49-F238E27FC236}">
                <a16:creationId xmlns:a16="http://schemas.microsoft.com/office/drawing/2014/main" id="{7E7F3688-5893-43D7-AF96-6AF29A1962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4937" y="4234649"/>
            <a:ext cx="2422125" cy="242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63053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55E9E8-634C-4720-9D58-5EA811437D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1392" y="550418"/>
            <a:ext cx="7551196" cy="2716565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scene3d>
            <a:camera prst="obliqueTopRight"/>
            <a:lightRig rig="threePt" dir="t"/>
          </a:scene3d>
        </p:spPr>
        <p:txBody>
          <a:bodyPr>
            <a:normAutofit/>
          </a:bodyPr>
          <a:lstStyle/>
          <a:p>
            <a:pPr algn="ctr"/>
            <a:r>
              <a:rPr lang="ru-RU" sz="2600" b="1" dirty="0">
                <a:solidFill>
                  <a:schemeClr val="tx2"/>
                </a:solidFill>
              </a:rPr>
              <a:t>Казначейство в письме от </a:t>
            </a:r>
            <a:r>
              <a:rPr lang="ru-RU" sz="2600" b="1" u="sng" dirty="0">
                <a:solidFill>
                  <a:schemeClr val="tx2"/>
                </a:solidFill>
              </a:rPr>
              <a:t>20.02.2023</a:t>
            </a:r>
            <a:br>
              <a:rPr lang="ru-RU" sz="2600" b="1" dirty="0">
                <a:solidFill>
                  <a:schemeClr val="tx2"/>
                </a:solidFill>
              </a:rPr>
            </a:br>
            <a:r>
              <a:rPr lang="ru-RU" sz="2600" b="1" dirty="0">
                <a:solidFill>
                  <a:schemeClr val="tx2"/>
                </a:solidFill>
              </a:rPr>
              <a:t>№ 07-04-14/14-270 разъяснило некоторые вопросы перехода с 223-ФЗ на 44-ФЗ заказчиков,</a:t>
            </a:r>
            <a:br>
              <a:rPr lang="ru-RU" sz="2600" b="1" dirty="0">
                <a:solidFill>
                  <a:schemeClr val="tx2"/>
                </a:solidFill>
              </a:rPr>
            </a:br>
            <a:r>
              <a:rPr lang="ru-RU" sz="2600" b="1" dirty="0">
                <a:solidFill>
                  <a:schemeClr val="tx2"/>
                </a:solidFill>
              </a:rPr>
              <a:t>не разместивших годовой отчёт или не набравших нужный объём закупок у СМСП:</a:t>
            </a:r>
            <a:endParaRPr lang="ru-RU" sz="2600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DED0BD09-0FDF-43DB-8C8D-A1C79740D88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1647726"/>
              </p:ext>
            </p:extLst>
          </p:nvPr>
        </p:nvGraphicFramePr>
        <p:xfrm>
          <a:off x="1006876" y="3719743"/>
          <a:ext cx="10515600" cy="28497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693109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A6317EF-365B-45F0-8D3A-B23C6F391E3B}"/>
              </a:ext>
            </a:extLst>
          </p:cNvPr>
          <p:cNvSpPr/>
          <p:nvPr/>
        </p:nvSpPr>
        <p:spPr>
          <a:xfrm>
            <a:off x="1795816" y="2863426"/>
            <a:ext cx="860036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>
                <a:ln/>
                <a:solidFill>
                  <a:schemeClr val="accent2"/>
                </a:solidFill>
                <a:effectLst/>
              </a:rPr>
              <a:t>Благодарим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187629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8B713A40-0F50-427C-B11F-EABB470E6E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8313003"/>
              </p:ext>
            </p:extLst>
          </p:nvPr>
        </p:nvGraphicFramePr>
        <p:xfrm>
          <a:off x="1724891" y="1953949"/>
          <a:ext cx="8570370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5753">
                  <a:extLst>
                    <a:ext uri="{9D8B030D-6E8A-4147-A177-3AD203B41FA5}">
                      <a16:colId xmlns:a16="http://schemas.microsoft.com/office/drawing/2014/main" val="2663745719"/>
                    </a:ext>
                  </a:extLst>
                </a:gridCol>
                <a:gridCol w="3311371">
                  <a:extLst>
                    <a:ext uri="{9D8B030D-6E8A-4147-A177-3AD203B41FA5}">
                      <a16:colId xmlns:a16="http://schemas.microsoft.com/office/drawing/2014/main" val="98408645"/>
                    </a:ext>
                  </a:extLst>
                </a:gridCol>
                <a:gridCol w="2903246">
                  <a:extLst>
                    <a:ext uri="{9D8B030D-6E8A-4147-A177-3AD203B41FA5}">
                      <a16:colId xmlns:a16="http://schemas.microsoft.com/office/drawing/2014/main" val="1733965238"/>
                    </a:ext>
                  </a:extLst>
                </a:gridCol>
              </a:tblGrid>
              <a:tr h="300413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Изменения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Содержание требования 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Локальные НПА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1957549"/>
                  </a:ext>
                </a:extLst>
              </a:tr>
              <a:tr h="2328198"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Уточнен порядок,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котором заказчики, которые попали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 санкции, размещают информацию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 закупках в ЕИС.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С 1 апреля 2023 года 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заказчики, которые попали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 санкции, размещают в ЕИС сведения о закупках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 о поставщиках, с которыми заключены договоры,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без публикации такой информации на официальном сайте ЕИС.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endParaRPr lang="ru-RU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Положение о закупке,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 также документы,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принятые для организации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закупочной деятельности.</a:t>
                      </a:r>
                    </a:p>
                    <a:p>
                      <a:pPr algn="ctr"/>
                      <a:endParaRPr lang="ru-RU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1027611"/>
                  </a:ext>
                </a:extLst>
              </a:tr>
              <a:tr h="97634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ПП РФ № 301, п. 3,6,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ПП РФ от 20.12.2022 № 2359</a:t>
                      </a:r>
                    </a:p>
                    <a:p>
                      <a:pPr algn="ctr"/>
                      <a:endParaRPr lang="ru-RU" sz="1800" b="0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Срок внесения изменений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нормативно не установлен.</a:t>
                      </a:r>
                      <a:endParaRPr lang="ru-RU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4741607"/>
                  </a:ext>
                </a:extLst>
              </a:tr>
            </a:tbl>
          </a:graphicData>
        </a:graphic>
      </p:graphicFrame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A6BF11D8-0E7F-440D-BF7D-2361EBA4D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latin typeface="+mn-lt"/>
              </a:rPr>
              <a:t>ПП РФ № 301, ПП РФ № 2359</a:t>
            </a:r>
            <a:endParaRPr lang="ru-RU" dirty="0">
              <a:latin typeface="+mn-lt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D092922-CBF7-48A4-81F6-DF542E6B067C}"/>
              </a:ext>
            </a:extLst>
          </p:cNvPr>
          <p:cNvSpPr/>
          <p:nvPr/>
        </p:nvSpPr>
        <p:spPr>
          <a:xfrm>
            <a:off x="3635471" y="1299099"/>
            <a:ext cx="492105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Информация</a:t>
            </a: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ru-RU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 закупках в ЕИС</a:t>
            </a:r>
          </a:p>
        </p:txBody>
      </p:sp>
    </p:spTree>
    <p:extLst>
      <p:ext uri="{BB962C8B-B14F-4D97-AF65-F5344CB8AC3E}">
        <p14:creationId xmlns:p14="http://schemas.microsoft.com/office/powerpoint/2010/main" val="41820158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8B713A40-0F50-427C-B11F-EABB470E6E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8096296"/>
              </p:ext>
            </p:extLst>
          </p:nvPr>
        </p:nvGraphicFramePr>
        <p:xfrm>
          <a:off x="1284304" y="1532917"/>
          <a:ext cx="9623392" cy="521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6585">
                  <a:extLst>
                    <a:ext uri="{9D8B030D-6E8A-4147-A177-3AD203B41FA5}">
                      <a16:colId xmlns:a16="http://schemas.microsoft.com/office/drawing/2014/main" val="2663745719"/>
                    </a:ext>
                  </a:extLst>
                </a:gridCol>
                <a:gridCol w="4742257">
                  <a:extLst>
                    <a:ext uri="{9D8B030D-6E8A-4147-A177-3AD203B41FA5}">
                      <a16:colId xmlns:a16="http://schemas.microsoft.com/office/drawing/2014/main" val="98408645"/>
                    </a:ext>
                  </a:extLst>
                </a:gridCol>
                <a:gridCol w="2954550">
                  <a:extLst>
                    <a:ext uri="{9D8B030D-6E8A-4147-A177-3AD203B41FA5}">
                      <a16:colId xmlns:a16="http://schemas.microsoft.com/office/drawing/2014/main" val="1733965238"/>
                    </a:ext>
                  </a:extLst>
                </a:gridCol>
              </a:tblGrid>
              <a:tr h="348067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Изменения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Содержание требования 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Локальные НПА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1957549"/>
                  </a:ext>
                </a:extLst>
              </a:tr>
              <a:tr h="3741722"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Уточнен перечень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информации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 документов,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которые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 размещаются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 официальном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сайте ЕИС.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Норма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применяется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с 01.04.2023.</a:t>
                      </a:r>
                      <a:endParaRPr lang="ru-RU" sz="1800" b="0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 официальном сайте ЕИС заказчиком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 размещается: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— раздел ПоЗ, содержащий перечень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взаимозависимых лиц, предусмотренных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п. 13 ч. 4 ст. 1 Закона № 223-ФЗ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(при размещении такого перечня в ЕИС);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— информацию и документы о закупках,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 которым заказчик принял решение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 размещать на официальном сайте ЕИС;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— информацию и документы о закупках,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 которым Правительство приняло специальное решение о неразмещении сведений о таких закупках на официальном сайте ЕИС.</a:t>
                      </a:r>
                      <a:endParaRPr lang="ru-RU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Положение о закупке,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 также документы, принятые для организации закупочной деятельности.</a:t>
                      </a:r>
                    </a:p>
                    <a:p>
                      <a:pPr algn="ctr"/>
                      <a:endParaRPr lang="ru-RU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1027611"/>
                  </a:ext>
                </a:extLst>
              </a:tr>
              <a:tr h="87016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подп. «в» п. 1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ПП РФ № 1946</a:t>
                      </a:r>
                    </a:p>
                    <a:p>
                      <a:pPr algn="ctr"/>
                      <a:endParaRPr lang="ru-RU" sz="1800" b="0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Срок внесения изменений нормативно не установлен.</a:t>
                      </a:r>
                      <a:endParaRPr lang="ru-RU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0620258"/>
                  </a:ext>
                </a:extLst>
              </a:tr>
            </a:tbl>
          </a:graphicData>
        </a:graphic>
      </p:graphicFrame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A6BF11D8-0E7F-440D-BF7D-2361EBA4D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44584"/>
          </a:xfrm>
        </p:spPr>
        <p:txBody>
          <a:bodyPr/>
          <a:lstStyle/>
          <a:p>
            <a:pPr algn="ctr"/>
            <a:r>
              <a:rPr lang="ru-RU" b="1" dirty="0">
                <a:latin typeface="+mn-lt"/>
              </a:rPr>
              <a:t>ПП РФ от 31.10.2022 № 1946</a:t>
            </a:r>
            <a:endParaRPr lang="ru-RU" dirty="0">
              <a:latin typeface="+mn-lt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D092922-CBF7-48A4-81F6-DF542E6B067C}"/>
              </a:ext>
            </a:extLst>
          </p:cNvPr>
          <p:cNvSpPr/>
          <p:nvPr/>
        </p:nvSpPr>
        <p:spPr>
          <a:xfrm>
            <a:off x="3817754" y="958791"/>
            <a:ext cx="47932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Информация о закупках в ЕИС</a:t>
            </a:r>
          </a:p>
        </p:txBody>
      </p:sp>
    </p:spTree>
    <p:extLst>
      <p:ext uri="{BB962C8B-B14F-4D97-AF65-F5344CB8AC3E}">
        <p14:creationId xmlns:p14="http://schemas.microsoft.com/office/powerpoint/2010/main" val="145500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8B713A40-0F50-427C-B11F-EABB470E6E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3185817"/>
              </p:ext>
            </p:extLst>
          </p:nvPr>
        </p:nvGraphicFramePr>
        <p:xfrm>
          <a:off x="838200" y="1455379"/>
          <a:ext cx="10515600" cy="50448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7204">
                  <a:extLst>
                    <a:ext uri="{9D8B030D-6E8A-4147-A177-3AD203B41FA5}">
                      <a16:colId xmlns:a16="http://schemas.microsoft.com/office/drawing/2014/main" val="2663745719"/>
                    </a:ext>
                  </a:extLst>
                </a:gridCol>
                <a:gridCol w="4739173">
                  <a:extLst>
                    <a:ext uri="{9D8B030D-6E8A-4147-A177-3AD203B41FA5}">
                      <a16:colId xmlns:a16="http://schemas.microsoft.com/office/drawing/2014/main" val="98408645"/>
                    </a:ext>
                  </a:extLst>
                </a:gridCol>
                <a:gridCol w="3809223">
                  <a:extLst>
                    <a:ext uri="{9D8B030D-6E8A-4147-A177-3AD203B41FA5}">
                      <a16:colId xmlns:a16="http://schemas.microsoft.com/office/drawing/2014/main" val="1733965238"/>
                    </a:ext>
                  </a:extLst>
                </a:gridCol>
              </a:tblGrid>
              <a:tr h="332426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Изменения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Содержание требования 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Локальные НПА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1957549"/>
                  </a:ext>
                </a:extLst>
              </a:tr>
              <a:tr h="3324255"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Уточнен перечень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информации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 конкурентным закупкам среди СМСП, которая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включается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реестр договоров.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Норма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применяется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с 01.04.2023.</a:t>
                      </a:r>
                      <a:endParaRPr lang="ru-RU" sz="1800" b="0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Обеспечение исполнения договора.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реестре договоров необходимо указывать: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— способ обеспечения исполнения договора;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— размер обеспечения исполнения договора;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— номер реестровой записи из реестра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независимых гарантий.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 исполнении договора: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— информацию о прекращении обязательств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контрагента, обеспеченных независимой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гарантией, дату такого прекращения;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— сумму денежных средств, уплаченную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гарантом, и реквизиты требования об уплате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суммы по независимой гарантии.</a:t>
                      </a:r>
                      <a:endParaRPr lang="ru-RU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Положение о закупке, а также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документы, принятые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для организации закупочной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деятельности, если предусмотрели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таких документах порядок включения информации в реестр договоров.</a:t>
                      </a:r>
                    </a:p>
                    <a:p>
                      <a:pPr algn="ctr"/>
                      <a:endParaRPr lang="ru-RU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1027611"/>
                  </a:ext>
                </a:extLst>
              </a:tr>
              <a:tr h="102145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подп. «б» п. 4 ПП РФ № 1946</a:t>
                      </a:r>
                    </a:p>
                    <a:p>
                      <a:pPr algn="ctr"/>
                      <a:endParaRPr lang="ru-RU" sz="1800" b="0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Срок внесения изменений нормативно не установлен.</a:t>
                      </a:r>
                    </a:p>
                    <a:p>
                      <a:pPr algn="ctr"/>
                      <a:endParaRPr lang="ru-RU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9905839"/>
                  </a:ext>
                </a:extLst>
              </a:tr>
            </a:tbl>
          </a:graphicData>
        </a:graphic>
      </p:graphicFrame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A6BF11D8-0E7F-440D-BF7D-2361EBA4D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44584"/>
          </a:xfrm>
        </p:spPr>
        <p:txBody>
          <a:bodyPr/>
          <a:lstStyle/>
          <a:p>
            <a:pPr algn="ctr"/>
            <a:r>
              <a:rPr lang="ru-RU" b="1" dirty="0">
                <a:latin typeface="+mn-lt"/>
              </a:rPr>
              <a:t>ПП РФ от 31.10.2022 № 1946</a:t>
            </a:r>
            <a:endParaRPr lang="ru-RU" dirty="0">
              <a:latin typeface="+mn-lt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D092922-CBF7-48A4-81F6-DF542E6B067C}"/>
              </a:ext>
            </a:extLst>
          </p:cNvPr>
          <p:cNvSpPr/>
          <p:nvPr/>
        </p:nvSpPr>
        <p:spPr>
          <a:xfrm>
            <a:off x="4651439" y="932158"/>
            <a:ext cx="28891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Реестр договоров</a:t>
            </a:r>
          </a:p>
        </p:txBody>
      </p:sp>
    </p:spTree>
    <p:extLst>
      <p:ext uri="{BB962C8B-B14F-4D97-AF65-F5344CB8AC3E}">
        <p14:creationId xmlns:p14="http://schemas.microsoft.com/office/powerpoint/2010/main" val="26879510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8B713A40-0F50-427C-B11F-EABB470E6E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620762"/>
              </p:ext>
            </p:extLst>
          </p:nvPr>
        </p:nvGraphicFramePr>
        <p:xfrm>
          <a:off x="1852473" y="1566348"/>
          <a:ext cx="8487053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8900">
                  <a:extLst>
                    <a:ext uri="{9D8B030D-6E8A-4147-A177-3AD203B41FA5}">
                      <a16:colId xmlns:a16="http://schemas.microsoft.com/office/drawing/2014/main" val="2663745719"/>
                    </a:ext>
                  </a:extLst>
                </a:gridCol>
                <a:gridCol w="3625953">
                  <a:extLst>
                    <a:ext uri="{9D8B030D-6E8A-4147-A177-3AD203B41FA5}">
                      <a16:colId xmlns:a16="http://schemas.microsoft.com/office/drawing/2014/main" val="98408645"/>
                    </a:ext>
                  </a:extLst>
                </a:gridCol>
                <a:gridCol w="3112200">
                  <a:extLst>
                    <a:ext uri="{9D8B030D-6E8A-4147-A177-3AD203B41FA5}">
                      <a16:colId xmlns:a16="http://schemas.microsoft.com/office/drawing/2014/main" val="1733965238"/>
                    </a:ext>
                  </a:extLst>
                </a:gridCol>
              </a:tblGrid>
              <a:tr h="333218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Изменения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Содержание требования 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Локальные НПА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1957549"/>
                  </a:ext>
                </a:extLst>
              </a:tr>
              <a:tr h="2832349"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Уточнили требования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 независимым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гарантиям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конкурентных закупках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для СМСП.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Норма применяется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с 01.04.2023.</a:t>
                      </a:r>
                      <a:endParaRPr lang="ru-RU" sz="1800" b="0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конкурентной закупке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электронной форме среди МСП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 самозанятых для обеспечения заявок и исполнения договора предоставляют независимую гарантию. Информация о такой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гарантии должна быть включена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реестр независимых гарантий, предусмотренный частью 8 статьи 45 Закона № 44-ФЗ.</a:t>
                      </a:r>
                      <a:endParaRPr lang="ru-RU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Положение о закупке,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извещение/документация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 закупке, а также иные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документы, принятые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для организации закупочной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деятельности и содержащие требования к обеспечению заявки, обеспечению исполнения договора.</a:t>
                      </a:r>
                    </a:p>
                    <a:p>
                      <a:pPr algn="ctr"/>
                      <a:endParaRPr lang="ru-RU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1027611"/>
                  </a:ext>
                </a:extLst>
              </a:tr>
              <a:tr h="108295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п. 2 ст. 1,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ч. 2 и 3 ст. 3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№ 109-ФЗ</a:t>
                      </a:r>
                    </a:p>
                    <a:p>
                      <a:pPr algn="ctr"/>
                      <a:endParaRPr lang="ru-RU" sz="1800" b="0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Срок опубликования в ЕИС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Положения о закупке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до 01.10.2022.</a:t>
                      </a:r>
                      <a:endParaRPr lang="ru-RU" b="0" baseline="0" dirty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ru-RU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6994338"/>
                  </a:ext>
                </a:extLst>
              </a:tr>
            </a:tbl>
          </a:graphicData>
        </a:graphic>
      </p:graphicFrame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A6BF11D8-0E7F-440D-BF7D-2361EBA4D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44584"/>
          </a:xfrm>
        </p:spPr>
        <p:txBody>
          <a:bodyPr/>
          <a:lstStyle/>
          <a:p>
            <a:pPr algn="ctr"/>
            <a:r>
              <a:rPr lang="ru-RU" b="1" dirty="0">
                <a:latin typeface="+mn-lt"/>
              </a:rPr>
              <a:t>Федеральный закон № 109-ФЗ</a:t>
            </a:r>
            <a:endParaRPr lang="ru-RU" dirty="0">
              <a:latin typeface="+mn-lt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D092922-CBF7-48A4-81F6-DF542E6B067C}"/>
              </a:ext>
            </a:extLst>
          </p:cNvPr>
          <p:cNvSpPr/>
          <p:nvPr/>
        </p:nvSpPr>
        <p:spPr>
          <a:xfrm>
            <a:off x="3704897" y="1043128"/>
            <a:ext cx="47822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Реестр независимых гарантий</a:t>
            </a:r>
          </a:p>
        </p:txBody>
      </p:sp>
    </p:spTree>
    <p:extLst>
      <p:ext uri="{BB962C8B-B14F-4D97-AF65-F5344CB8AC3E}">
        <p14:creationId xmlns:p14="http://schemas.microsoft.com/office/powerpoint/2010/main" val="3974346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8B713A40-0F50-427C-B11F-EABB470E6E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8009803"/>
              </p:ext>
            </p:extLst>
          </p:nvPr>
        </p:nvGraphicFramePr>
        <p:xfrm>
          <a:off x="1852473" y="1475071"/>
          <a:ext cx="8487053" cy="50970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8900">
                  <a:extLst>
                    <a:ext uri="{9D8B030D-6E8A-4147-A177-3AD203B41FA5}">
                      <a16:colId xmlns:a16="http://schemas.microsoft.com/office/drawing/2014/main" val="2663745719"/>
                    </a:ext>
                  </a:extLst>
                </a:gridCol>
                <a:gridCol w="3625953">
                  <a:extLst>
                    <a:ext uri="{9D8B030D-6E8A-4147-A177-3AD203B41FA5}">
                      <a16:colId xmlns:a16="http://schemas.microsoft.com/office/drawing/2014/main" val="98408645"/>
                    </a:ext>
                  </a:extLst>
                </a:gridCol>
                <a:gridCol w="3112200">
                  <a:extLst>
                    <a:ext uri="{9D8B030D-6E8A-4147-A177-3AD203B41FA5}">
                      <a16:colId xmlns:a16="http://schemas.microsoft.com/office/drawing/2014/main" val="1733965238"/>
                    </a:ext>
                  </a:extLst>
                </a:gridCol>
              </a:tblGrid>
              <a:tr h="343002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Изменения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Содержание требования 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Локальные НПА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1957549"/>
                  </a:ext>
                </a:extLst>
              </a:tr>
              <a:tr h="3430020"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закупках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 223-ФЗ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 могут участвовать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иноагенты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».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Норма применяется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с 01.12.2022.</a:t>
                      </a:r>
                      <a:endParaRPr lang="ru-RU" sz="1800" b="0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 допускается участие «</a:t>
                      </a:r>
                      <a:r>
                        <a:rPr lang="ru-RU" sz="1800" b="0" i="0" u="none" strike="noStrike" kern="1200" baseline="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иноагентов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» в закупках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 по 44-ФЗ, так и по 223-ФЗ. Проверить компанию можно зайдя на сайт Минюста </a:t>
                      </a:r>
                      <a:r>
                        <a:rPr lang="en-US" sz="1800" b="0" i="0" u="sng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minjust.gov.ru 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во вкладку «Деятельность», далее -  «Деятельность в сфере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некоммерческих организаций», 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списке выбрать «Реестр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иностранных агентов». После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нажатия на строчку откроется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пдф-файл.</a:t>
                      </a:r>
                      <a:endParaRPr lang="ru-RU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Положение о закупке,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 также документы,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принятые для организации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закупочной деятельности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 содержащие требования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 участникам закупки.</a:t>
                      </a:r>
                    </a:p>
                    <a:p>
                      <a:pPr algn="ctr"/>
                      <a:endParaRPr lang="ru-RU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1027611"/>
                  </a:ext>
                </a:extLst>
              </a:tr>
              <a:tr h="107368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подп. «а» п. 5 ПП РФ № 1946</a:t>
                      </a:r>
                    </a:p>
                    <a:p>
                      <a:pPr algn="ctr"/>
                      <a:endParaRPr lang="ru-RU" sz="1800" b="0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Срок внесения изменений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нормативно не установлен.</a:t>
                      </a:r>
                      <a:endParaRPr lang="ru-RU" b="0" baseline="0" dirty="0"/>
                    </a:p>
                    <a:p>
                      <a:pPr algn="ctr"/>
                      <a:endParaRPr lang="ru-RU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613913"/>
                  </a:ext>
                </a:extLst>
              </a:tr>
            </a:tbl>
          </a:graphicData>
        </a:graphic>
      </p:graphicFrame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A6BF11D8-0E7F-440D-BF7D-2361EBA4D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4458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+mn-lt"/>
              </a:rPr>
              <a:t>Федеральный закон от 05.12.2022 № 498-ФЗ</a:t>
            </a:r>
            <a:endParaRPr lang="ru-RU" dirty="0">
              <a:latin typeface="+mn-lt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D092922-CBF7-48A4-81F6-DF542E6B067C}"/>
              </a:ext>
            </a:extLst>
          </p:cNvPr>
          <p:cNvSpPr/>
          <p:nvPr/>
        </p:nvSpPr>
        <p:spPr>
          <a:xfrm>
            <a:off x="5177543" y="940434"/>
            <a:ext cx="18369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Иноагенты</a:t>
            </a:r>
          </a:p>
        </p:txBody>
      </p:sp>
    </p:spTree>
    <p:extLst>
      <p:ext uri="{BB962C8B-B14F-4D97-AF65-F5344CB8AC3E}">
        <p14:creationId xmlns:p14="http://schemas.microsoft.com/office/powerpoint/2010/main" val="28878817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8B713A40-0F50-427C-B11F-EABB470E6E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5223644"/>
              </p:ext>
            </p:extLst>
          </p:nvPr>
        </p:nvGraphicFramePr>
        <p:xfrm>
          <a:off x="2007833" y="1660125"/>
          <a:ext cx="8176333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4871">
                  <a:extLst>
                    <a:ext uri="{9D8B030D-6E8A-4147-A177-3AD203B41FA5}">
                      <a16:colId xmlns:a16="http://schemas.microsoft.com/office/drawing/2014/main" val="2663745719"/>
                    </a:ext>
                  </a:extLst>
                </a:gridCol>
                <a:gridCol w="3460192">
                  <a:extLst>
                    <a:ext uri="{9D8B030D-6E8A-4147-A177-3AD203B41FA5}">
                      <a16:colId xmlns:a16="http://schemas.microsoft.com/office/drawing/2014/main" val="98408645"/>
                    </a:ext>
                  </a:extLst>
                </a:gridCol>
                <a:gridCol w="3031270">
                  <a:extLst>
                    <a:ext uri="{9D8B030D-6E8A-4147-A177-3AD203B41FA5}">
                      <a16:colId xmlns:a16="http://schemas.microsoft.com/office/drawing/2014/main" val="1733965238"/>
                    </a:ext>
                  </a:extLst>
                </a:gridCol>
              </a:tblGrid>
              <a:tr h="346095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Изменения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Содержание требования 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Локальные НПА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1957549"/>
                  </a:ext>
                </a:extLst>
              </a:tr>
              <a:tr h="2941805"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Форма годового отчета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 закупкам среди СМСП.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Норма применяется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с 01.01.2023.</a:t>
                      </a:r>
                      <a:endParaRPr lang="ru-RU" sz="1800" b="0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Форму отчета дополнили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договорами, которые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 учитывают при расчете объема закупок среди СМСП: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— договоры лизинга с НМЦД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свыше 400 млн руб.;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— договоры с гарантирующими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поставщиками и сетевыми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организациями приборов учета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электроэнергии.</a:t>
                      </a:r>
                      <a:endParaRPr lang="ru-RU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Положение о закупке, форма годового отчета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 закупкам среди СМСП,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 также документы, принятые для организации закупочной деятельности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 содержащие требования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 годовому отчету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 закупкам среди СМСП.</a:t>
                      </a:r>
                    </a:p>
                    <a:p>
                      <a:pPr algn="ctr"/>
                      <a:endParaRPr lang="ru-RU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1027611"/>
                  </a:ext>
                </a:extLst>
              </a:tr>
              <a:tr h="89791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подп. «а» п. 5 ПП РФ № 1946</a:t>
                      </a:r>
                    </a:p>
                    <a:p>
                      <a:pPr algn="ctr"/>
                      <a:endParaRPr lang="ru-RU" sz="1800" b="0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Срок внесения изменений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нормативно не установлен.</a:t>
                      </a:r>
                      <a:endParaRPr lang="ru-RU" b="0" baseline="0" dirty="0"/>
                    </a:p>
                    <a:p>
                      <a:pPr algn="ctr"/>
                      <a:endParaRPr lang="ru-RU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689477"/>
                  </a:ext>
                </a:extLst>
              </a:tr>
            </a:tbl>
          </a:graphicData>
        </a:graphic>
      </p:graphicFrame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A6BF11D8-0E7F-440D-BF7D-2361EBA4D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4325" y="267472"/>
            <a:ext cx="10515600" cy="744584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latin typeface="+mn-lt"/>
              </a:rPr>
              <a:t>ПП РФ от 31.10.2022 № 1946</a:t>
            </a:r>
            <a:endParaRPr lang="ru-RU" dirty="0">
              <a:latin typeface="+mn-lt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D092922-CBF7-48A4-81F6-DF542E6B067C}"/>
              </a:ext>
            </a:extLst>
          </p:cNvPr>
          <p:cNvSpPr/>
          <p:nvPr/>
        </p:nvSpPr>
        <p:spPr>
          <a:xfrm>
            <a:off x="3399941" y="1012056"/>
            <a:ext cx="539211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Отчет о закупках у субъектов МСП</a:t>
            </a:r>
          </a:p>
          <a:p>
            <a:pPr algn="ctr"/>
            <a:endParaRPr lang="ru-RU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820141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8B713A40-0F50-427C-B11F-EABB470E6E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5108654"/>
              </p:ext>
            </p:extLst>
          </p:nvPr>
        </p:nvGraphicFramePr>
        <p:xfrm>
          <a:off x="1783672" y="1676740"/>
          <a:ext cx="8624656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2078">
                  <a:extLst>
                    <a:ext uri="{9D8B030D-6E8A-4147-A177-3AD203B41FA5}">
                      <a16:colId xmlns:a16="http://schemas.microsoft.com/office/drawing/2014/main" val="2663745719"/>
                    </a:ext>
                  </a:extLst>
                </a:gridCol>
                <a:gridCol w="2841308">
                  <a:extLst>
                    <a:ext uri="{9D8B030D-6E8A-4147-A177-3AD203B41FA5}">
                      <a16:colId xmlns:a16="http://schemas.microsoft.com/office/drawing/2014/main" val="98408645"/>
                    </a:ext>
                  </a:extLst>
                </a:gridCol>
                <a:gridCol w="3031270">
                  <a:extLst>
                    <a:ext uri="{9D8B030D-6E8A-4147-A177-3AD203B41FA5}">
                      <a16:colId xmlns:a16="http://schemas.microsoft.com/office/drawing/2014/main" val="1733965238"/>
                    </a:ext>
                  </a:extLst>
                </a:gridCol>
              </a:tblGrid>
              <a:tr h="343257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Изменения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Содержание требования 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Локальные НПА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1957549"/>
                  </a:ext>
                </a:extLst>
              </a:tr>
              <a:tr h="1978782"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Требование к годовому стоимостному объему договоров с СМСП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для заказчиков, попавших под санкции.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С 01.01.2023 года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норма закупок у СМСП установлена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размере 25%.</a:t>
                      </a:r>
                      <a:endParaRPr lang="ru-RU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Положение о закупке,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 также документы,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принятые для организации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закупочной деятельности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 содержащие требования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 закупкам среди субъектов МСП.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1027611"/>
                  </a:ext>
                </a:extLst>
              </a:tr>
              <a:tr h="88841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ПП РФ № 301,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ПП РФ от 20.12.2022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№ 2359</a:t>
                      </a:r>
                    </a:p>
                    <a:p>
                      <a:pPr algn="ctr"/>
                      <a:endParaRPr lang="ru-RU" sz="1800" b="0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Срок внесения изменений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нормативно не установлен.</a:t>
                      </a:r>
                      <a:endParaRPr lang="ru-RU" b="0" baseline="0" dirty="0"/>
                    </a:p>
                    <a:p>
                      <a:pPr algn="ctr"/>
                      <a:endParaRPr lang="ru-RU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6261878"/>
                  </a:ext>
                </a:extLst>
              </a:tr>
            </a:tbl>
          </a:graphicData>
        </a:graphic>
      </p:graphicFrame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A6BF11D8-0E7F-440D-BF7D-2361EBA4D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4325" y="267472"/>
            <a:ext cx="10515600" cy="744584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latin typeface="+mn-lt"/>
              </a:rPr>
              <a:t>ПП РФ № 301, ПП РФ № 2359</a:t>
            </a:r>
            <a:endParaRPr lang="ru-RU" dirty="0">
              <a:latin typeface="+mn-lt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D092922-CBF7-48A4-81F6-DF542E6B067C}"/>
              </a:ext>
            </a:extLst>
          </p:cNvPr>
          <p:cNvSpPr/>
          <p:nvPr/>
        </p:nvSpPr>
        <p:spPr>
          <a:xfrm>
            <a:off x="5506735" y="941034"/>
            <a:ext cx="11785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СМСП </a:t>
            </a:r>
          </a:p>
        </p:txBody>
      </p:sp>
    </p:spTree>
    <p:extLst>
      <p:ext uri="{BB962C8B-B14F-4D97-AF65-F5344CB8AC3E}">
        <p14:creationId xmlns:p14="http://schemas.microsoft.com/office/powerpoint/2010/main" val="31006686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8B713A40-0F50-427C-B11F-EABB470E6E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0677320"/>
              </p:ext>
            </p:extLst>
          </p:nvPr>
        </p:nvGraphicFramePr>
        <p:xfrm>
          <a:off x="1346238" y="1522095"/>
          <a:ext cx="10017179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7916">
                  <a:extLst>
                    <a:ext uri="{9D8B030D-6E8A-4147-A177-3AD203B41FA5}">
                      <a16:colId xmlns:a16="http://schemas.microsoft.com/office/drawing/2014/main" val="2663745719"/>
                    </a:ext>
                  </a:extLst>
                </a:gridCol>
                <a:gridCol w="4927203">
                  <a:extLst>
                    <a:ext uri="{9D8B030D-6E8A-4147-A177-3AD203B41FA5}">
                      <a16:colId xmlns:a16="http://schemas.microsoft.com/office/drawing/2014/main" val="98408645"/>
                    </a:ext>
                  </a:extLst>
                </a:gridCol>
                <a:gridCol w="2562060">
                  <a:extLst>
                    <a:ext uri="{9D8B030D-6E8A-4147-A177-3AD203B41FA5}">
                      <a16:colId xmlns:a16="http://schemas.microsoft.com/office/drawing/2014/main" val="1733965238"/>
                    </a:ext>
                  </a:extLst>
                </a:gridCol>
              </a:tblGrid>
              <a:tr h="347600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Изменения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Содержание требования 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Локальные НПА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1957549"/>
                  </a:ext>
                </a:extLst>
              </a:tr>
              <a:tr h="2954597"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Требование к годовому объему закупок среди СМСП для заказчиков, попавших под санкции.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Для заказчиков, попавших под санкции,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с 01.01.2023 года</a:t>
                      </a: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при планировании закупок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 применяются требования по годовому объему закупок только среди СМСП, размер которого должен быть: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— не менее 20 % от объема запланированных процедур (п. 5.1 ПП РФ № 1352);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— не менее 5 % от объема договоров, заключенных за прошлый год с СМСП, — для «инновационных» закупок (п. 5.3 ПП РФ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№ 1352).</a:t>
                      </a:r>
                      <a:endParaRPr lang="ru-RU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Положение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 закупке,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 также документы, принятые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для организации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закупочной деятельности</a:t>
                      </a:r>
                    </a:p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 содержащие требования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 закупкам среди субъектов МСП.</a:t>
                      </a:r>
                      <a:endParaRPr lang="ru-RU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1027611"/>
                  </a:ext>
                </a:extLst>
              </a:tr>
              <a:tr h="1129699"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ПП РФ № 301,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ПП РФ от 20.12.2022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№ 2359</a:t>
                      </a:r>
                    </a:p>
                    <a:p>
                      <a:pPr algn="ctr"/>
                      <a:endParaRPr lang="ru-RU" sz="1800" b="0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Срок внесения изменений нормативно</a:t>
                      </a:r>
                      <a:b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 установлен.</a:t>
                      </a:r>
                      <a:endParaRPr lang="ru-RU" b="0" baseline="0" dirty="0"/>
                    </a:p>
                    <a:p>
                      <a:pPr algn="ctr"/>
                      <a:endParaRPr lang="ru-RU" sz="1800" b="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7093536"/>
                  </a:ext>
                </a:extLst>
              </a:tr>
            </a:tbl>
          </a:graphicData>
        </a:graphic>
      </p:graphicFrame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A6BF11D8-0E7F-440D-BF7D-2361EBA4D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4325" y="267472"/>
            <a:ext cx="10515600" cy="744584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latin typeface="+mn-lt"/>
              </a:rPr>
              <a:t>ПП РФ № 301, ПП РФ № 2359</a:t>
            </a:r>
            <a:endParaRPr lang="ru-RU" dirty="0">
              <a:latin typeface="+mn-lt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D092922-CBF7-48A4-81F6-DF542E6B067C}"/>
              </a:ext>
            </a:extLst>
          </p:cNvPr>
          <p:cNvSpPr/>
          <p:nvPr/>
        </p:nvSpPr>
        <p:spPr>
          <a:xfrm>
            <a:off x="5547614" y="1012056"/>
            <a:ext cx="109677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СМСП</a:t>
            </a:r>
          </a:p>
          <a:p>
            <a:pPr algn="ctr"/>
            <a:endParaRPr lang="ru-RU" sz="2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789767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1551</Words>
  <Application>Microsoft Office PowerPoint</Application>
  <PresentationFormat>Широкоэкранный</PresentationFormat>
  <Paragraphs>250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Тема Office</vt:lpstr>
      <vt:lpstr>Закупки по 223-ФЗ в 2023 г. Новые положения законодательства.</vt:lpstr>
      <vt:lpstr>ПП РФ № 301, ПП РФ № 2359</vt:lpstr>
      <vt:lpstr>ПП РФ от 31.10.2022 № 1946</vt:lpstr>
      <vt:lpstr>ПП РФ от 31.10.2022 № 1946</vt:lpstr>
      <vt:lpstr>Федеральный закон № 109-ФЗ</vt:lpstr>
      <vt:lpstr>Федеральный закон от 05.12.2022 № 498-ФЗ</vt:lpstr>
      <vt:lpstr>ПП РФ от 31.10.2022 № 1946</vt:lpstr>
      <vt:lpstr>ПП РФ № 301, ПП РФ № 2359</vt:lpstr>
      <vt:lpstr>ПП РФ № 301, ПП РФ № 2359</vt:lpstr>
      <vt:lpstr>ПП РФ № 1352</vt:lpstr>
      <vt:lpstr>ПП РФ от 31.10.2022 № 301, ПП РФ № 2359 </vt:lpstr>
      <vt:lpstr>Федеральный закон № 104-ФЗ</vt:lpstr>
      <vt:lpstr>Переход на 44-ФЗ при неразмещении плана закупок и недостижении нормы закупок у СМСП</vt:lpstr>
      <vt:lpstr>Казначейство в письме от 20.02.2023 № 07-04-14/14-270 разъяснило некоторые вопросы перехода с 223-ФЗ на 44-ФЗ заказчиков, не разместивших годовой отчёт или не набравших нужный объём закупок у СМСП: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Закупки по 223-ФЗ в 2023 г. Новые положения законодательства.</dc:title>
  <dc:creator>Зейналова Лидия Викторовна</dc:creator>
  <cp:lastModifiedBy>Зейналова Лидия Викторовна</cp:lastModifiedBy>
  <cp:revision>103</cp:revision>
  <cp:lastPrinted>2023-02-21T13:45:46Z</cp:lastPrinted>
  <dcterms:created xsi:type="dcterms:W3CDTF">2023-02-21T08:09:43Z</dcterms:created>
  <dcterms:modified xsi:type="dcterms:W3CDTF">2023-02-21T14:27:08Z</dcterms:modified>
</cp:coreProperties>
</file>