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325" r:id="rId3"/>
    <p:sldId id="324" r:id="rId4"/>
    <p:sldId id="279" r:id="rId5"/>
    <p:sldId id="281" r:id="rId6"/>
    <p:sldId id="358" r:id="rId7"/>
    <p:sldId id="359" r:id="rId8"/>
    <p:sldId id="362" r:id="rId9"/>
    <p:sldId id="361" r:id="rId10"/>
    <p:sldId id="363" r:id="rId11"/>
    <p:sldId id="364" r:id="rId12"/>
    <p:sldId id="330" r:id="rId13"/>
    <p:sldId id="331" r:id="rId14"/>
    <p:sldId id="332" r:id="rId15"/>
    <p:sldId id="334" r:id="rId16"/>
    <p:sldId id="335" r:id="rId17"/>
    <p:sldId id="336" r:id="rId18"/>
    <p:sldId id="341" r:id="rId19"/>
    <p:sldId id="342" r:id="rId20"/>
    <p:sldId id="343" r:id="rId21"/>
    <p:sldId id="344" r:id="rId22"/>
    <p:sldId id="366" r:id="rId23"/>
    <p:sldId id="365" r:id="rId24"/>
    <p:sldId id="346" r:id="rId25"/>
    <p:sldId id="345" r:id="rId26"/>
    <p:sldId id="347" r:id="rId27"/>
    <p:sldId id="348" r:id="rId28"/>
    <p:sldId id="339" r:id="rId29"/>
    <p:sldId id="349" r:id="rId30"/>
    <p:sldId id="350" r:id="rId31"/>
    <p:sldId id="351" r:id="rId32"/>
    <p:sldId id="278" r:id="rId33"/>
    <p:sldId id="309" r:id="rId34"/>
    <p:sldId id="316" r:id="rId35"/>
    <p:sldId id="327" r:id="rId36"/>
    <p:sldId id="317" r:id="rId37"/>
    <p:sldId id="333" r:id="rId38"/>
    <p:sldId id="355" r:id="rId39"/>
    <p:sldId id="356" r:id="rId40"/>
    <p:sldId id="357" r:id="rId41"/>
    <p:sldId id="315" r:id="rId42"/>
    <p:sldId id="323" r:id="rId43"/>
    <p:sldId id="360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468" y="1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597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10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190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975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59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927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21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992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12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824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579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1BA1D-883A-4305-95B7-FFBA9A240931}" type="datetimeFigureOut">
              <a:rPr lang="ru-RU" smtClean="0"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90799-D7E6-4974-A0D4-EA9AD8DD3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72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39305"/>
            <a:ext cx="12192000" cy="1652415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Bicubik" panose="02000503020000020004" pitchFamily="50" charset="0"/>
              </a:rPr>
              <a:t>Подготовка отчетов о закупках до 1 апреля</a:t>
            </a:r>
          </a:p>
        </p:txBody>
      </p:sp>
      <p:pic>
        <p:nvPicPr>
          <p:cNvPr id="4" name="Picture 2" descr="C:\Users\akopyan\Desktop\работа\gerb_rostovskoy_oblasti (3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4" y="87543"/>
            <a:ext cx="1094311" cy="119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633478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Bicubik" panose="02000503020000020004" pitchFamily="50" charset="0"/>
              </a:rPr>
              <a:t>22 февраля 2023 г.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Bicubik" panose="020005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49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6239535" y="427291"/>
            <a:ext cx="3536854" cy="100840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6333539" y="5520584"/>
            <a:ext cx="3331754" cy="133741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74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6273719" y="2768837"/>
            <a:ext cx="3502670" cy="103404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4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 rot="13410415">
            <a:off x="2168597" y="2092625"/>
            <a:ext cx="1243209" cy="815981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 rot="9677555">
            <a:off x="5695464" y="594030"/>
            <a:ext cx="1793597" cy="1012935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01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 rot="18899766">
            <a:off x="7574108" y="2599221"/>
            <a:ext cx="1243209" cy="6315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8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2859528" y="4973728"/>
            <a:ext cx="1243209" cy="6315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97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 rot="8105659">
            <a:off x="4475308" y="5355121"/>
            <a:ext cx="1243209" cy="6315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2">
            <a:extLst>
              <a:ext uri="{FF2B5EF4-FFF2-40B4-BE49-F238E27FC236}">
                <a16:creationId xmlns:a16="http://schemas.microsoft.com/office/drawing/2014/main" id="{BA866ABE-9786-2842-8545-EDCC2EBFF225}"/>
              </a:ext>
            </a:extLst>
          </p:cNvPr>
          <p:cNvSpPr/>
          <p:nvPr/>
        </p:nvSpPr>
        <p:spPr>
          <a:xfrm rot="2548809">
            <a:off x="9248410" y="5889565"/>
            <a:ext cx="1243209" cy="6315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90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0" y="2349499"/>
            <a:ext cx="1090809" cy="47484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-1" y="1244599"/>
            <a:ext cx="1090809" cy="47484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0" y="351724"/>
            <a:ext cx="1090809" cy="47484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4752567" y="1"/>
            <a:ext cx="2450666" cy="27058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1290095" y="6262644"/>
            <a:ext cx="7247153" cy="59535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9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57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9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6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8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C8F9C21-EEF6-47AB-8066-80091FF987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599406"/>
              </p:ext>
            </p:extLst>
          </p:nvPr>
        </p:nvGraphicFramePr>
        <p:xfrm>
          <a:off x="0" y="-2"/>
          <a:ext cx="12192000" cy="6858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4520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Закупки у субъектов </a:t>
                      </a:r>
                    </a:p>
                    <a:p>
                      <a:pPr algn="ctr"/>
                      <a:r>
                        <a:rPr lang="ru-RU" sz="2800" dirty="0"/>
                        <a:t>малого предпринимательства, </a:t>
                      </a:r>
                    </a:p>
                    <a:p>
                      <a:pPr algn="ctr"/>
                      <a:r>
                        <a:rPr lang="ru-RU" sz="2800" dirty="0"/>
                        <a:t>социально ориентированных </a:t>
                      </a:r>
                    </a:p>
                    <a:p>
                      <a:pPr algn="ctr"/>
                      <a:r>
                        <a:rPr lang="ru-RU" sz="2800" dirty="0"/>
                        <a:t>некоммерческих организаций </a:t>
                      </a:r>
                      <a:r>
                        <a:rPr lang="ru-RU" sz="18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(с 2015 г.)</a:t>
                      </a:r>
                      <a:endParaRPr lang="ru-RU" sz="28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Закупки российских товаров</a:t>
                      </a:r>
                    </a:p>
                    <a:p>
                      <a:pPr algn="ctr"/>
                      <a:r>
                        <a:rPr lang="ru-RU" sz="3200" dirty="0"/>
                        <a:t> для достижения минимальной </a:t>
                      </a:r>
                    </a:p>
                    <a:p>
                      <a:pPr algn="ctr"/>
                      <a:r>
                        <a:rPr lang="ru-RU" sz="3200" dirty="0"/>
                        <a:t>доли закупок </a:t>
                      </a:r>
                      <a:r>
                        <a:rPr lang="ru-RU" sz="32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(с 2022 г.)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2800">
                <a:tc>
                  <a:txBody>
                    <a:bodyPr/>
                    <a:lstStyle/>
                    <a:p>
                      <a:r>
                        <a:rPr lang="ru-RU" sz="2000" b="0" dirty="0"/>
                        <a:t>Статья 30 Федерального закона № 44-ФЗ </a:t>
                      </a:r>
                      <a:r>
                        <a:rPr lang="ru-RU" sz="2000" b="1" dirty="0"/>
                        <a:t>«Участие субъектов малого предпринимательства, социально ориентированных некоммерческих организаций в закупках»</a:t>
                      </a:r>
                    </a:p>
                    <a:p>
                      <a:endParaRPr lang="ru-RU" sz="2400" b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/>
                        <a:t>Постановление Правительства РФ № 238 </a:t>
                      </a:r>
                    </a:p>
                    <a:p>
                      <a:r>
                        <a:rPr lang="ru-RU" sz="2400" b="0" dirty="0"/>
                        <a:t>от 17.03.2015 </a:t>
                      </a:r>
                      <a:r>
                        <a:rPr lang="ru-RU" sz="2400" b="1" dirty="0"/>
                        <a:t>«О порядке подготовки </a:t>
                      </a:r>
                      <a:r>
                        <a:rPr lang="ru-RU" sz="2400" b="1" u="sng" dirty="0"/>
                        <a:t>отчета</a:t>
                      </a:r>
                      <a:r>
                        <a:rPr lang="ru-RU" sz="2400" b="1" dirty="0"/>
                        <a:t> об объеме закупок у субъектов малого предпринимательства и социально ориентированных некоммерческих организаций, его размещения в единой информационной системе …»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ru-RU" sz="2000" b="0" i="0" u="none" dirty="0"/>
                        <a:t>Статья 30.1 Федерального закона № 44-ФЗ </a:t>
                      </a:r>
                      <a:r>
                        <a:rPr lang="ru-RU" sz="2000" b="1" i="0" u="none" dirty="0"/>
                        <a:t>«Особенности осуществления закупок для целей достижения заказчиком минимальной доли закупок»</a:t>
                      </a:r>
                    </a:p>
                    <a:p>
                      <a:endParaRPr lang="ru-RU" sz="2200" b="0" i="0" u="none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dirty="0"/>
                        <a:t>Постановление Правительства РФ № 2014 </a:t>
                      </a:r>
                    </a:p>
                    <a:p>
                      <a:r>
                        <a:rPr lang="ru-RU" sz="2400" b="0" i="0" u="none" dirty="0"/>
                        <a:t>от 03.12.2020 </a:t>
                      </a:r>
                      <a:r>
                        <a:rPr lang="ru-RU" sz="2400" b="1" i="0" u="none" dirty="0"/>
                        <a:t>«Положение о требованиях к содержанию и форме </a:t>
                      </a:r>
                      <a:r>
                        <a:rPr lang="ru-RU" sz="2400" b="1" i="0" u="sng" dirty="0"/>
                        <a:t>отчета</a:t>
                      </a:r>
                      <a:r>
                        <a:rPr lang="ru-RU" sz="2400" b="1" i="0" u="none" dirty="0"/>
                        <a:t> об объеме закупок российских товаров, в т.ч. товаров, поставляемых при выполнении закупаемых работ, оказании закупаемых услуг, осуществленных в целях достижения заказчиком минимальной обязательной доли закупок …»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130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 rot="16200000">
            <a:off x="9537700" y="3942556"/>
            <a:ext cx="2070100" cy="11160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462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3213"/>
            <a:ext cx="12221104" cy="37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6306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828" y="998966"/>
            <a:ext cx="6560343" cy="585903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2815828" y="1941513"/>
            <a:ext cx="4404122" cy="31591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2815827" y="6142038"/>
            <a:ext cx="6560343" cy="60166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F6F03A-793C-73BB-23C1-954A4C517381}"/>
              </a:ext>
            </a:extLst>
          </p:cNvPr>
          <p:cNvSpPr txBox="1"/>
          <p:nvPr/>
        </p:nvSpPr>
        <p:spPr>
          <a:xfrm>
            <a:off x="3370063" y="0"/>
            <a:ext cx="5451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Bicubik" panose="02000503020000020004" pitchFamily="50" charset="0"/>
              </a:rPr>
              <a:t>В ИЗВЕЩЕНИИ</a:t>
            </a:r>
            <a:endParaRPr lang="ru-RU" sz="4000" b="1" dirty="0">
              <a:solidFill>
                <a:srgbClr val="FF0000"/>
              </a:solidFill>
              <a:latin typeface="Bicubik" panose="020005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577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10477500" y="6284913"/>
            <a:ext cx="1600200" cy="43021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F6F03A-793C-73BB-23C1-954A4C517381}"/>
              </a:ext>
            </a:extLst>
          </p:cNvPr>
          <p:cNvSpPr txBox="1"/>
          <p:nvPr/>
        </p:nvSpPr>
        <p:spPr>
          <a:xfrm>
            <a:off x="6532363" y="847725"/>
            <a:ext cx="5451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Bicubik" panose="02000503020000020004" pitchFamily="50" charset="0"/>
              </a:rPr>
              <a:t>В КОНТРАКТЕ</a:t>
            </a:r>
            <a:endParaRPr lang="ru-RU" sz="4000" b="1" dirty="0">
              <a:solidFill>
                <a:srgbClr val="FF0000"/>
              </a:solidFill>
              <a:latin typeface="Bicubik" panose="02000503020000020004" pitchFamily="50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7981951" y="6131605"/>
            <a:ext cx="2381250" cy="726395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43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 rot="2712216">
            <a:off x="9359900" y="4907756"/>
            <a:ext cx="2070100" cy="11160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0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293267-6077-B032-CE45-5B1727FE6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0199F4E-BA9B-3D5D-7E02-10599CF41D25}"/>
              </a:ext>
            </a:extLst>
          </p:cNvPr>
          <p:cNvSpPr/>
          <p:nvPr/>
        </p:nvSpPr>
        <p:spPr>
          <a:xfrm>
            <a:off x="8847539" y="304799"/>
            <a:ext cx="2382436" cy="26670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2">
            <a:extLst>
              <a:ext uri="{FF2B5EF4-FFF2-40B4-BE49-F238E27FC236}">
                <a16:creationId xmlns:a16="http://schemas.microsoft.com/office/drawing/2014/main" id="{0DE5DB32-4252-7FA0-267F-4375402346E9}"/>
              </a:ext>
            </a:extLst>
          </p:cNvPr>
          <p:cNvSpPr/>
          <p:nvPr/>
        </p:nvSpPr>
        <p:spPr>
          <a:xfrm rot="8175806">
            <a:off x="2937760" y="400999"/>
            <a:ext cx="712826" cy="593996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35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8B9714-653E-1D92-50C4-0B69E7300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178" y="1295869"/>
            <a:ext cx="4833643" cy="426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3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89654D-2353-CB8F-3243-FAA36E3AE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734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3AA306-F679-EE2E-B7EF-00C77F42A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Стрелка вправо 2">
            <a:extLst>
              <a:ext uri="{FF2B5EF4-FFF2-40B4-BE49-F238E27FC236}">
                <a16:creationId xmlns:a16="http://schemas.microsoft.com/office/drawing/2014/main" id="{95C304A4-A63B-6D50-8C46-970BF57808EC}"/>
              </a:ext>
            </a:extLst>
          </p:cNvPr>
          <p:cNvSpPr/>
          <p:nvPr/>
        </p:nvSpPr>
        <p:spPr>
          <a:xfrm rot="13538983">
            <a:off x="6554863" y="165480"/>
            <a:ext cx="712826" cy="593996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2">
            <a:extLst>
              <a:ext uri="{FF2B5EF4-FFF2-40B4-BE49-F238E27FC236}">
                <a16:creationId xmlns:a16="http://schemas.microsoft.com/office/drawing/2014/main" id="{41AF00AB-E502-C14D-56EC-53C1712AC9C3}"/>
              </a:ext>
            </a:extLst>
          </p:cNvPr>
          <p:cNvSpPr/>
          <p:nvPr/>
        </p:nvSpPr>
        <p:spPr>
          <a:xfrm rot="8101859">
            <a:off x="4551891" y="4143432"/>
            <a:ext cx="712826" cy="593996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2548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9DF5B8-49C9-6624-97A1-5053849A24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122" y="1595144"/>
            <a:ext cx="5457755" cy="366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7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577FBEB-FD9D-4419-A006-FB021B7FBF5F}"/>
              </a:ext>
            </a:extLst>
          </p:cNvPr>
          <p:cNvSpPr/>
          <p:nvPr/>
        </p:nvSpPr>
        <p:spPr>
          <a:xfrm>
            <a:off x="0" y="0"/>
            <a:ext cx="12192000" cy="2255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Крайний срок размещения отчетов о закупках в ЕИС</a:t>
            </a:r>
          </a:p>
          <a:p>
            <a:pPr algn="ctr"/>
            <a:r>
              <a:rPr lang="ru-RU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23:59:59     31 марта 2023!!!</a:t>
            </a:r>
          </a:p>
        </p:txBody>
      </p:sp>
      <p:pic>
        <p:nvPicPr>
          <p:cNvPr id="2" name="Picture 2" descr="https://mir-s3-cdn-cf.behance.net/projects/max_808/18022b43537047.Y3JvcCw1MTIsNDAxLDU0LD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8776"/>
            <a:ext cx="6096000" cy="48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7calendar.com/calendar/monthly/png/3-2023-a4-l-2-24-ru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08776"/>
            <a:ext cx="6096000" cy="484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9563101" y="5969000"/>
            <a:ext cx="831850" cy="730250"/>
          </a:xfrm>
          <a:prstGeom prst="ellipse">
            <a:avLst/>
          </a:prstGeom>
          <a:solidFill>
            <a:srgbClr val="FF0000">
              <a:alpha val="0"/>
            </a:srgbClr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28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11A198-607D-A1E3-2748-3C649EBDC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Стрелка вправо 2">
            <a:extLst>
              <a:ext uri="{FF2B5EF4-FFF2-40B4-BE49-F238E27FC236}">
                <a16:creationId xmlns:a16="http://schemas.microsoft.com/office/drawing/2014/main" id="{A8EC80DB-202B-4EA9-A5C4-5E8D9EF2022F}"/>
              </a:ext>
            </a:extLst>
          </p:cNvPr>
          <p:cNvSpPr/>
          <p:nvPr/>
        </p:nvSpPr>
        <p:spPr>
          <a:xfrm>
            <a:off x="8864082" y="6264004"/>
            <a:ext cx="1793729" cy="593996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260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2F1D9E-D000-850D-477E-E253F4A88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Стрелка вправо 2">
            <a:extLst>
              <a:ext uri="{FF2B5EF4-FFF2-40B4-BE49-F238E27FC236}">
                <a16:creationId xmlns:a16="http://schemas.microsoft.com/office/drawing/2014/main" id="{FCA930AD-F5FD-D0E4-E948-EDF68CFA5C0C}"/>
              </a:ext>
            </a:extLst>
          </p:cNvPr>
          <p:cNvSpPr/>
          <p:nvPr/>
        </p:nvSpPr>
        <p:spPr>
          <a:xfrm rot="8101859">
            <a:off x="4674229" y="5482356"/>
            <a:ext cx="1165446" cy="593996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4571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546885"/>
              </p:ext>
            </p:extLst>
          </p:nvPr>
        </p:nvGraphicFramePr>
        <p:xfrm>
          <a:off x="0" y="1135644"/>
          <a:ext cx="12192000" cy="530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0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1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008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часть 3 статьи 7.30 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часть</a:t>
                      </a:r>
                      <a:r>
                        <a:rPr lang="ru-RU" sz="2700" baseline="0" dirty="0"/>
                        <a:t> </a:t>
                      </a:r>
                      <a:r>
                        <a:rPr lang="ru-RU" sz="2700" dirty="0"/>
                        <a:t>11 статьи 7.30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4880">
                <a:tc>
                  <a:txBody>
                    <a:bodyPr/>
                    <a:lstStyle/>
                    <a:p>
                      <a:r>
                        <a:rPr lang="ru-RU" sz="2500" b="1" dirty="0" err="1"/>
                        <a:t>неразмещение</a:t>
                      </a:r>
                      <a:r>
                        <a:rPr lang="ru-RU" sz="2500" dirty="0"/>
                        <a:t> должностным лицом заказчика, должностным лицом уполномоченного органа, должностным лицом уполномоченного учреждения, специализированной организацией в ЕИС </a:t>
                      </a:r>
                      <a:r>
                        <a:rPr lang="ru-RU" sz="2500" b="1" dirty="0"/>
                        <a:t>информации и документов</a:t>
                      </a:r>
                      <a:r>
                        <a:rPr lang="ru-RU" sz="2500" dirty="0"/>
                        <a:t>, размещение которых предусмотрено в соответствии с законодательством РФ о контрактной системе в сфере закупок, влечет наложение административного штрафа:</a:t>
                      </a:r>
                    </a:p>
                    <a:p>
                      <a:r>
                        <a:rPr lang="ru-RU" sz="2500" i="1" dirty="0"/>
                        <a:t>- на должностных лиц в размере </a:t>
                      </a:r>
                      <a:r>
                        <a:rPr lang="ru-RU" sz="2500" b="1" i="1" u="sng" dirty="0"/>
                        <a:t>50 000 р.</a:t>
                      </a:r>
                      <a:r>
                        <a:rPr lang="ru-RU" sz="2500" i="1" dirty="0"/>
                        <a:t>;</a:t>
                      </a:r>
                    </a:p>
                    <a:p>
                      <a:r>
                        <a:rPr lang="ru-RU" sz="2500" i="1" dirty="0"/>
                        <a:t>-</a:t>
                      </a:r>
                      <a:r>
                        <a:rPr lang="ru-RU" sz="2500" i="1" baseline="0" dirty="0"/>
                        <a:t> </a:t>
                      </a:r>
                      <a:r>
                        <a:rPr lang="ru-RU" sz="2500" i="1" dirty="0"/>
                        <a:t>на юридических лиц – </a:t>
                      </a:r>
                      <a:r>
                        <a:rPr lang="ru-RU" sz="2500" b="1" i="1" u="sng" dirty="0"/>
                        <a:t>500 000</a:t>
                      </a:r>
                      <a:r>
                        <a:rPr lang="ru-RU" sz="2500" i="1" u="sng" dirty="0"/>
                        <a:t> </a:t>
                      </a:r>
                      <a:r>
                        <a:rPr lang="ru-RU" sz="2500" b="1" i="1" u="sng" dirty="0"/>
                        <a:t>р.</a:t>
                      </a:r>
                      <a:endParaRPr lang="ru-RU" sz="2500" i="1" u="sng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осуществление закупок товаров, работ, услуг для обеспечения государственных и муниципальных нужд у СМП и СОНКО в размере </a:t>
                      </a:r>
                      <a:r>
                        <a:rPr lang="ru-RU" sz="2700" b="1" dirty="0"/>
                        <a:t>менее чем 25% </a:t>
                      </a:r>
                      <a:r>
                        <a:rPr lang="ru-RU" sz="2700" dirty="0"/>
                        <a:t>СГОЗ, рассчитанного с учетом ч. 1.1 ст. 30 Закона 44-ФЗ, </a:t>
                      </a:r>
                      <a:r>
                        <a:rPr lang="ru-RU" sz="2700"/>
                        <a:t>влечет наложение</a:t>
                      </a:r>
                      <a:r>
                        <a:rPr lang="ru-RU" sz="2700" baseline="0"/>
                        <a:t> </a:t>
                      </a:r>
                      <a:r>
                        <a:rPr lang="ru-RU" sz="2700"/>
                        <a:t>административного </a:t>
                      </a:r>
                      <a:r>
                        <a:rPr lang="ru-RU" sz="2700" dirty="0"/>
                        <a:t>штрафа </a:t>
                      </a:r>
                      <a:r>
                        <a:rPr lang="ru-RU" sz="2700" i="1" dirty="0"/>
                        <a:t>на должностных лиц в размере </a:t>
                      </a:r>
                      <a:r>
                        <a:rPr lang="ru-RU" sz="2500" b="1" i="1" u="sng" dirty="0"/>
                        <a:t>50 000 р</a:t>
                      </a:r>
                      <a:r>
                        <a:rPr lang="ru-RU" sz="2500" i="1" u="sng" dirty="0"/>
                        <a:t>.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-21317" y="51951"/>
            <a:ext cx="12192000" cy="10836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6400" b="1" dirty="0">
                <a:solidFill>
                  <a:schemeClr val="tx1"/>
                </a:solidFill>
                <a:latin typeface="Arial" panose="020B0604020202020204" pitchFamily="34" charset="0"/>
                <a:cs typeface="Utsaah" panose="020B0604020202020204" pitchFamily="34" charset="0"/>
              </a:rPr>
              <a:t>КоАП</a:t>
            </a:r>
            <a:endParaRPr lang="ru-RU" sz="3700" b="1" dirty="0">
              <a:solidFill>
                <a:schemeClr val="tx1"/>
              </a:solidFill>
              <a:latin typeface="Arial" panose="020B0604020202020204" pitchFamily="34" charset="0"/>
              <a:cs typeface="Utsaah" panose="020B0604020202020204" pitchFamily="34" charset="0"/>
            </a:endParaRPr>
          </a:p>
        </p:txBody>
      </p:sp>
      <p:pic>
        <p:nvPicPr>
          <p:cNvPr id="1026" name="Picture 2" descr="C:\Users\akopyan\Desktop\warning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436" y="51951"/>
            <a:ext cx="960107" cy="94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kopyan\Desktop\warning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51951"/>
            <a:ext cx="960107" cy="94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7680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77030"/>
            <a:ext cx="12192000" cy="5880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accent5"/>
                </a:solidFill>
              </a:rPr>
              <a:t>2. По итогам года заказчик </a:t>
            </a:r>
            <a:r>
              <a:rPr lang="ru-RU" sz="2400" u="sng" dirty="0">
                <a:solidFill>
                  <a:schemeClr val="accent5"/>
                </a:solidFill>
              </a:rPr>
              <a:t>до 1 апреля года, следующего за отчетным годом</a:t>
            </a:r>
            <a:r>
              <a:rPr lang="ru-RU" sz="2400" dirty="0">
                <a:solidFill>
                  <a:schemeClr val="accent5"/>
                </a:solidFill>
              </a:rPr>
              <a:t>:</a:t>
            </a:r>
          </a:p>
          <a:p>
            <a:pPr algn="just"/>
            <a:r>
              <a:rPr lang="ru-RU" sz="2400" dirty="0">
                <a:solidFill>
                  <a:schemeClr val="accent5"/>
                </a:solidFill>
              </a:rPr>
              <a:t>1) </a:t>
            </a:r>
            <a:r>
              <a:rPr lang="ru-RU" sz="2400" b="1" dirty="0">
                <a:solidFill>
                  <a:schemeClr val="accent5"/>
                </a:solidFill>
              </a:rPr>
              <a:t>составляет</a:t>
            </a:r>
            <a:r>
              <a:rPr lang="ru-RU" sz="2400" dirty="0">
                <a:solidFill>
                  <a:schemeClr val="accent5"/>
                </a:solidFill>
              </a:rPr>
              <a:t> отчет об объеме закупок российских товаров, в т.ч. товаров, поставляемых при выполнении закупаемых работ, оказании закупаемых услуг, осуществленных в целях выполнения обязанности, предусмотренной частью 1 статьи </a:t>
            </a:r>
            <a:r>
              <a:rPr lang="ru-RU" sz="2400" dirty="0" smtClean="0">
                <a:solidFill>
                  <a:schemeClr val="accent5"/>
                </a:solidFill>
              </a:rPr>
              <a:t>30</a:t>
            </a:r>
            <a:r>
              <a:rPr lang="ru-RU" sz="2400" baseline="30000" dirty="0" smtClean="0">
                <a:solidFill>
                  <a:schemeClr val="accent5"/>
                </a:solidFill>
              </a:rPr>
              <a:t>1</a:t>
            </a:r>
            <a:r>
              <a:rPr lang="ru-RU" sz="2400" dirty="0" smtClean="0">
                <a:solidFill>
                  <a:schemeClr val="accent5"/>
                </a:solidFill>
              </a:rPr>
              <a:t>;</a:t>
            </a:r>
            <a:endParaRPr lang="ru-RU" sz="2400" dirty="0">
              <a:solidFill>
                <a:schemeClr val="accent5"/>
              </a:solidFill>
            </a:endParaRPr>
          </a:p>
          <a:p>
            <a:pPr algn="just"/>
            <a:r>
              <a:rPr lang="ru-RU" sz="2400" dirty="0">
                <a:solidFill>
                  <a:schemeClr val="accent5"/>
                </a:solidFill>
              </a:rPr>
              <a:t>2) </a:t>
            </a:r>
            <a:r>
              <a:rPr lang="ru-RU" sz="2400" b="1" dirty="0">
                <a:solidFill>
                  <a:schemeClr val="accent5"/>
                </a:solidFill>
              </a:rPr>
              <a:t>размещает</a:t>
            </a:r>
            <a:r>
              <a:rPr lang="ru-RU" sz="2400" dirty="0">
                <a:solidFill>
                  <a:schemeClr val="accent5"/>
                </a:solidFill>
              </a:rPr>
              <a:t> отчет в ЕИС или направляет его в уполномоченный Правительством РФ ФОИВ, осуществляющий оценку выполнения заказчиком обязанности, предусмотренной частью 1 статьи </a:t>
            </a:r>
            <a:r>
              <a:rPr lang="ru-RU" sz="2400" dirty="0" smtClean="0">
                <a:solidFill>
                  <a:schemeClr val="accent5"/>
                </a:solidFill>
              </a:rPr>
              <a:t>30</a:t>
            </a:r>
            <a:r>
              <a:rPr lang="ru-RU" sz="2400" baseline="30000" dirty="0" smtClean="0">
                <a:solidFill>
                  <a:schemeClr val="accent5"/>
                </a:solidFill>
              </a:rPr>
              <a:t>1</a:t>
            </a:r>
            <a:r>
              <a:rPr lang="ru-RU" sz="2400" dirty="0">
                <a:solidFill>
                  <a:schemeClr val="accent5"/>
                </a:solidFill>
              </a:rPr>
              <a:t>, если в соответствии с частью 7 статьи </a:t>
            </a:r>
            <a:r>
              <a:rPr lang="ru-RU" sz="2400" dirty="0" smtClean="0">
                <a:solidFill>
                  <a:schemeClr val="accent5"/>
                </a:solidFill>
              </a:rPr>
              <a:t>30</a:t>
            </a:r>
            <a:r>
              <a:rPr lang="ru-RU" sz="2400" baseline="30000" dirty="0" smtClean="0">
                <a:solidFill>
                  <a:schemeClr val="accent5"/>
                </a:solidFill>
              </a:rPr>
              <a:t>1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>
                <a:solidFill>
                  <a:schemeClr val="accent5"/>
                </a:solidFill>
              </a:rPr>
              <a:t>такой отчет не размещается в ЕИС.</a:t>
            </a:r>
          </a:p>
          <a:p>
            <a:pPr algn="just"/>
            <a:endParaRPr lang="ru-RU" sz="2400" dirty="0">
              <a:solidFill>
                <a:schemeClr val="accent5"/>
              </a:solidFill>
            </a:endParaRPr>
          </a:p>
          <a:p>
            <a:pPr algn="just"/>
            <a:r>
              <a:rPr lang="ru-RU" sz="2400" dirty="0">
                <a:solidFill>
                  <a:schemeClr val="accent5"/>
                </a:solidFill>
              </a:rPr>
              <a:t>4. </a:t>
            </a:r>
            <a:r>
              <a:rPr lang="ru-RU" sz="2400" u="sng" dirty="0">
                <a:solidFill>
                  <a:schemeClr val="accent5"/>
                </a:solidFill>
              </a:rPr>
              <a:t>Постановлением Правительства РФ от  03.12.2020 № 2014</a:t>
            </a:r>
            <a:r>
              <a:rPr lang="ru-RU" sz="2400" dirty="0">
                <a:solidFill>
                  <a:schemeClr val="accent5"/>
                </a:solidFill>
              </a:rPr>
              <a:t> определяются:</a:t>
            </a:r>
          </a:p>
          <a:p>
            <a:pPr algn="just"/>
            <a:r>
              <a:rPr lang="ru-RU" sz="2400" dirty="0">
                <a:solidFill>
                  <a:schemeClr val="accent5"/>
                </a:solidFill>
              </a:rPr>
              <a:t>1) требования к содержанию и форме отчета, а также порядок его </a:t>
            </a:r>
            <a:r>
              <a:rPr lang="ru-RU" sz="2400" u="sng" dirty="0">
                <a:solidFill>
                  <a:schemeClr val="accent5"/>
                </a:solidFill>
              </a:rPr>
              <a:t>подготовки и размещения в ЕИС</a:t>
            </a:r>
            <a:r>
              <a:rPr lang="ru-RU" sz="2400" dirty="0">
                <a:solidFill>
                  <a:schemeClr val="accent5"/>
                </a:solidFill>
              </a:rPr>
              <a:t>;</a:t>
            </a:r>
          </a:p>
          <a:p>
            <a:pPr algn="just"/>
            <a:r>
              <a:rPr lang="ru-RU" sz="2400" dirty="0">
                <a:solidFill>
                  <a:schemeClr val="accent5"/>
                </a:solidFill>
              </a:rPr>
              <a:t>2) требования к содержанию обоснования невозможности достижения заказчиком минимальной доли закупок, а также порядок его подготовки и размещения в ЕИС.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977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u="sng" dirty="0">
                <a:solidFill>
                  <a:srgbClr val="00B050"/>
                </a:solidFill>
              </a:rPr>
              <a:t>Статья </a:t>
            </a:r>
            <a:r>
              <a:rPr lang="ru-RU" sz="6000" b="1" u="sng" dirty="0" smtClean="0">
                <a:solidFill>
                  <a:srgbClr val="00B050"/>
                </a:solidFill>
              </a:rPr>
              <a:t>30</a:t>
            </a:r>
            <a:r>
              <a:rPr lang="ru-RU" sz="6000" b="1" u="sng" baseline="30000" dirty="0" smtClean="0">
                <a:solidFill>
                  <a:srgbClr val="00B050"/>
                </a:solidFill>
              </a:rPr>
              <a:t>1</a:t>
            </a:r>
            <a:r>
              <a:rPr lang="ru-RU" sz="6000" b="1" u="sng" dirty="0" smtClean="0">
                <a:solidFill>
                  <a:srgbClr val="00B050"/>
                </a:solidFill>
              </a:rPr>
              <a:t> </a:t>
            </a:r>
            <a:r>
              <a:rPr lang="ru-RU" sz="6000" b="1" u="sng" dirty="0">
                <a:solidFill>
                  <a:srgbClr val="00B050"/>
                </a:solidFill>
              </a:rPr>
              <a:t>44-ФЗ</a:t>
            </a:r>
            <a:endParaRPr lang="ru-RU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2536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86070"/>
            <a:ext cx="11112137" cy="5071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chemeClr val="accent5"/>
                </a:solidFill>
              </a:rPr>
              <a:t>1. Настоящее Положение устанавливает требования к </a:t>
            </a:r>
            <a:r>
              <a:rPr lang="ru-RU" sz="1600" b="1" dirty="0">
                <a:solidFill>
                  <a:schemeClr val="accent5"/>
                </a:solidFill>
              </a:rPr>
              <a:t>содержанию и форме отчета </a:t>
            </a:r>
            <a:r>
              <a:rPr lang="ru-RU" sz="1600" dirty="0">
                <a:solidFill>
                  <a:schemeClr val="accent5"/>
                </a:solidFill>
              </a:rPr>
              <a:t>об объеме закупок российских товаров, в том числе товаров, поставляемых при выполнении закупаемых работ, оказании закупаемых услуг, осуществленных в целях достижения заказчиком минимальной обязательной доли закупок российских товаров (в том числе товаров, поставляемых при выполнении закупаемых работ, оказании закупаемых услуг) отдельных видов, при осуществлении закупок которых установлены </a:t>
            </a:r>
            <a:r>
              <a:rPr lang="ru-RU" sz="1600" b="1" dirty="0">
                <a:solidFill>
                  <a:schemeClr val="accent5"/>
                </a:solidFill>
              </a:rPr>
              <a:t>ограничения допуска товаров</a:t>
            </a:r>
            <a:r>
              <a:rPr lang="ru-RU" sz="1600" dirty="0">
                <a:solidFill>
                  <a:schemeClr val="accent5"/>
                </a:solidFill>
              </a:rPr>
              <a:t>, происходящих из иностранных государств, требования к содержанию </a:t>
            </a:r>
            <a:r>
              <a:rPr lang="ru-RU" sz="1600" b="1" dirty="0">
                <a:solidFill>
                  <a:schemeClr val="accent5"/>
                </a:solidFill>
              </a:rPr>
              <a:t>обоснования невозможности достижения </a:t>
            </a:r>
            <a:r>
              <a:rPr lang="ru-RU" sz="1600" dirty="0">
                <a:solidFill>
                  <a:schemeClr val="accent5"/>
                </a:solidFill>
              </a:rPr>
              <a:t>заказчиком минимальной доли закупок, порядок подготовки и размещения в ЕИС отчета и обоснования.</a:t>
            </a:r>
          </a:p>
          <a:p>
            <a:pPr algn="just"/>
            <a:endParaRPr lang="ru-RU" sz="1600" dirty="0">
              <a:solidFill>
                <a:schemeClr val="accent5"/>
              </a:solidFill>
            </a:endParaRPr>
          </a:p>
          <a:p>
            <a:pPr algn="just"/>
            <a:r>
              <a:rPr lang="ru-RU" sz="1600" dirty="0">
                <a:solidFill>
                  <a:schemeClr val="accent5"/>
                </a:solidFill>
              </a:rPr>
              <a:t>3. Отчет подготавливается в ЕИС по форме согласно приложению </a:t>
            </a:r>
            <a:r>
              <a:rPr lang="ru-RU" sz="1600" b="1" dirty="0">
                <a:solidFill>
                  <a:schemeClr val="accent5"/>
                </a:solidFill>
              </a:rPr>
              <a:t>автоматически</a:t>
            </a:r>
            <a:r>
              <a:rPr lang="ru-RU" sz="1600" dirty="0">
                <a:solidFill>
                  <a:schemeClr val="accent5"/>
                </a:solidFill>
              </a:rPr>
              <a:t> </a:t>
            </a:r>
            <a:r>
              <a:rPr lang="ru-RU" sz="1600" u="sng" dirty="0">
                <a:solidFill>
                  <a:schemeClr val="accent5"/>
                </a:solidFill>
              </a:rPr>
              <a:t>не позднее 1 февраля</a:t>
            </a:r>
            <a:r>
              <a:rPr lang="ru-RU" sz="1600" dirty="0">
                <a:solidFill>
                  <a:schemeClr val="accent5"/>
                </a:solidFill>
              </a:rPr>
              <a:t> года, следующего за отчетным, путем обработки информации, включенной в реестр контрактов, заключенных заказчиками, содержащийся в ЕИС.</a:t>
            </a:r>
          </a:p>
          <a:p>
            <a:pPr algn="just"/>
            <a:endParaRPr lang="ru-RU" sz="1600" dirty="0">
              <a:solidFill>
                <a:schemeClr val="accent5"/>
              </a:solidFill>
            </a:endParaRPr>
          </a:p>
          <a:p>
            <a:pPr algn="just"/>
            <a:r>
              <a:rPr lang="ru-RU" sz="1600" dirty="0">
                <a:solidFill>
                  <a:schemeClr val="accent5"/>
                </a:solidFill>
              </a:rPr>
              <a:t>4. Заказчик </a:t>
            </a:r>
            <a:r>
              <a:rPr lang="ru-RU" sz="1600" u="sng" dirty="0">
                <a:solidFill>
                  <a:schemeClr val="accent5"/>
                </a:solidFill>
              </a:rPr>
              <a:t>до 1 апреля</a:t>
            </a:r>
            <a:r>
              <a:rPr lang="ru-RU" sz="1600" dirty="0">
                <a:solidFill>
                  <a:schemeClr val="accent5"/>
                </a:solidFill>
              </a:rPr>
              <a:t> года, следующего за отчетным, </a:t>
            </a:r>
            <a:r>
              <a:rPr lang="ru-RU" sz="1600" b="1" dirty="0">
                <a:solidFill>
                  <a:schemeClr val="accent5"/>
                </a:solidFill>
              </a:rPr>
              <a:t>подписывает</a:t>
            </a:r>
            <a:r>
              <a:rPr lang="ru-RU" sz="1600" dirty="0">
                <a:solidFill>
                  <a:schemeClr val="accent5"/>
                </a:solidFill>
              </a:rPr>
              <a:t> отчет усиленной квалифицированной электронной подписью лица, имеющего право действовать от имени заказчика.</a:t>
            </a:r>
          </a:p>
          <a:p>
            <a:pPr algn="just"/>
            <a:endParaRPr lang="ru-RU" sz="1600" dirty="0">
              <a:solidFill>
                <a:schemeClr val="accent5"/>
              </a:solidFill>
            </a:endParaRPr>
          </a:p>
          <a:p>
            <a:pPr algn="just"/>
            <a:r>
              <a:rPr lang="ru-RU" sz="1600" dirty="0">
                <a:solidFill>
                  <a:schemeClr val="accent5"/>
                </a:solidFill>
              </a:rPr>
              <a:t>5. </a:t>
            </a:r>
            <a:r>
              <a:rPr lang="ru-RU" sz="1600" u="sng" dirty="0">
                <a:solidFill>
                  <a:schemeClr val="accent5"/>
                </a:solidFill>
              </a:rPr>
              <a:t>Размещение</a:t>
            </a:r>
            <a:r>
              <a:rPr lang="ru-RU" sz="1600" dirty="0">
                <a:solidFill>
                  <a:schemeClr val="accent5"/>
                </a:solidFill>
              </a:rPr>
              <a:t> отчета в ЕИС осуществляется </a:t>
            </a:r>
            <a:r>
              <a:rPr lang="ru-RU" sz="1600" b="1" dirty="0">
                <a:solidFill>
                  <a:schemeClr val="accent5"/>
                </a:solidFill>
              </a:rPr>
              <a:t>автоматически</a:t>
            </a:r>
            <a:r>
              <a:rPr lang="ru-RU" sz="1600" dirty="0">
                <a:solidFill>
                  <a:schemeClr val="accent5"/>
                </a:solidFill>
              </a:rPr>
              <a:t> </a:t>
            </a:r>
            <a:r>
              <a:rPr lang="ru-RU" sz="1600" u="sng" dirty="0">
                <a:solidFill>
                  <a:schemeClr val="accent5"/>
                </a:solidFill>
              </a:rPr>
              <a:t>не позднее 1 часа</a:t>
            </a:r>
            <a:r>
              <a:rPr lang="ru-RU" sz="1600" dirty="0">
                <a:solidFill>
                  <a:schemeClr val="accent5"/>
                </a:solidFill>
              </a:rPr>
              <a:t> с момента его подписания.</a:t>
            </a:r>
            <a:endParaRPr lang="en-US" sz="1600" dirty="0">
              <a:solidFill>
                <a:schemeClr val="accent5"/>
              </a:solidFill>
            </a:endParaRPr>
          </a:p>
          <a:p>
            <a:pPr algn="just"/>
            <a:endParaRPr lang="en-US" sz="1600" dirty="0">
              <a:solidFill>
                <a:schemeClr val="accent5"/>
              </a:solidFill>
            </a:endParaRPr>
          </a:p>
          <a:p>
            <a:pPr algn="just"/>
            <a:r>
              <a:rPr lang="ru-RU" sz="1600" dirty="0">
                <a:solidFill>
                  <a:schemeClr val="accent5"/>
                </a:solidFill>
              </a:rPr>
              <a:t>11. Заказчик </a:t>
            </a:r>
            <a:r>
              <a:rPr lang="ru-RU" sz="1600" u="sng" dirty="0">
                <a:solidFill>
                  <a:schemeClr val="accent5"/>
                </a:solidFill>
              </a:rPr>
              <a:t>до 1 апреля</a:t>
            </a:r>
            <a:r>
              <a:rPr lang="ru-RU" sz="1600" dirty="0">
                <a:solidFill>
                  <a:schemeClr val="accent5"/>
                </a:solidFill>
              </a:rPr>
              <a:t> года, следующего за отчетным годом, </a:t>
            </a:r>
            <a:r>
              <a:rPr lang="ru-RU" sz="1600" b="1" dirty="0">
                <a:solidFill>
                  <a:schemeClr val="accent5"/>
                </a:solidFill>
              </a:rPr>
              <a:t>вносит изменения </a:t>
            </a:r>
            <a:r>
              <a:rPr lang="ru-RU" sz="1600" dirty="0">
                <a:solidFill>
                  <a:schemeClr val="accent5"/>
                </a:solidFill>
              </a:rPr>
              <a:t>в размещенный в ЕИС отчет в случае внесения в реестр контрактов, заключенных заказчиками, в соответствии с порядком, предусмотренным ч.6 ст.103 44-ФЗ, изменений в отношении предусмотренной п.10 ч.2 ст.103 44-ФЗ информации об исполнении контракта. В случае внесения таких изменений в отчет в ЕИС размещается </a:t>
            </a:r>
            <a:r>
              <a:rPr lang="ru-RU" sz="1600" b="1" dirty="0">
                <a:solidFill>
                  <a:schemeClr val="accent5"/>
                </a:solidFill>
              </a:rPr>
              <a:t>новая редакция </a:t>
            </a:r>
            <a:r>
              <a:rPr lang="ru-RU" sz="1600" dirty="0">
                <a:solidFill>
                  <a:schemeClr val="accent5"/>
                </a:solidFill>
              </a:rPr>
              <a:t>отчета с указанием даты внесения таких изменений. Датой внесения изменений в отчет, обоснование (при наличии) считается дата размещения таких изменений в ЕИС.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-1"/>
            <a:ext cx="12192000" cy="17860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>
                <a:solidFill>
                  <a:srgbClr val="00B050"/>
                </a:solidFill>
              </a:rPr>
              <a:t>Положение о требованиях к содержанию и форме отчета об объеме закупок российских товаров</a:t>
            </a:r>
          </a:p>
          <a:p>
            <a:pPr algn="ctr"/>
            <a:r>
              <a:rPr lang="ru-RU" sz="3600" b="1" dirty="0">
                <a:solidFill>
                  <a:srgbClr val="00B050"/>
                </a:solidFill>
              </a:rPr>
              <a:t>(ППРФ от 03.12.2020 № 2014)</a:t>
            </a:r>
          </a:p>
          <a:p>
            <a:pPr algn="ctr"/>
            <a:endParaRPr lang="ru-RU" dirty="0"/>
          </a:p>
        </p:txBody>
      </p:sp>
      <p:pic>
        <p:nvPicPr>
          <p:cNvPr id="3" name="Picture 2" descr="https://cdn4.iconfinder.com/data/icons/electronic-devices-16/512/USB_Drive-1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137" y="3959290"/>
            <a:ext cx="1088571" cy="108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336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606492-7F06-46F0-8514-91A8913FA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6B6BF57-4338-6938-8F1C-ACADDE079A2D}"/>
              </a:ext>
            </a:extLst>
          </p:cNvPr>
          <p:cNvSpPr/>
          <p:nvPr/>
        </p:nvSpPr>
        <p:spPr>
          <a:xfrm>
            <a:off x="4879910" y="279918"/>
            <a:ext cx="1548882" cy="242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288723A-C0FE-355D-1BFB-908063F92D3D}"/>
              </a:ext>
            </a:extLst>
          </p:cNvPr>
          <p:cNvSpPr/>
          <p:nvPr/>
        </p:nvSpPr>
        <p:spPr>
          <a:xfrm>
            <a:off x="4879910" y="1424539"/>
            <a:ext cx="1548882" cy="242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BF7EE7-6243-95FE-2643-49B94FFEA34A}"/>
              </a:ext>
            </a:extLst>
          </p:cNvPr>
          <p:cNvSpPr/>
          <p:nvPr/>
        </p:nvSpPr>
        <p:spPr>
          <a:xfrm>
            <a:off x="4983672" y="2685892"/>
            <a:ext cx="1548882" cy="242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3AD10C-0292-35B9-D23C-3FE9F8A49BB6}"/>
              </a:ext>
            </a:extLst>
          </p:cNvPr>
          <p:cNvSpPr/>
          <p:nvPr/>
        </p:nvSpPr>
        <p:spPr>
          <a:xfrm>
            <a:off x="4879910" y="4038499"/>
            <a:ext cx="1548882" cy="242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98884E1-0316-40FF-A994-B338063EE7F9}"/>
              </a:ext>
            </a:extLst>
          </p:cNvPr>
          <p:cNvSpPr/>
          <p:nvPr/>
        </p:nvSpPr>
        <p:spPr>
          <a:xfrm>
            <a:off x="4879910" y="5091866"/>
            <a:ext cx="1548882" cy="242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DDE68E1-0C7A-3BE0-D023-4C6E5D93EEE8}"/>
              </a:ext>
            </a:extLst>
          </p:cNvPr>
          <p:cNvSpPr/>
          <p:nvPr/>
        </p:nvSpPr>
        <p:spPr>
          <a:xfrm>
            <a:off x="-1" y="2150871"/>
            <a:ext cx="3871609" cy="339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7414893-66EB-D6ED-A188-F602C7E97639}"/>
              </a:ext>
            </a:extLst>
          </p:cNvPr>
          <p:cNvSpPr/>
          <p:nvPr/>
        </p:nvSpPr>
        <p:spPr>
          <a:xfrm>
            <a:off x="9419484" y="6362947"/>
            <a:ext cx="1786780" cy="251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B730B98-8B4F-8EEC-47B2-533BA079DEDC}"/>
              </a:ext>
            </a:extLst>
          </p:cNvPr>
          <p:cNvSpPr/>
          <p:nvPr/>
        </p:nvSpPr>
        <p:spPr>
          <a:xfrm>
            <a:off x="386921" y="6614809"/>
            <a:ext cx="1548882" cy="242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7490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685ACC-0C12-4BCB-B561-DF20DCD505DF}"/>
              </a:ext>
            </a:extLst>
          </p:cNvPr>
          <p:cNvSpPr/>
          <p:nvPr/>
        </p:nvSpPr>
        <p:spPr>
          <a:xfrm>
            <a:off x="0" y="1393371"/>
            <a:ext cx="12192000" cy="54646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u="sng" dirty="0">
                <a:solidFill>
                  <a:schemeClr val="accent5"/>
                </a:solidFill>
              </a:rPr>
              <a:t>01</a:t>
            </a:r>
            <a:r>
              <a:rPr lang="ru-RU" sz="2800" dirty="0">
                <a:solidFill>
                  <a:schemeClr val="accent5"/>
                </a:solidFill>
              </a:rPr>
              <a:t> - осуществлена приемка товара, происходящего из иностранных государств, по контракту (контрактам), заключенному (заключенным) </a:t>
            </a:r>
            <a:r>
              <a:rPr lang="en-US" sz="2800" dirty="0" smtClean="0">
                <a:solidFill>
                  <a:schemeClr val="accent5"/>
                </a:solidFill>
              </a:rPr>
              <a:t>            </a:t>
            </a:r>
            <a:r>
              <a:rPr lang="ru-RU" sz="2800" dirty="0" smtClean="0">
                <a:solidFill>
                  <a:schemeClr val="accent5"/>
                </a:solidFill>
              </a:rPr>
              <a:t>по </a:t>
            </a:r>
            <a:r>
              <a:rPr lang="ru-RU" sz="2800" dirty="0">
                <a:solidFill>
                  <a:schemeClr val="accent5"/>
                </a:solidFill>
              </a:rPr>
              <a:t>результатам закупки (закупок), при осуществлении которой (которых) </a:t>
            </a:r>
            <a:r>
              <a:rPr lang="en-US" sz="2800" dirty="0" smtClean="0">
                <a:solidFill>
                  <a:schemeClr val="accent5"/>
                </a:solidFill>
              </a:rPr>
              <a:t>       </a:t>
            </a:r>
            <a:r>
              <a:rPr lang="ru-RU" sz="2800" u="sng" dirty="0" smtClean="0">
                <a:solidFill>
                  <a:schemeClr val="accent5"/>
                </a:solidFill>
              </a:rPr>
              <a:t>не</a:t>
            </a:r>
            <a:r>
              <a:rPr lang="en-US" sz="2800" u="sng" dirty="0" smtClean="0">
                <a:solidFill>
                  <a:schemeClr val="accent5"/>
                </a:solidFill>
              </a:rPr>
              <a:t> </a:t>
            </a:r>
            <a:r>
              <a:rPr lang="ru-RU" sz="2800" u="sng" dirty="0" smtClean="0">
                <a:solidFill>
                  <a:schemeClr val="accent5"/>
                </a:solidFill>
              </a:rPr>
              <a:t>подано </a:t>
            </a:r>
            <a:r>
              <a:rPr lang="ru-RU" sz="2800" u="sng" dirty="0">
                <a:solidFill>
                  <a:schemeClr val="accent5"/>
                </a:solidFill>
              </a:rPr>
              <a:t>заявок</a:t>
            </a:r>
            <a:r>
              <a:rPr lang="ru-RU" sz="2800" dirty="0">
                <a:solidFill>
                  <a:schemeClr val="accent5"/>
                </a:solidFill>
              </a:rPr>
              <a:t>, содержащих предложение о поставке российского товара;</a:t>
            </a:r>
          </a:p>
          <a:p>
            <a:pPr algn="just"/>
            <a:endParaRPr lang="ru-RU" sz="2800" dirty="0">
              <a:solidFill>
                <a:schemeClr val="accent5"/>
              </a:solidFill>
            </a:endParaRPr>
          </a:p>
          <a:p>
            <a:pPr algn="just"/>
            <a:r>
              <a:rPr lang="ru-RU" sz="2800" b="1" u="sng" dirty="0">
                <a:solidFill>
                  <a:schemeClr val="accent5"/>
                </a:solidFill>
              </a:rPr>
              <a:t>02</a:t>
            </a:r>
            <a:r>
              <a:rPr lang="ru-RU" sz="2800" dirty="0">
                <a:solidFill>
                  <a:schemeClr val="accent5"/>
                </a:solidFill>
              </a:rPr>
              <a:t> - осуществлена приемка товара, происходящего из иностранных государств, по контракту (контрактам), заключенному (заключенным) по результатам закупки (закупок), при осуществлении которой (которых) возникли предусмотренные НПА Правительства РФ обстоятельства, допускающие </a:t>
            </a:r>
            <a:r>
              <a:rPr lang="ru-RU" sz="2800" u="sng" dirty="0">
                <a:solidFill>
                  <a:schemeClr val="accent5"/>
                </a:solidFill>
              </a:rPr>
              <a:t>исключения из ограничений</a:t>
            </a:r>
            <a:r>
              <a:rPr lang="ru-RU" sz="2800" dirty="0">
                <a:solidFill>
                  <a:schemeClr val="accent5"/>
                </a:solidFill>
              </a:rPr>
              <a:t>, установленных в соответствии с ч.3 ст.14 44-ФЗ;</a:t>
            </a:r>
          </a:p>
          <a:p>
            <a:pPr algn="just"/>
            <a:endParaRPr lang="ru-RU" sz="2800" dirty="0">
              <a:solidFill>
                <a:schemeClr val="accent5"/>
              </a:solidFill>
            </a:endParaRPr>
          </a:p>
          <a:p>
            <a:pPr algn="just"/>
            <a:r>
              <a:rPr lang="ru-RU" sz="2800" b="1" u="sng" dirty="0">
                <a:solidFill>
                  <a:schemeClr val="accent5"/>
                </a:solidFill>
              </a:rPr>
              <a:t>03</a:t>
            </a:r>
            <a:r>
              <a:rPr lang="ru-RU" sz="2800" dirty="0">
                <a:solidFill>
                  <a:schemeClr val="accent5"/>
                </a:solidFill>
              </a:rPr>
              <a:t> - иное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70DA6B2-90E5-4447-91FA-04F706A4B21D}"/>
              </a:ext>
            </a:extLst>
          </p:cNvPr>
          <p:cNvSpPr/>
          <p:nvPr/>
        </p:nvSpPr>
        <p:spPr>
          <a:xfrm>
            <a:off x="0" y="0"/>
            <a:ext cx="12192000" cy="1184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B050"/>
                </a:solidFill>
              </a:rPr>
              <a:t>Обоснование </a:t>
            </a:r>
            <a:r>
              <a:rPr lang="ru-RU" sz="3600" b="1" u="sng" dirty="0">
                <a:solidFill>
                  <a:srgbClr val="00B050"/>
                </a:solidFill>
              </a:rPr>
              <a:t>невозможности достижения </a:t>
            </a:r>
            <a:r>
              <a:rPr lang="ru-RU" sz="3600" b="1" dirty="0">
                <a:solidFill>
                  <a:srgbClr val="00B050"/>
                </a:solidFill>
              </a:rPr>
              <a:t>минимальной обязательной доли закупок (код причины)</a:t>
            </a:r>
          </a:p>
        </p:txBody>
      </p:sp>
    </p:spTree>
    <p:extLst>
      <p:ext uri="{BB962C8B-B14F-4D97-AF65-F5344CB8AC3E}">
        <p14:creationId xmlns:p14="http://schemas.microsoft.com/office/powerpoint/2010/main" val="1683854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2824308" y="5063021"/>
            <a:ext cx="1243209" cy="6315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3249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A8AB12-02E5-9F30-3834-2DD8B13EB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Стрелка вправо 2">
            <a:extLst>
              <a:ext uri="{FF2B5EF4-FFF2-40B4-BE49-F238E27FC236}">
                <a16:creationId xmlns:a16="http://schemas.microsoft.com/office/drawing/2014/main" id="{C25F805C-C6DF-1DF3-EF92-FC5078FF79BD}"/>
              </a:ext>
            </a:extLst>
          </p:cNvPr>
          <p:cNvSpPr/>
          <p:nvPr/>
        </p:nvSpPr>
        <p:spPr>
          <a:xfrm rot="8105659">
            <a:off x="4349916" y="5241999"/>
            <a:ext cx="1243209" cy="6315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2">
            <a:extLst>
              <a:ext uri="{FF2B5EF4-FFF2-40B4-BE49-F238E27FC236}">
                <a16:creationId xmlns:a16="http://schemas.microsoft.com/office/drawing/2014/main" id="{BCE13826-07BE-07E1-A267-40600A242E48}"/>
              </a:ext>
            </a:extLst>
          </p:cNvPr>
          <p:cNvSpPr/>
          <p:nvPr/>
        </p:nvSpPr>
        <p:spPr>
          <a:xfrm rot="2548809">
            <a:off x="9993126" y="5767016"/>
            <a:ext cx="1243209" cy="6315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1233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FB51C9-203D-3925-A8B3-C651904AE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433392-7026-A980-8149-462D82AF5AB5}"/>
              </a:ext>
            </a:extLst>
          </p:cNvPr>
          <p:cNvSpPr/>
          <p:nvPr/>
        </p:nvSpPr>
        <p:spPr>
          <a:xfrm>
            <a:off x="6571940" y="716438"/>
            <a:ext cx="3599582" cy="38649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2">
            <a:extLst>
              <a:ext uri="{FF2B5EF4-FFF2-40B4-BE49-F238E27FC236}">
                <a16:creationId xmlns:a16="http://schemas.microsoft.com/office/drawing/2014/main" id="{9FAD394E-2AE0-C5EB-80BF-AF3DF9E6C389}"/>
              </a:ext>
            </a:extLst>
          </p:cNvPr>
          <p:cNvSpPr/>
          <p:nvPr/>
        </p:nvSpPr>
        <p:spPr>
          <a:xfrm rot="10800000">
            <a:off x="4378197" y="1999199"/>
            <a:ext cx="1243209" cy="6315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107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77030"/>
            <a:ext cx="12192000" cy="5880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dirty="0">
                <a:solidFill>
                  <a:schemeClr val="accent5"/>
                </a:solidFill>
              </a:rPr>
              <a:t>4. … По итогам года заказчик </a:t>
            </a:r>
            <a:r>
              <a:rPr lang="ru-RU" sz="3200" b="1" dirty="0">
                <a:solidFill>
                  <a:schemeClr val="accent5"/>
                </a:solidFill>
              </a:rPr>
              <a:t>обязан</a:t>
            </a:r>
            <a:r>
              <a:rPr lang="ru-RU" sz="3200" dirty="0">
                <a:solidFill>
                  <a:schemeClr val="accent5"/>
                </a:solidFill>
              </a:rPr>
              <a:t> составить </a:t>
            </a:r>
            <a:r>
              <a:rPr lang="ru-RU" sz="3200" b="1" dirty="0">
                <a:solidFill>
                  <a:schemeClr val="accent5"/>
                </a:solidFill>
              </a:rPr>
              <a:t>отчет</a:t>
            </a:r>
            <a:r>
              <a:rPr lang="ru-RU" sz="3200" dirty="0">
                <a:solidFill>
                  <a:schemeClr val="accent5"/>
                </a:solidFill>
              </a:rPr>
              <a:t> об объеме закупок у субъектов малого предпринимательства, социально ориентированных некоммерческих организаций, предусмотренных частью 2</a:t>
            </a:r>
            <a:r>
              <a:rPr lang="en-US" sz="3200" dirty="0">
                <a:solidFill>
                  <a:schemeClr val="accent5"/>
                </a:solidFill>
              </a:rPr>
              <a:t> </a:t>
            </a:r>
            <a:r>
              <a:rPr lang="ru-RU" sz="3200" dirty="0">
                <a:solidFill>
                  <a:schemeClr val="accent5"/>
                </a:solidFill>
              </a:rPr>
              <a:t>статьи </a:t>
            </a:r>
            <a:r>
              <a:rPr lang="en-US" sz="3200" dirty="0">
                <a:solidFill>
                  <a:schemeClr val="accent5"/>
                </a:solidFill>
              </a:rPr>
              <a:t>30</a:t>
            </a:r>
            <a:r>
              <a:rPr lang="ru-RU" sz="3200" dirty="0">
                <a:solidFill>
                  <a:schemeClr val="accent5"/>
                </a:solidFill>
              </a:rPr>
              <a:t>, и </a:t>
            </a:r>
            <a:r>
              <a:rPr lang="ru-RU" sz="3200" u="sng" dirty="0">
                <a:solidFill>
                  <a:schemeClr val="accent5"/>
                </a:solidFill>
              </a:rPr>
              <a:t>до 1 апреля года, следующего за отчетным годом</a:t>
            </a:r>
            <a:r>
              <a:rPr lang="ru-RU" sz="3200" dirty="0">
                <a:solidFill>
                  <a:schemeClr val="accent5"/>
                </a:solidFill>
              </a:rPr>
              <a:t>, </a:t>
            </a:r>
            <a:r>
              <a:rPr lang="ru-RU" sz="3200" b="1" dirty="0">
                <a:solidFill>
                  <a:schemeClr val="accent5"/>
                </a:solidFill>
              </a:rPr>
              <a:t>разместить</a:t>
            </a:r>
            <a:r>
              <a:rPr lang="ru-RU" sz="3200" dirty="0">
                <a:solidFill>
                  <a:schemeClr val="accent5"/>
                </a:solidFill>
              </a:rPr>
              <a:t> такой отчет в ЕИС. В такой отчет заказчик включает информацию о заключенных контрактах с субъектами малого предпринимательства, социально ориентированными некоммерческими организациями.</a:t>
            </a:r>
          </a:p>
          <a:p>
            <a:pPr algn="just"/>
            <a:endParaRPr lang="ru-RU" sz="3200" dirty="0">
              <a:solidFill>
                <a:schemeClr val="accent5"/>
              </a:solidFill>
            </a:endParaRPr>
          </a:p>
          <a:p>
            <a:pPr algn="just"/>
            <a:r>
              <a:rPr lang="ru-RU" sz="3200" dirty="0">
                <a:solidFill>
                  <a:schemeClr val="accent5"/>
                </a:solidFill>
              </a:rPr>
              <a:t>4.1. Порядок </a:t>
            </a:r>
            <a:r>
              <a:rPr lang="ru-RU" sz="3200" u="sng" dirty="0">
                <a:solidFill>
                  <a:schemeClr val="accent5"/>
                </a:solidFill>
              </a:rPr>
              <a:t>подготовки</a:t>
            </a:r>
            <a:r>
              <a:rPr lang="ru-RU" sz="3200" dirty="0">
                <a:solidFill>
                  <a:schemeClr val="accent5"/>
                </a:solidFill>
              </a:rPr>
              <a:t> отчета, указанного в части 4 статьи 30, его </a:t>
            </a:r>
            <a:r>
              <a:rPr lang="ru-RU" sz="3200" u="sng" dirty="0">
                <a:solidFill>
                  <a:schemeClr val="accent5"/>
                </a:solidFill>
              </a:rPr>
              <a:t>размещения</a:t>
            </a:r>
            <a:r>
              <a:rPr lang="ru-RU" sz="3200" dirty="0">
                <a:solidFill>
                  <a:schemeClr val="accent5"/>
                </a:solidFill>
              </a:rPr>
              <a:t> в ЕИС, форма указанного отчета определятся </a:t>
            </a:r>
            <a:r>
              <a:rPr lang="ru-RU" sz="3200" u="sng" dirty="0">
                <a:solidFill>
                  <a:schemeClr val="accent5"/>
                </a:solidFill>
              </a:rPr>
              <a:t>Постановлением Правительства РФ от 17.03.2015 № 238</a:t>
            </a:r>
            <a:r>
              <a:rPr lang="ru-RU" sz="3200" dirty="0">
                <a:solidFill>
                  <a:schemeClr val="accent5"/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977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>
                <a:solidFill>
                  <a:srgbClr val="00B050"/>
                </a:solidFill>
              </a:rPr>
              <a:t>Статья 30 44-ФЗ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56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3917FD-9B98-7FAF-4E3C-061DE9487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Стрелка вправо 3">
            <a:extLst>
              <a:ext uri="{FF2B5EF4-FFF2-40B4-BE49-F238E27FC236}">
                <a16:creationId xmlns:a16="http://schemas.microsoft.com/office/drawing/2014/main" id="{C8331340-6537-0146-6239-4628CE09CEBC}"/>
              </a:ext>
            </a:extLst>
          </p:cNvPr>
          <p:cNvSpPr/>
          <p:nvPr/>
        </p:nvSpPr>
        <p:spPr>
          <a:xfrm>
            <a:off x="9410529" y="6042017"/>
            <a:ext cx="1243209" cy="815981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3">
            <a:extLst>
              <a:ext uri="{FF2B5EF4-FFF2-40B4-BE49-F238E27FC236}">
                <a16:creationId xmlns:a16="http://schemas.microsoft.com/office/drawing/2014/main" id="{F3A61FE2-1E8C-3480-2649-B2D070D914EF}"/>
              </a:ext>
            </a:extLst>
          </p:cNvPr>
          <p:cNvSpPr/>
          <p:nvPr/>
        </p:nvSpPr>
        <p:spPr>
          <a:xfrm rot="8094525">
            <a:off x="194996" y="4720179"/>
            <a:ext cx="1243209" cy="815981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F6F03A-793C-73BB-23C1-954A4C517381}"/>
              </a:ext>
            </a:extLst>
          </p:cNvPr>
          <p:cNvSpPr txBox="1"/>
          <p:nvPr/>
        </p:nvSpPr>
        <p:spPr>
          <a:xfrm>
            <a:off x="160255" y="4129911"/>
            <a:ext cx="6504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если в течение 2022 года </a:t>
            </a:r>
            <a:r>
              <a:rPr lang="ru-RU" sz="2000" b="1" u="sng" dirty="0">
                <a:solidFill>
                  <a:srgbClr val="FF0000"/>
                </a:solidFill>
              </a:rPr>
              <a:t>не было</a:t>
            </a:r>
            <a:r>
              <a:rPr lang="ru-RU" sz="2000" b="1" dirty="0">
                <a:solidFill>
                  <a:srgbClr val="FF0000"/>
                </a:solidFill>
              </a:rPr>
              <a:t> товаров из ППРФ 2014</a:t>
            </a:r>
          </a:p>
        </p:txBody>
      </p:sp>
    </p:spTree>
    <p:extLst>
      <p:ext uri="{BB962C8B-B14F-4D97-AF65-F5344CB8AC3E}">
        <p14:creationId xmlns:p14="http://schemas.microsoft.com/office/powerpoint/2010/main" val="3863808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82EA98-BD74-1066-A359-2977DAAA1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761" y="0"/>
            <a:ext cx="8034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3591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049715"/>
              </p:ext>
            </p:extLst>
          </p:nvPr>
        </p:nvGraphicFramePr>
        <p:xfrm>
          <a:off x="0" y="1135644"/>
          <a:ext cx="12192000" cy="542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0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1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008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часть 3 статьи 7.30 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>
                          <a:solidFill>
                            <a:schemeClr val="bg1"/>
                          </a:solidFill>
                        </a:rPr>
                        <a:t>+ </a:t>
                      </a:r>
                      <a:r>
                        <a:rPr lang="ru-RU" sz="2700" dirty="0">
                          <a:solidFill>
                            <a:schemeClr val="bg1"/>
                          </a:solidFill>
                        </a:rPr>
                        <a:t>часть</a:t>
                      </a:r>
                      <a:r>
                        <a:rPr lang="ru-RU" sz="270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2700" dirty="0">
                          <a:solidFill>
                            <a:schemeClr val="bg1"/>
                          </a:solidFill>
                        </a:rPr>
                        <a:t>16 статьи 7.30 (</a:t>
                      </a:r>
                      <a:r>
                        <a:rPr lang="ru-RU" sz="2700" u="none" dirty="0">
                          <a:solidFill>
                            <a:schemeClr val="bg1"/>
                          </a:solidFill>
                        </a:rPr>
                        <a:t>проект</a:t>
                      </a:r>
                      <a:r>
                        <a:rPr lang="ru-RU" sz="2700" dirty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4880">
                <a:tc>
                  <a:txBody>
                    <a:bodyPr/>
                    <a:lstStyle/>
                    <a:p>
                      <a:r>
                        <a:rPr lang="ru-RU" sz="2500" b="1" dirty="0" err="1"/>
                        <a:t>неразмещение</a:t>
                      </a:r>
                      <a:r>
                        <a:rPr lang="ru-RU" sz="2500" dirty="0"/>
                        <a:t> должностным лицом заказчика, должностным лицом уполномоченного органа, должностным лицом уполномоченного учреждения, специализированной организацией в ЕИС </a:t>
                      </a:r>
                      <a:r>
                        <a:rPr lang="ru-RU" sz="2500" b="1" dirty="0"/>
                        <a:t>информации и документов</a:t>
                      </a:r>
                      <a:r>
                        <a:rPr lang="ru-RU" sz="2500" dirty="0"/>
                        <a:t>, размещение которых предусмотрено в соответствии с законодательством РФ о контрактной системе в сфере закупок, влечет наложение административного штрафа:</a:t>
                      </a:r>
                    </a:p>
                    <a:p>
                      <a:r>
                        <a:rPr lang="ru-RU" sz="2500" i="1" dirty="0"/>
                        <a:t>- на должностных лиц в размере </a:t>
                      </a:r>
                      <a:r>
                        <a:rPr lang="ru-RU" sz="2500" b="1" i="1" u="sng" dirty="0"/>
                        <a:t>50 000 р.</a:t>
                      </a:r>
                      <a:r>
                        <a:rPr lang="ru-RU" sz="2500" i="1" dirty="0"/>
                        <a:t>;</a:t>
                      </a:r>
                    </a:p>
                    <a:p>
                      <a:r>
                        <a:rPr lang="ru-RU" sz="2500" i="1" dirty="0"/>
                        <a:t>-</a:t>
                      </a:r>
                      <a:r>
                        <a:rPr lang="ru-RU" sz="2500" i="1" baseline="0" dirty="0"/>
                        <a:t> </a:t>
                      </a:r>
                      <a:r>
                        <a:rPr lang="ru-RU" sz="2500" i="1" dirty="0"/>
                        <a:t>на юридических лиц – </a:t>
                      </a:r>
                      <a:r>
                        <a:rPr lang="ru-RU" sz="2500" b="1" i="1" u="sng" dirty="0"/>
                        <a:t>500 000</a:t>
                      </a:r>
                      <a:r>
                        <a:rPr lang="ru-RU" sz="2500" i="1" u="sng" dirty="0"/>
                        <a:t> </a:t>
                      </a:r>
                      <a:r>
                        <a:rPr lang="ru-RU" sz="2500" b="1" i="1" u="sng" dirty="0"/>
                        <a:t>р.</a:t>
                      </a:r>
                      <a:endParaRPr lang="ru-RU" sz="2500" i="1" u="sng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ru-RU" sz="2400" b="1" i="0" u="non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несоблюдение</a:t>
                      </a:r>
                      <a:r>
                        <a:rPr lang="ru-RU" sz="2400" i="0" u="non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минимальной обязательной </a:t>
                      </a:r>
                      <a:r>
                        <a:rPr lang="ru-RU" sz="2400" b="1" i="0" u="non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доли</a:t>
                      </a:r>
                      <a:r>
                        <a:rPr lang="ru-RU" sz="2400" i="0" u="non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закупок российских товаров (в том числе товаров, поставляемых при выполнении закупаемых работ, оказании закупаемых услуг) отдельных видов, ‎при осуществлении закупок которых установлены ограничения допуска товаров, происходящих из иностранных государств влечет предупреждение или наложение административного штрафа </a:t>
                      </a:r>
                    </a:p>
                    <a:p>
                      <a:r>
                        <a:rPr lang="ru-RU" sz="2400" i="0" u="non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‎на должностных лиц в размере от </a:t>
                      </a:r>
                      <a:r>
                        <a:rPr lang="ru-RU" sz="2400" b="1" i="1" u="sng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20 000р.</a:t>
                      </a:r>
                      <a:r>
                        <a:rPr lang="ru-RU" sz="2400" i="0" u="non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до </a:t>
                      </a:r>
                      <a:r>
                        <a:rPr lang="ru-RU" sz="2400" b="1" i="1" u="sng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50 000р.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-21317" y="51951"/>
            <a:ext cx="12192000" cy="10836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6400" b="1" dirty="0">
                <a:solidFill>
                  <a:schemeClr val="tx1"/>
                </a:solidFill>
                <a:latin typeface="Arial" panose="020B0604020202020204" pitchFamily="34" charset="0"/>
                <a:cs typeface="Utsaah" panose="020B0604020202020204" pitchFamily="34" charset="0"/>
              </a:rPr>
              <a:t>КоАП</a:t>
            </a:r>
            <a:endParaRPr lang="ru-RU" sz="3700" b="1" dirty="0">
              <a:solidFill>
                <a:schemeClr val="tx1"/>
              </a:solidFill>
              <a:latin typeface="Arial" panose="020B0604020202020204" pitchFamily="34" charset="0"/>
              <a:cs typeface="Utsaah" panose="020B0604020202020204" pitchFamily="34" charset="0"/>
            </a:endParaRPr>
          </a:p>
        </p:txBody>
      </p:sp>
      <p:pic>
        <p:nvPicPr>
          <p:cNvPr id="1026" name="Picture 2" descr="C:\Users\akopyan\Desktop\warning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436" y="51951"/>
            <a:ext cx="960107" cy="94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kopyan\Desktop\warning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51951"/>
            <a:ext cx="960107" cy="94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5789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yapx.cc/Tyr6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2709672"/>
            <a:ext cx="12192000" cy="143865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FFFF00"/>
                </a:solidFill>
                <a:latin typeface="Bicubik" panose="02000503020000020004" pitchFamily="50" charset="0"/>
                <a:cs typeface="Arial" panose="020B0604020202020204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080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10640"/>
            <a:ext cx="10911840" cy="36967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600" dirty="0">
                <a:solidFill>
                  <a:schemeClr val="accent5"/>
                </a:solidFill>
              </a:rPr>
              <a:t>4. Отчет по итогам отчетного года в </a:t>
            </a:r>
            <a:r>
              <a:rPr lang="ru-RU" sz="3600" b="1" dirty="0">
                <a:solidFill>
                  <a:schemeClr val="accent5"/>
                </a:solidFill>
              </a:rPr>
              <a:t>форме электронного документа </a:t>
            </a:r>
            <a:r>
              <a:rPr lang="ru-RU" sz="3600" dirty="0">
                <a:solidFill>
                  <a:schemeClr val="accent5"/>
                </a:solidFill>
              </a:rPr>
              <a:t>подписывается </a:t>
            </a:r>
            <a:r>
              <a:rPr lang="ru-RU" sz="3600" b="1" dirty="0">
                <a:solidFill>
                  <a:schemeClr val="accent5"/>
                </a:solidFill>
              </a:rPr>
              <a:t>электронной подписью </a:t>
            </a:r>
            <a:r>
              <a:rPr lang="ru-RU" sz="3600" dirty="0">
                <a:solidFill>
                  <a:schemeClr val="accent5"/>
                </a:solidFill>
              </a:rPr>
              <a:t>уполномоченного должностного лица заказчика и размещается в ЕИС в срок </a:t>
            </a:r>
            <a:r>
              <a:rPr lang="ru-RU" sz="3600" u="sng" dirty="0">
                <a:solidFill>
                  <a:schemeClr val="accent5"/>
                </a:solidFill>
              </a:rPr>
              <a:t>до 1 апреля </a:t>
            </a:r>
            <a:endParaRPr lang="ru-RU" sz="3600" dirty="0">
              <a:solidFill>
                <a:schemeClr val="accent5"/>
              </a:solidFill>
            </a:endParaRPr>
          </a:p>
          <a:p>
            <a:pPr algn="just"/>
            <a:endParaRPr lang="ru-RU" sz="3600" dirty="0">
              <a:solidFill>
                <a:schemeClr val="accent5"/>
              </a:solidFill>
            </a:endParaRPr>
          </a:p>
          <a:p>
            <a:pPr algn="just"/>
            <a:r>
              <a:rPr lang="ru-RU" sz="3600" dirty="0">
                <a:solidFill>
                  <a:schemeClr val="accent5"/>
                </a:solidFill>
              </a:rPr>
              <a:t>Датой составления отчета является </a:t>
            </a:r>
            <a:r>
              <a:rPr lang="ru-RU" sz="3600" b="1" dirty="0">
                <a:solidFill>
                  <a:schemeClr val="accent5"/>
                </a:solidFill>
              </a:rPr>
              <a:t>дата размещения отчета</a:t>
            </a:r>
            <a:r>
              <a:rPr lang="ru-RU" sz="3600" dirty="0">
                <a:solidFill>
                  <a:schemeClr val="accent5"/>
                </a:solidFill>
              </a:rPr>
              <a:t> в ЕИС.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1322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>
                <a:solidFill>
                  <a:srgbClr val="00B050"/>
                </a:solidFill>
              </a:rPr>
              <a:t>Правила подготовки отчета</a:t>
            </a:r>
            <a:r>
              <a:rPr lang="en-US" sz="3600" b="1" dirty="0">
                <a:solidFill>
                  <a:srgbClr val="00B050"/>
                </a:solidFill>
              </a:rPr>
              <a:t> (</a:t>
            </a:r>
            <a:r>
              <a:rPr lang="ru-RU" sz="3600" b="1" dirty="0">
                <a:solidFill>
                  <a:srgbClr val="00B050"/>
                </a:solidFill>
              </a:rPr>
              <a:t>ППРФ от 17.03.2015 № 238)</a:t>
            </a:r>
          </a:p>
          <a:p>
            <a:pPr algn="ctr"/>
            <a:endParaRPr lang="ru-RU" dirty="0"/>
          </a:p>
        </p:txBody>
      </p:sp>
      <p:pic>
        <p:nvPicPr>
          <p:cNvPr id="3" name="Picture 2" descr="https://cdn4.iconfinder.com/data/icons/electronic-devices-16/512/USB_Drive-1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2487" y="1499883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70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222191"/>
            <a:ext cx="12192001" cy="70075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Письмо Минфина России от 28.11.2022 № 24-06-06/115996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2550"/>
            <a:ext cx="6096001" cy="5505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1" y="1352550"/>
            <a:ext cx="6096000" cy="550545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76911" y="3905428"/>
            <a:ext cx="6019089" cy="2888479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306050" y="4105275"/>
            <a:ext cx="172085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254750" y="4695825"/>
            <a:ext cx="3321050" cy="31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210800" y="2619376"/>
            <a:ext cx="1816100" cy="317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0121900" y="2917825"/>
            <a:ext cx="1905000" cy="31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254750" y="3203575"/>
            <a:ext cx="2508250" cy="95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69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vuzopedia.ru/storage/app/uploads/public/633/c25/c19/633c25c1914815542716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264" y="1768979"/>
            <a:ext cx="7816736" cy="508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358355" cy="6861914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582130"/>
              </p:ext>
            </p:extLst>
          </p:nvPr>
        </p:nvGraphicFramePr>
        <p:xfrm>
          <a:off x="4358354" y="-1"/>
          <a:ext cx="7833645" cy="1768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33645">
                  <a:extLst>
                    <a:ext uri="{9D8B030D-6E8A-4147-A177-3AD203B41FA5}">
                      <a16:colId xmlns:a16="http://schemas.microsoft.com/office/drawing/2014/main" val="1022180552"/>
                    </a:ext>
                  </a:extLst>
                </a:gridCol>
              </a:tblGrid>
              <a:tr h="1768979">
                <a:tc>
                  <a:txBody>
                    <a:bodyPr/>
                    <a:lstStyle/>
                    <a:p>
                      <a:pPr algn="just"/>
                      <a:r>
                        <a:rPr lang="ru-RU" sz="2200" b="1" dirty="0" smtClean="0">
                          <a:solidFill>
                            <a:schemeClr val="tx1"/>
                          </a:solidFill>
                        </a:rPr>
                        <a:t>В отчетах по СМП и СОНКО 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</a:rPr>
                        <a:t>за 2022 и 2023 </a:t>
                      </a:r>
                      <a:r>
                        <a:rPr lang="ru-RU" sz="2200" b="1" i="1" dirty="0" smtClean="0">
                          <a:solidFill>
                            <a:schemeClr val="tx1"/>
                          </a:solidFill>
                        </a:rPr>
                        <a:t>при расчете СГОЗ 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</a:rPr>
                        <a:t>федеральные и </a:t>
                      </a:r>
                      <a:r>
                        <a:rPr lang="ru-RU" sz="2200" b="0" u="sng" dirty="0" smtClean="0">
                          <a:solidFill>
                            <a:schemeClr val="tx1"/>
                          </a:solidFill>
                        </a:rPr>
                        <a:t>региональные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</a:rPr>
                        <a:t> органы исполнительной власти, подведомственные им </a:t>
                      </a:r>
                      <a:r>
                        <a:rPr lang="ru-RU" sz="2200" b="0" u="sng" dirty="0" smtClean="0">
                          <a:solidFill>
                            <a:schemeClr val="tx1"/>
                          </a:solidFill>
                        </a:rPr>
                        <a:t>учреждения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</a:rPr>
                        <a:t> и унитарные предприятия, муниципальные </a:t>
                      </a:r>
                      <a:r>
                        <a:rPr lang="ru-RU" sz="2200" b="0" u="sng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медорганизации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200" b="1" i="1" u="none" dirty="0" smtClean="0">
                          <a:solidFill>
                            <a:schemeClr val="tx1"/>
                          </a:solidFill>
                        </a:rPr>
                        <a:t>не учитывают контракты на лекарства и </a:t>
                      </a:r>
                      <a:r>
                        <a:rPr lang="ru-RU" sz="2200" b="1" i="1" u="none" dirty="0" err="1" smtClean="0">
                          <a:solidFill>
                            <a:schemeClr val="tx1"/>
                          </a:solidFill>
                        </a:rPr>
                        <a:t>медизделия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024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39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98536" y="1"/>
            <a:ext cx="4896739" cy="478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ППРФ </a:t>
            </a:r>
            <a:r>
              <a:rPr lang="ru-RU" sz="3200" b="1" dirty="0">
                <a:solidFill>
                  <a:srgbClr val="FF0000"/>
                </a:solidFill>
              </a:rPr>
              <a:t>от 17.03.2015 № </a:t>
            </a:r>
            <a:r>
              <a:rPr lang="ru-RU" sz="3200" b="1" dirty="0" smtClean="0">
                <a:solidFill>
                  <a:srgbClr val="FF0000"/>
                </a:solidFill>
              </a:rPr>
              <a:t>238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391525" y="3667125"/>
            <a:ext cx="35814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38125" y="3867150"/>
            <a:ext cx="5600700" cy="95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8125" y="2800350"/>
            <a:ext cx="8957150" cy="95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419475" y="5991225"/>
            <a:ext cx="8553450" cy="95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38125" y="6200775"/>
            <a:ext cx="933450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38125" y="6677025"/>
            <a:ext cx="8957150" cy="190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31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915ED9A-7A1F-F3AD-331B-02D8E14FB2EA}"/>
              </a:ext>
            </a:extLst>
          </p:cNvPr>
          <p:cNvSpPr/>
          <p:nvPr/>
        </p:nvSpPr>
        <p:spPr>
          <a:xfrm>
            <a:off x="6923197" y="2785929"/>
            <a:ext cx="3904323" cy="1751887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82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1189</Words>
  <Application>Microsoft Office PowerPoint</Application>
  <PresentationFormat>Широкоэкранный</PresentationFormat>
  <Paragraphs>74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Bicubik</vt:lpstr>
      <vt:lpstr>Calibri</vt:lpstr>
      <vt:lpstr>Calibri Light</vt:lpstr>
      <vt:lpstr>Utsaah</vt:lpstr>
      <vt:lpstr>Тема Office</vt:lpstr>
      <vt:lpstr>Подготовка отчетов о закупках до 1 апреля</vt:lpstr>
      <vt:lpstr>Презентация PowerPoint</vt:lpstr>
      <vt:lpstr>Презентация PowerPoint</vt:lpstr>
      <vt:lpstr>Презентация PowerPoint</vt:lpstr>
      <vt:lpstr>Презентация PowerPoint</vt:lpstr>
      <vt:lpstr>Письмо Минфина России от 28.11.2022 № 24-06-06/115996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Alexander Akopyan</dc:creator>
  <cp:lastModifiedBy>Alexander Akopyan</cp:lastModifiedBy>
  <cp:revision>91</cp:revision>
  <dcterms:created xsi:type="dcterms:W3CDTF">2020-03-15T19:08:06Z</dcterms:created>
  <dcterms:modified xsi:type="dcterms:W3CDTF">2023-02-22T06:29:24Z</dcterms:modified>
</cp:coreProperties>
</file>