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13" r:id="rId3"/>
    <p:sldId id="302" r:id="rId4"/>
    <p:sldId id="316" r:id="rId5"/>
    <p:sldId id="327" r:id="rId6"/>
    <p:sldId id="318" r:id="rId7"/>
    <p:sldId id="317" r:id="rId8"/>
    <p:sldId id="315" r:id="rId9"/>
    <p:sldId id="323" r:id="rId10"/>
    <p:sldId id="314" r:id="rId1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65">
          <p15:clr>
            <a:srgbClr val="A4A3A4"/>
          </p15:clr>
        </p15:guide>
        <p15:guide id="4" pos="28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39" autoAdjust="0"/>
  </p:normalViewPr>
  <p:slideViewPr>
    <p:cSldViewPr showGuides="1">
      <p:cViewPr varScale="1">
        <p:scale>
          <a:sx n="97" d="100"/>
          <a:sy n="97" d="100"/>
        </p:scale>
        <p:origin x="72" y="86"/>
      </p:cViewPr>
      <p:guideLst>
        <p:guide orient="horz" pos="1620"/>
        <p:guide pos="2880"/>
        <p:guide orient="horz" pos="1665"/>
        <p:guide pos="28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81B212-707A-4425-8800-37D5E66B08D4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5B9A8F-6D52-4F59-958E-3781229849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110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5B9A8F-6D52-4F59-958E-3781229849F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125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5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651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2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108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600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339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348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797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089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645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496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E10CA-5C49-47E5-BF41-6F5C0083DEED}" type="datetimeFigureOut">
              <a:rPr lang="ru-RU" smtClean="0"/>
              <a:t>22.06.2021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03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kopyan\Desktop\работа\gerb_rostovskoy_oblasti (3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844" y="87543"/>
            <a:ext cx="1094311" cy="119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0" y="1482790"/>
            <a:ext cx="9144000" cy="2241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>
                <a:latin typeface="Arial Black" panose="020B0A04020102020204" pitchFamily="34" charset="0"/>
              </a:rPr>
              <a:t>Изменения в законодательстве о контрактной системе</a:t>
            </a:r>
          </a:p>
          <a:p>
            <a:endParaRPr lang="ru-RU" sz="2000" b="1" dirty="0">
              <a:latin typeface="Arial Black" panose="020B0A04020102020204" pitchFamily="34" charset="0"/>
            </a:endParaRPr>
          </a:p>
          <a:p>
            <a:r>
              <a:rPr lang="ru-RU" sz="2000" b="1" dirty="0">
                <a:latin typeface="Arial Black" panose="020B0A04020102020204" pitchFamily="34" charset="0"/>
              </a:rPr>
              <a:t>(не только «оптимизационный пакет»)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43925" y="4743390"/>
            <a:ext cx="9187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23 июня 2021 г.</a:t>
            </a:r>
            <a:endParaRPr lang="ru-RU" sz="1000" b="1" dirty="0"/>
          </a:p>
        </p:txBody>
      </p:sp>
    </p:spTree>
    <p:extLst>
      <p:ext uri="{BB962C8B-B14F-4D97-AF65-F5344CB8AC3E}">
        <p14:creationId xmlns:p14="http://schemas.microsoft.com/office/powerpoint/2010/main" val="739576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текст, легкий&#10;&#10;Автоматически созданное описание">
            <a:extLst>
              <a:ext uri="{FF2B5EF4-FFF2-40B4-BE49-F238E27FC236}">
                <a16:creationId xmlns:a16="http://schemas.microsoft.com/office/drawing/2014/main" id="{839B29EA-F97F-4524-8242-25B701F328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207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2C65CC4-305E-4006-87C2-52DEA9DAEC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579862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79861"/>
            <a:ext cx="9144000" cy="1563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76F0203-EA73-4C3E-B0BC-B5CC9C91EA4D}"/>
              </a:ext>
            </a:extLst>
          </p:cNvPr>
          <p:cNvSpPr/>
          <p:nvPr/>
        </p:nvSpPr>
        <p:spPr>
          <a:xfrm>
            <a:off x="35496" y="483518"/>
            <a:ext cx="6912768" cy="6480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972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291789"/>
              </p:ext>
            </p:extLst>
          </p:nvPr>
        </p:nvGraphicFramePr>
        <p:xfrm>
          <a:off x="889358" y="1215116"/>
          <a:ext cx="8160591" cy="3259671"/>
        </p:xfrm>
        <a:graphic>
          <a:graphicData uri="http://schemas.openxmlformats.org/drawingml/2006/table">
            <a:tbl>
              <a:tblPr firstRow="1" firstCol="1" bandRow="1"/>
              <a:tblGrid>
                <a:gridCol w="3569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3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67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12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28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ea typeface="Arial Unicode MS" pitchFamily="34" charset="-128"/>
                          <a:cs typeface="Arial" panose="020B0604020202020204" pitchFamily="34" charset="0"/>
                        </a:rPr>
                        <a:t>Что </a:t>
                      </a:r>
                      <a:r>
                        <a:rPr lang="ru-RU" sz="1600" b="1" baseline="0" dirty="0">
                          <a:effectLst/>
                          <a:latin typeface="Arial" panose="020B0604020202020204" pitchFamily="34" charset="0"/>
                          <a:ea typeface="Arial Unicode MS" pitchFamily="34" charset="-128"/>
                          <a:cs typeface="Arial" panose="020B0604020202020204" pitchFamily="34" charset="0"/>
                        </a:rPr>
                        <a:t>и когда изменится</a:t>
                      </a:r>
                      <a:endParaRPr lang="ru-RU" sz="1600" b="1" dirty="0">
                        <a:effectLst/>
                        <a:latin typeface="Arial" panose="020B0604020202020204" pitchFamily="34" charset="0"/>
                        <a:ea typeface="Arial Unicode MS" pitchFamily="34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ea typeface="Arial Unicode MS" pitchFamily="34" charset="-128"/>
                          <a:cs typeface="Arial" panose="020B0604020202020204" pitchFamily="34" charset="0"/>
                        </a:rPr>
                        <a:t>до 31.12.2021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ea typeface="Arial Unicode MS" pitchFamily="34" charset="-128"/>
                          <a:cs typeface="Arial" panose="020B0604020202020204" pitchFamily="34" charset="0"/>
                        </a:rPr>
                        <a:t>с 01.01.2022 по 31.12.2022*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ea typeface="Arial Unicode MS" pitchFamily="34" charset="-128"/>
                          <a:cs typeface="Arial" panose="020B0604020202020204" pitchFamily="34" charset="0"/>
                        </a:rPr>
                        <a:t>с 01.01.2023*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56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ea typeface="Arial Unicode MS" pitchFamily="34" charset="-128"/>
                          <a:cs typeface="Arial" panose="020B0604020202020204" pitchFamily="34" charset="0"/>
                        </a:rPr>
                        <a:t>Объем закупок у СМП и СОНКО, в % от СГОЗ по ч.1.1 ст.30 44-ФЗ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i="1" dirty="0">
                          <a:effectLst/>
                          <a:latin typeface="Arial" panose="020B0604020202020204" pitchFamily="34" charset="0"/>
                          <a:ea typeface="Arial Unicode MS" pitchFamily="34" charset="-128"/>
                          <a:cs typeface="Arial" panose="020B0604020202020204" pitchFamily="34" charset="0"/>
                        </a:rPr>
                        <a:t>(ч.1 ст.30 44-ФЗ)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Arial Unicode MS" pitchFamily="34" charset="-128"/>
                          <a:cs typeface="Arial" panose="020B0604020202020204" pitchFamily="34" charset="0"/>
                        </a:rPr>
                        <a:t>≥ 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8"/>
                          <a:cs typeface="Arial" panose="020B0604020202020204" pitchFamily="34" charset="0"/>
                        </a:rPr>
                        <a:t>≥ 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8"/>
                          <a:cs typeface="Arial" panose="020B0604020202020204" pitchFamily="34" charset="0"/>
                        </a:rPr>
                        <a:t>≥ 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91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ea typeface="Arial Unicode MS" pitchFamily="34" charset="-128"/>
                          <a:cs typeface="Arial" panose="020B0604020202020204" pitchFamily="34" charset="0"/>
                        </a:rPr>
                        <a:t>Срок оплаты контракта с</a:t>
                      </a:r>
                      <a:r>
                        <a:rPr lang="ru-RU" sz="1600" b="1" baseline="0" dirty="0">
                          <a:effectLst/>
                          <a:latin typeface="Arial" panose="020B0604020202020204" pitchFamily="34" charset="0"/>
                          <a:ea typeface="Arial Unicode MS" pitchFamily="34" charset="-128"/>
                          <a:cs typeface="Arial" panose="020B0604020202020204" pitchFamily="34" charset="0"/>
                        </a:rPr>
                        <a:t> СМП и СОНКО, </a:t>
                      </a:r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ea typeface="Arial Unicode MS" pitchFamily="34" charset="-128"/>
                          <a:cs typeface="Arial" panose="020B0604020202020204" pitchFamily="34" charset="0"/>
                        </a:rPr>
                        <a:t>рабочие</a:t>
                      </a:r>
                      <a:r>
                        <a:rPr lang="ru-RU" sz="1600" b="1" baseline="0" dirty="0">
                          <a:effectLst/>
                          <a:latin typeface="Arial" panose="020B0604020202020204" pitchFamily="34" charset="0"/>
                          <a:ea typeface="Arial Unicode MS" pitchFamily="34" charset="-128"/>
                          <a:cs typeface="Arial" panose="020B0604020202020204" pitchFamily="34" charset="0"/>
                        </a:rPr>
                        <a:t> дни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i="1" baseline="0" dirty="0">
                          <a:effectLst/>
                          <a:latin typeface="Arial" panose="020B0604020202020204" pitchFamily="34" charset="0"/>
                          <a:ea typeface="Arial Unicode MS" pitchFamily="34" charset="-128"/>
                          <a:cs typeface="Arial" panose="020B0604020202020204" pitchFamily="34" charset="0"/>
                        </a:rPr>
                        <a:t>(ч.8 ст.30 44-ФЗ)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Arial Unicode MS" pitchFamily="34" charset="-128"/>
                          <a:cs typeface="Arial" panose="020B0604020202020204" pitchFamily="34" charset="0"/>
                        </a:rPr>
                        <a:t>≦ 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8"/>
                          <a:cs typeface="Arial" panose="020B0604020202020204" pitchFamily="34" charset="0"/>
                        </a:rPr>
                        <a:t>≦ 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8"/>
                          <a:cs typeface="Arial" panose="020B0604020202020204" pitchFamily="34" charset="0"/>
                        </a:rPr>
                        <a:t>≦</a:t>
                      </a: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8"/>
                          <a:cs typeface="Arial" panose="020B0604020202020204" pitchFamily="34" charset="0"/>
                        </a:rPr>
                        <a:t> 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8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ea typeface="Arial Unicode MS" pitchFamily="34" charset="-128"/>
                          <a:cs typeface="Arial" panose="020B0604020202020204" pitchFamily="34" charset="0"/>
                        </a:rPr>
                        <a:t>Срок оплаты контракта </a:t>
                      </a:r>
                      <a:r>
                        <a:rPr lang="ru-RU" sz="1600" b="1" u="sng" dirty="0">
                          <a:effectLst/>
                          <a:latin typeface="Arial" panose="020B0604020202020204" pitchFamily="34" charset="0"/>
                          <a:ea typeface="Arial Unicode MS" pitchFamily="34" charset="-128"/>
                          <a:cs typeface="Arial" panose="020B0604020202020204" pitchFamily="34" charset="0"/>
                        </a:rPr>
                        <a:t>не</a:t>
                      </a:r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ea typeface="Arial Unicode MS" pitchFamily="34" charset="-128"/>
                          <a:cs typeface="Arial" panose="020B0604020202020204" pitchFamily="34" charset="0"/>
                        </a:rPr>
                        <a:t> с СМП и СОНКО, </a:t>
                      </a:r>
                      <a:r>
                        <a:rPr lang="ru-RU" sz="1600" b="1" baseline="0" dirty="0">
                          <a:effectLst/>
                          <a:latin typeface="Arial" panose="020B0604020202020204" pitchFamily="34" charset="0"/>
                          <a:ea typeface="Arial Unicode MS" pitchFamily="34" charset="-128"/>
                          <a:cs typeface="Arial" panose="020B0604020202020204" pitchFamily="34" charset="0"/>
                        </a:rPr>
                        <a:t>дни (календарные, рабочие)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1" baseline="0" dirty="0">
                          <a:effectLst/>
                          <a:latin typeface="Arial" panose="020B0604020202020204" pitchFamily="34" charset="0"/>
                          <a:ea typeface="Arial Unicode MS" pitchFamily="34" charset="-128"/>
                          <a:cs typeface="Arial" panose="020B0604020202020204" pitchFamily="34" charset="0"/>
                        </a:rPr>
                        <a:t>(ч.13.1 ст.34 44-ФЗ)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Arial Unicode MS" pitchFamily="34" charset="-128"/>
                          <a:cs typeface="Arial" panose="020B0604020202020204" pitchFamily="34" charset="0"/>
                        </a:rPr>
                        <a:t>≦ 30 календ.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8"/>
                          <a:cs typeface="Arial" panose="020B0604020202020204" pitchFamily="34" charset="0"/>
                        </a:rPr>
                        <a:t>≦ 15 раб.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Arial Unicode MS" pitchFamily="34" charset="-128"/>
                          <a:cs typeface="Arial" panose="020B0604020202020204" pitchFamily="34" charset="0"/>
                        </a:rPr>
                        <a:t>≦ 10 раб.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0" y="0"/>
            <a:ext cx="9144000" cy="9875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latin typeface="Arial Black" panose="020B0A04020102020204" pitchFamily="34" charset="0"/>
              </a:rPr>
              <a:t>Меняются объемы закупок у СМП и СОНКО, а также сроки оплаты контрактов</a:t>
            </a:r>
          </a:p>
        </p:txBody>
      </p:sp>
      <p:pic>
        <p:nvPicPr>
          <p:cNvPr id="1026" name="Picture 2" descr="http://www.pngmart.com/files/17/Financial-Budget-Transparent-P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52" y="2761283"/>
            <a:ext cx="661128" cy="673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ooobankirro.ru/img/12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50" y="3675573"/>
            <a:ext cx="673933" cy="673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0" y="4876006"/>
            <a:ext cx="9144000" cy="2674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* - если в эти даты </a:t>
            </a: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опубликовано извещение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о закупке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39" y="1779092"/>
            <a:ext cx="610644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1015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A33DE2C-4983-497E-94AD-4B86D32034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973" y="0"/>
            <a:ext cx="5624053" cy="51435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DDA2A05-E275-433D-82E9-A303F042A2C3}"/>
              </a:ext>
            </a:extLst>
          </p:cNvPr>
          <p:cNvSpPr/>
          <p:nvPr/>
        </p:nvSpPr>
        <p:spPr>
          <a:xfrm>
            <a:off x="2267744" y="3075806"/>
            <a:ext cx="4968552" cy="7200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060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207" y="-9146"/>
            <a:ext cx="5684712" cy="5152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4981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1BD0895-DE97-4C71-9B4C-A64BA86EA5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0339" cy="51435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283906C-64F1-45B5-8944-71CA678BC851}"/>
              </a:ext>
            </a:extLst>
          </p:cNvPr>
          <p:cNvSpPr/>
          <p:nvPr/>
        </p:nvSpPr>
        <p:spPr>
          <a:xfrm>
            <a:off x="3563888" y="2290575"/>
            <a:ext cx="1440160" cy="4251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060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CD6337C-B56C-42DB-8A0A-B581F602B9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C4A4005B-6573-4C6E-B85F-73E1FA6B268D}"/>
              </a:ext>
            </a:extLst>
          </p:cNvPr>
          <p:cNvSpPr/>
          <p:nvPr/>
        </p:nvSpPr>
        <p:spPr>
          <a:xfrm rot="18885946">
            <a:off x="2803442" y="2617647"/>
            <a:ext cx="2232248" cy="11526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26FE90DB-7E58-41DA-A975-14053754C5F2}"/>
              </a:ext>
            </a:extLst>
          </p:cNvPr>
          <p:cNvSpPr txBox="1">
            <a:spLocks/>
          </p:cNvSpPr>
          <p:nvPr/>
        </p:nvSpPr>
        <p:spPr>
          <a:xfrm>
            <a:off x="107504" y="4289739"/>
            <a:ext cx="6840760" cy="81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latin typeface="Arial Black" panose="020B0A04020102020204" pitchFamily="34" charset="0"/>
              </a:rPr>
              <a:t>Обязательное применение</a:t>
            </a:r>
          </a:p>
          <a:p>
            <a:r>
              <a:rPr lang="ru-RU" sz="2800" b="1" dirty="0">
                <a:latin typeface="Arial Black" panose="020B0A04020102020204" pitchFamily="34" charset="0"/>
              </a:rPr>
              <a:t>с 3 июля 2021 г.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3FB330A-4469-430C-BC4F-E816A65614C6}"/>
              </a:ext>
            </a:extLst>
          </p:cNvPr>
          <p:cNvSpPr/>
          <p:nvPr/>
        </p:nvSpPr>
        <p:spPr>
          <a:xfrm>
            <a:off x="4622118" y="1915055"/>
            <a:ext cx="957994" cy="3686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060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91DFEAE-7BC7-411E-B0EC-F4F74DAFB6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DD262BD-308F-40C6-9930-408025DB7A28}"/>
              </a:ext>
            </a:extLst>
          </p:cNvPr>
          <p:cNvSpPr/>
          <p:nvPr/>
        </p:nvSpPr>
        <p:spPr>
          <a:xfrm>
            <a:off x="1403648" y="2643188"/>
            <a:ext cx="6696744" cy="10086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060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15" y="3586"/>
            <a:ext cx="9165115" cy="513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69507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2070</TotalTime>
  <Words>159</Words>
  <Application>Microsoft Office PowerPoint</Application>
  <PresentationFormat>Экран (16:9)</PresentationFormat>
  <Paragraphs>28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Arial Black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Акопян Александр Андреевич</dc:creator>
  <cp:lastModifiedBy>Александр Акопян</cp:lastModifiedBy>
  <cp:revision>204</cp:revision>
  <dcterms:created xsi:type="dcterms:W3CDTF">2020-04-23T07:38:04Z</dcterms:created>
  <dcterms:modified xsi:type="dcterms:W3CDTF">2021-06-22T18:45:45Z</dcterms:modified>
</cp:coreProperties>
</file>