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6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7" d="100"/>
          <a:sy n="107" d="100"/>
        </p:scale>
        <p:origin x="-1650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8A61D0-E3B4-4170-8E81-ABB7F0E403E5}" type="datetimeFigureOut">
              <a:rPr lang="ru-RU" smtClean="0"/>
              <a:t>23.06.2021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121B44-6DF9-47F1-A7E5-0E1628F03C2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942515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8A61D0-E3B4-4170-8E81-ABB7F0E403E5}" type="datetimeFigureOut">
              <a:rPr lang="ru-RU" smtClean="0"/>
              <a:t>23.06.2021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121B44-6DF9-47F1-A7E5-0E1628F03C2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69132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8A61D0-E3B4-4170-8E81-ABB7F0E403E5}" type="datetimeFigureOut">
              <a:rPr lang="ru-RU" smtClean="0"/>
              <a:t>23.06.2021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121B44-6DF9-47F1-A7E5-0E1628F03C2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8467335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8A61D0-E3B4-4170-8E81-ABB7F0E403E5}" type="datetimeFigureOut">
              <a:rPr lang="ru-RU" smtClean="0"/>
              <a:t>23.06.2021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121B44-6DF9-47F1-A7E5-0E1628F03C2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2352336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8A61D0-E3B4-4170-8E81-ABB7F0E403E5}" type="datetimeFigureOut">
              <a:rPr lang="ru-RU" smtClean="0"/>
              <a:t>23.06.2021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121B44-6DF9-47F1-A7E5-0E1628F03C2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856948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8A61D0-E3B4-4170-8E81-ABB7F0E403E5}" type="datetimeFigureOut">
              <a:rPr lang="ru-RU" smtClean="0"/>
              <a:t>23.06.2021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121B44-6DF9-47F1-A7E5-0E1628F03C2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221897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8A61D0-E3B4-4170-8E81-ABB7F0E403E5}" type="datetimeFigureOut">
              <a:rPr lang="ru-RU" smtClean="0"/>
              <a:t>23.06.2021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121B44-6DF9-47F1-A7E5-0E1628F03C2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156184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8A61D0-E3B4-4170-8E81-ABB7F0E403E5}" type="datetimeFigureOut">
              <a:rPr lang="ru-RU" smtClean="0"/>
              <a:t>23.06.2021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121B44-6DF9-47F1-A7E5-0E1628F03C2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962431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8A61D0-E3B4-4170-8E81-ABB7F0E403E5}" type="datetimeFigureOut">
              <a:rPr lang="ru-RU" smtClean="0"/>
              <a:t>23.06.2021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121B44-6DF9-47F1-A7E5-0E1628F03C2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085202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8A61D0-E3B4-4170-8E81-ABB7F0E403E5}" type="datetimeFigureOut">
              <a:rPr lang="ru-RU" smtClean="0"/>
              <a:t>23.06.2021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121B44-6DF9-47F1-A7E5-0E1628F03C2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763147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8A61D0-E3B4-4170-8E81-ABB7F0E403E5}" type="datetimeFigureOut">
              <a:rPr lang="ru-RU" smtClean="0"/>
              <a:t>23.06.2021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121B44-6DF9-47F1-A7E5-0E1628F03C2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301021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78A61D0-E3B4-4170-8E81-ABB7F0E403E5}" type="datetimeFigureOut">
              <a:rPr lang="ru-RU" smtClean="0"/>
              <a:t>23.06.2021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121B44-6DF9-47F1-A7E5-0E1628F03C2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728053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39552" y="908720"/>
            <a:ext cx="8229600" cy="4525963"/>
          </a:xfrm>
        </p:spPr>
        <p:txBody>
          <a:bodyPr>
            <a:normAutofit fontScale="32500" lnSpcReduction="20000"/>
          </a:bodyPr>
          <a:lstStyle/>
          <a:p>
            <a:pPr marL="0" indent="0" algn="ctr">
              <a:buNone/>
            </a:pPr>
            <a:r>
              <a:rPr lang="ru-RU" sz="6000" dirty="0"/>
              <a:t>Проект № </a:t>
            </a:r>
            <a:r>
              <a:rPr lang="ru-RU" sz="6000" dirty="0" smtClean="0"/>
              <a:t>1100997-7</a:t>
            </a:r>
          </a:p>
          <a:p>
            <a:pPr marL="0" indent="0" algn="ctr">
              <a:buNone/>
            </a:pPr>
            <a:r>
              <a:rPr lang="ru-RU" sz="6000" dirty="0" smtClean="0"/>
              <a:t>в </a:t>
            </a:r>
            <a:r>
              <a:rPr lang="ru-RU" sz="6000" dirty="0"/>
              <a:t>третьем чтении</a:t>
            </a:r>
          </a:p>
          <a:p>
            <a:pPr marL="0" indent="0" algn="ctr">
              <a:buNone/>
            </a:pPr>
            <a:endParaRPr lang="ru-RU" sz="6000" dirty="0"/>
          </a:p>
          <a:p>
            <a:pPr marL="0" indent="0" algn="ctr">
              <a:buNone/>
            </a:pPr>
            <a:endParaRPr lang="ru-RU" sz="6000" dirty="0"/>
          </a:p>
          <a:p>
            <a:pPr marL="0" indent="0" algn="ctr">
              <a:buNone/>
            </a:pPr>
            <a:endParaRPr lang="ru-RU" sz="6000" dirty="0"/>
          </a:p>
          <a:p>
            <a:pPr marL="0" indent="0" algn="ctr">
              <a:buNone/>
            </a:pPr>
            <a:endParaRPr lang="ru-RU" sz="6000" dirty="0"/>
          </a:p>
          <a:p>
            <a:pPr marL="0" indent="0" algn="ctr">
              <a:buNone/>
            </a:pPr>
            <a:endParaRPr lang="ru-RU" sz="6000" dirty="0"/>
          </a:p>
          <a:p>
            <a:pPr marL="0" indent="0" algn="ctr">
              <a:buNone/>
            </a:pPr>
            <a:r>
              <a:rPr lang="ru-RU" sz="6000" dirty="0"/>
              <a:t> </a:t>
            </a:r>
          </a:p>
          <a:p>
            <a:pPr marL="0" indent="0" algn="ctr">
              <a:buNone/>
            </a:pPr>
            <a:r>
              <a:rPr lang="ru-RU" sz="6000" b="1" dirty="0" smtClean="0"/>
              <a:t>ФЕДЕРАЛЬНЫЙ </a:t>
            </a:r>
            <a:r>
              <a:rPr lang="ru-RU" sz="6000" b="1" dirty="0"/>
              <a:t>ЗАКОН</a:t>
            </a:r>
            <a:endParaRPr lang="ru-RU" sz="6000" dirty="0"/>
          </a:p>
          <a:p>
            <a:pPr marL="0" indent="0" algn="ctr">
              <a:buNone/>
            </a:pPr>
            <a:r>
              <a:rPr lang="ru-RU" sz="6000" dirty="0"/>
              <a:t> </a:t>
            </a:r>
          </a:p>
          <a:p>
            <a:pPr marL="0" indent="0" algn="ctr">
              <a:buNone/>
            </a:pPr>
            <a:r>
              <a:rPr lang="ru-RU" sz="6000" dirty="0"/>
              <a:t> </a:t>
            </a:r>
          </a:p>
          <a:p>
            <a:pPr marL="0" indent="0" algn="ctr">
              <a:buNone/>
            </a:pPr>
            <a:endParaRPr lang="ru-RU" sz="6000" dirty="0"/>
          </a:p>
          <a:p>
            <a:pPr marL="0" indent="0" algn="ctr">
              <a:buNone/>
            </a:pPr>
            <a:r>
              <a:rPr lang="ru-RU" sz="6000" b="1" dirty="0"/>
              <a:t>О внесении изменений в отдельные законодательные акты</a:t>
            </a:r>
            <a:endParaRPr lang="ru-RU" sz="6000" dirty="0"/>
          </a:p>
          <a:p>
            <a:pPr marL="0" indent="0" algn="ctr">
              <a:buNone/>
            </a:pPr>
            <a:r>
              <a:rPr lang="ru-RU" sz="6000" b="1" dirty="0"/>
              <a:t>Российской Федерации</a:t>
            </a:r>
            <a:endParaRPr lang="ru-RU" sz="6000" dirty="0"/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86742501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548680"/>
            <a:ext cx="8229600" cy="4525963"/>
          </a:xfrm>
        </p:spPr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ru-RU" dirty="0">
                <a:solidFill>
                  <a:srgbClr val="FF0000"/>
                </a:solidFill>
              </a:rPr>
              <a:t>Заказчик вправе проводить </a:t>
            </a:r>
            <a:r>
              <a:rPr lang="ru-RU" dirty="0"/>
              <a:t>в соответствии с настоящим Федеральным законом </a:t>
            </a:r>
            <a:r>
              <a:rPr lang="ru-RU" dirty="0">
                <a:solidFill>
                  <a:srgbClr val="FF0000"/>
                </a:solidFill>
              </a:rPr>
              <a:t>электронный запрос котировок</a:t>
            </a:r>
            <a:r>
              <a:rPr lang="ru-RU" dirty="0"/>
              <a:t>:</a:t>
            </a:r>
          </a:p>
          <a:p>
            <a:pPr marL="0" indent="0" algn="just">
              <a:buNone/>
            </a:pPr>
            <a:r>
              <a:rPr lang="ru-RU" dirty="0"/>
              <a:t>1) в случае, если при осуществлении закупки начальная (максимальная) </a:t>
            </a:r>
            <a:r>
              <a:rPr lang="ru-RU" dirty="0">
                <a:solidFill>
                  <a:srgbClr val="FF0000"/>
                </a:solidFill>
              </a:rPr>
              <a:t>цена контракта не превышает три миллиона рублей</a:t>
            </a:r>
            <a:r>
              <a:rPr lang="ru-RU" dirty="0"/>
              <a:t>.  При этом годовой объем закупок, осуществляемых путем проведения электронного запроса котировок, </a:t>
            </a:r>
            <a:r>
              <a:rPr lang="ru-RU" u="sng" dirty="0">
                <a:solidFill>
                  <a:srgbClr val="FF0000"/>
                </a:solidFill>
              </a:rPr>
              <a:t>не должен превышать двадцать процентов совокупного годового объема закупок заказчика </a:t>
            </a:r>
            <a:r>
              <a:rPr lang="ru-RU" dirty="0"/>
              <a:t>или сто миллионов рублей в отношении заказчика, совокупный годовой объем закупок которого в прошедшем календарном году составил менее пятисот миллионов рублей;</a:t>
            </a:r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01762509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260648"/>
            <a:ext cx="8229600" cy="5865515"/>
          </a:xfrm>
        </p:spPr>
        <p:txBody>
          <a:bodyPr>
            <a:normAutofit fontScale="62500" lnSpcReduction="20000"/>
          </a:bodyPr>
          <a:lstStyle/>
          <a:p>
            <a:pPr marL="0" indent="0">
              <a:buNone/>
            </a:pPr>
            <a:r>
              <a:rPr lang="ru-RU" dirty="0"/>
              <a:t>2) </a:t>
            </a:r>
            <a:r>
              <a:rPr lang="ru-RU" dirty="0">
                <a:solidFill>
                  <a:srgbClr val="FF0000"/>
                </a:solidFill>
              </a:rPr>
              <a:t>независимо от начальной (максимальной) цены контракта  и годового объема закупок</a:t>
            </a:r>
            <a:r>
              <a:rPr lang="ru-RU" dirty="0"/>
              <a:t>, предусмотренных пунктом 1 настоящей части, в случае осуществления:</a:t>
            </a:r>
          </a:p>
          <a:p>
            <a:pPr marL="0" indent="0">
              <a:buNone/>
            </a:pPr>
            <a:r>
              <a:rPr lang="ru-RU" dirty="0"/>
              <a:t>а) </a:t>
            </a:r>
            <a:r>
              <a:rPr lang="ru-RU" dirty="0">
                <a:solidFill>
                  <a:srgbClr val="FF0000"/>
                </a:solidFill>
              </a:rPr>
              <a:t>закупки, по результатам которой заключается контракт  на поставку товаров, необходимых для нормального жизнеобеспечения граждан</a:t>
            </a:r>
            <a:r>
              <a:rPr lang="ru-RU" dirty="0"/>
              <a:t>, </a:t>
            </a:r>
            <a:r>
              <a:rPr lang="ru-RU" dirty="0">
                <a:solidFill>
                  <a:srgbClr val="FF0000"/>
                </a:solidFill>
              </a:rPr>
              <a:t>если контрольным органом в сфере закупок выдано предписание об устранении нарушения законодательства </a:t>
            </a:r>
            <a:r>
              <a:rPr lang="ru-RU" dirty="0"/>
              <a:t>Российской Федерации или иных нормативных правовых актов о контрактной системе в сфере закупок, предусматривающее в том числе отмену протокола подведения итогов определения поставщика (подрядчика, исполнителя), либо если арбитражным судом вынесено определение об обеспечении иска, поданного заказчиком в связи с неисполнением ранее заключенного контракта, </a:t>
            </a:r>
            <a:r>
              <a:rPr lang="ru-RU" dirty="0">
                <a:solidFill>
                  <a:srgbClr val="FF0000"/>
                </a:solidFill>
              </a:rPr>
              <a:t>либо если ранее заключенный контракт на поставку таких товаров расторгнут в соответствии с настоящим Федеральным законом</a:t>
            </a:r>
            <a:r>
              <a:rPr lang="ru-RU" dirty="0"/>
              <a:t>. </a:t>
            </a:r>
            <a:r>
              <a:rPr lang="ru-RU" dirty="0">
                <a:solidFill>
                  <a:schemeClr val="accent3">
                    <a:lumMod val="50000"/>
                  </a:schemeClr>
                </a:solidFill>
              </a:rPr>
              <a:t>Срок исполнения контракта не может выходить за пределы срока, необходимого для определения поставщика (подрядчика, исполнителя) таких товаров, а количество закупаемых товаров не может превышать количество товаров, необходимых в течение такого срока</a:t>
            </a:r>
            <a:r>
              <a:rPr lang="ru-RU" dirty="0"/>
              <a:t>;</a:t>
            </a:r>
          </a:p>
          <a:p>
            <a:pPr marL="0" indent="0">
              <a:buNone/>
            </a:pPr>
            <a:r>
              <a:rPr lang="ru-RU" dirty="0"/>
              <a:t>б) </a:t>
            </a:r>
            <a:r>
              <a:rPr lang="ru-RU" dirty="0">
                <a:solidFill>
                  <a:schemeClr val="accent3">
                    <a:lumMod val="50000"/>
                  </a:schemeClr>
                </a:solidFill>
              </a:rPr>
              <a:t>закупки товаров, работ или услуг, являющихся предметом контракта, расторжение которого осуществлено заказчиком на основании части 9 или 15 статьи 95 </a:t>
            </a:r>
            <a:r>
              <a:rPr lang="ru-RU" dirty="0"/>
              <a:t>настоящего Федерального закона. При этом такая закупка осуществляется с учетом положений части 18 статьи 95 настоящего Федерального закона;</a:t>
            </a:r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01762509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23528" y="260648"/>
            <a:ext cx="8363272" cy="6120680"/>
          </a:xfrm>
        </p:spPr>
        <p:txBody>
          <a:bodyPr>
            <a:normAutofit fontScale="55000" lnSpcReduction="20000"/>
          </a:bodyPr>
          <a:lstStyle/>
          <a:p>
            <a:pPr marL="0" indent="0">
              <a:buNone/>
            </a:pPr>
            <a:r>
              <a:rPr lang="ru-RU" dirty="0"/>
              <a:t>в) закупок </a:t>
            </a:r>
            <a:r>
              <a:rPr lang="ru-RU" dirty="0">
                <a:solidFill>
                  <a:srgbClr val="FF0000"/>
                </a:solidFill>
              </a:rPr>
              <a:t>заказчиком, осуществляющим деятельность  на территории иностранного государства</a:t>
            </a:r>
            <a:r>
              <a:rPr lang="ru-RU" dirty="0"/>
              <a:t>;</a:t>
            </a:r>
          </a:p>
          <a:p>
            <a:pPr marL="0" indent="0">
              <a:buNone/>
            </a:pPr>
            <a:r>
              <a:rPr lang="ru-RU" dirty="0"/>
              <a:t>г) </a:t>
            </a:r>
            <a:r>
              <a:rPr lang="ru-RU" dirty="0">
                <a:solidFill>
                  <a:srgbClr val="FF0000"/>
                </a:solidFill>
              </a:rPr>
              <a:t>закупок лекарственных препаратов, необходимых для назначения пациенту по медицинским показаниям</a:t>
            </a:r>
            <a:r>
              <a:rPr lang="ru-RU" dirty="0"/>
              <a:t> (индивидуальная непереносимость, по жизненным показаниям) по решению врачебной комиссии, которое фиксируется в медицинской документации пациента и журнале принятых </a:t>
            </a:r>
            <a:r>
              <a:rPr lang="ru-RU" dirty="0">
                <a:solidFill>
                  <a:srgbClr val="FF0000"/>
                </a:solidFill>
              </a:rPr>
              <a:t>на заседании врачебной комиссии </a:t>
            </a:r>
            <a:r>
              <a:rPr lang="ru-RU" dirty="0" smtClean="0">
                <a:solidFill>
                  <a:srgbClr val="FF0000"/>
                </a:solidFill>
              </a:rPr>
              <a:t>решений</a:t>
            </a:r>
            <a:r>
              <a:rPr lang="ru-RU" dirty="0" smtClean="0"/>
              <a:t>;</a:t>
            </a:r>
            <a:endParaRPr lang="ru-RU" dirty="0"/>
          </a:p>
          <a:p>
            <a:pPr marL="0" indent="0">
              <a:buNone/>
            </a:pPr>
            <a:r>
              <a:rPr lang="ru-RU" dirty="0"/>
              <a:t>д) </a:t>
            </a:r>
            <a:r>
              <a:rPr lang="ru-RU" dirty="0">
                <a:solidFill>
                  <a:srgbClr val="FF0000"/>
                </a:solidFill>
              </a:rPr>
              <a:t>закупок спортивного инвентаря</a:t>
            </a:r>
            <a:r>
              <a:rPr lang="ru-RU" dirty="0"/>
              <a:t>, оборудования, спортивной экипировки, необходимых для олимпийской команды России, </a:t>
            </a:r>
            <a:r>
              <a:rPr lang="ru-RU" dirty="0" err="1"/>
              <a:t>паралимпийской</a:t>
            </a:r>
            <a:r>
              <a:rPr lang="ru-RU" dirty="0"/>
              <a:t> команды России, а также для </a:t>
            </a:r>
            <a:r>
              <a:rPr lang="ru-RU" dirty="0">
                <a:solidFill>
                  <a:srgbClr val="FF0000"/>
                </a:solidFill>
              </a:rPr>
              <a:t>подготовки  спортивных сборных команд Российской Федерации,  субъектов Российской Федерации к спортивным соревнованиям и для участия в них</a:t>
            </a:r>
            <a:r>
              <a:rPr lang="ru-RU" dirty="0"/>
              <a:t>;</a:t>
            </a:r>
          </a:p>
          <a:p>
            <a:pPr marL="0" indent="0">
              <a:buNone/>
            </a:pPr>
            <a:r>
              <a:rPr lang="ru-RU" dirty="0"/>
              <a:t>е) </a:t>
            </a:r>
            <a:r>
              <a:rPr lang="ru-RU" dirty="0">
                <a:solidFill>
                  <a:srgbClr val="FF0000"/>
                </a:solidFill>
              </a:rPr>
              <a:t>закупок услуг по защите интересов Российской Федерации  </a:t>
            </a:r>
            <a:r>
              <a:rPr lang="ru-RU" dirty="0"/>
              <a:t>в случае подачи физическими лицами и (или) юридическими лицами  </a:t>
            </a:r>
            <a:r>
              <a:rPr lang="ru-RU" dirty="0">
                <a:solidFill>
                  <a:srgbClr val="FF0000"/>
                </a:solidFill>
              </a:rPr>
              <a:t>в судебные органы иностранных государств</a:t>
            </a:r>
            <a:r>
              <a:rPr lang="ru-RU" dirty="0"/>
              <a:t>, международные суды  и арбитражи исков к Российской Федерации при необходимости привлечения российских и (или) иностранных специалистов, экспертов  и адвокатов к оказанию таких услуг;</a:t>
            </a:r>
          </a:p>
          <a:p>
            <a:pPr marL="0" indent="0">
              <a:buNone/>
            </a:pPr>
            <a:r>
              <a:rPr lang="ru-RU" dirty="0"/>
              <a:t>ж) </a:t>
            </a:r>
            <a:r>
              <a:rPr lang="ru-RU" dirty="0">
                <a:solidFill>
                  <a:srgbClr val="FF0000"/>
                </a:solidFill>
              </a:rPr>
              <a:t>закупок изделий народных художественных промыслов </a:t>
            </a:r>
            <a:r>
              <a:rPr lang="ru-RU" dirty="0"/>
              <a:t>признанного художественного достоинства, образцы которых зарегистрированы в порядке, установленном уполномоченным Правительством Российской Федерации федеральным органом исполнительной власти;</a:t>
            </a:r>
          </a:p>
          <a:p>
            <a:pPr marL="0" indent="0">
              <a:buNone/>
            </a:pPr>
            <a:r>
              <a:rPr lang="ru-RU" dirty="0"/>
              <a:t>з) </a:t>
            </a:r>
            <a:r>
              <a:rPr lang="ru-RU" dirty="0">
                <a:solidFill>
                  <a:srgbClr val="FF0000"/>
                </a:solidFill>
              </a:rPr>
              <a:t>закупок жилых помещений для детей-сирот  и детей</a:t>
            </a:r>
            <a:r>
              <a:rPr lang="ru-RU" dirty="0"/>
              <a:t>, оставшихся без попечения родителей, лиц из числа детей-сирот  и детей, оставшихся без попечения родителей.</a:t>
            </a:r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01762509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332656"/>
            <a:ext cx="8229600" cy="5793507"/>
          </a:xfrm>
        </p:spPr>
        <p:txBody>
          <a:bodyPr>
            <a:normAutofit fontScale="55000" lnSpcReduction="20000"/>
          </a:bodyPr>
          <a:lstStyle/>
          <a:p>
            <a:pPr marL="0" indent="0" algn="ctr">
              <a:buNone/>
            </a:pPr>
            <a:r>
              <a:rPr lang="ru-RU" dirty="0"/>
              <a:t>«Статья 28. </a:t>
            </a:r>
            <a:r>
              <a:rPr lang="ru-RU" b="1" dirty="0"/>
              <a:t>Участие учреждений и предприятий</a:t>
            </a:r>
            <a:endParaRPr lang="ru-RU" dirty="0"/>
          </a:p>
          <a:p>
            <a:pPr marL="0" indent="0" algn="ctr">
              <a:buNone/>
            </a:pPr>
            <a:r>
              <a:rPr lang="ru-RU" dirty="0"/>
              <a:t>                     </a:t>
            </a:r>
            <a:r>
              <a:rPr lang="ru-RU" b="1" dirty="0"/>
              <a:t>уголовно-исполнительной системы в закупках</a:t>
            </a:r>
            <a:endParaRPr lang="ru-RU" dirty="0"/>
          </a:p>
          <a:p>
            <a:pPr marL="0" indent="0" algn="just">
              <a:buNone/>
            </a:pPr>
            <a:r>
              <a:rPr lang="ru-RU" dirty="0"/>
              <a:t>1. </a:t>
            </a:r>
            <a:r>
              <a:rPr lang="ru-RU" dirty="0">
                <a:solidFill>
                  <a:srgbClr val="FF0000"/>
                </a:solidFill>
              </a:rPr>
              <a:t>В случае заключения по результатам применения конкурентных способов контракта с участником закупки, являющимся учреждением или предприятием уголовно-исполнительной системы, цена контракта</a:t>
            </a:r>
            <a:r>
              <a:rPr lang="ru-RU" dirty="0"/>
              <a:t>, цена каждой единицы товара, работы, услуги (в случае, предусмотренном частью 24 статьи 22 настоящего Федерального закона) </a:t>
            </a:r>
            <a:r>
              <a:rPr lang="ru-RU" dirty="0">
                <a:solidFill>
                  <a:srgbClr val="FF0000"/>
                </a:solidFill>
              </a:rPr>
              <a:t>увеличивается на пятнадцать процентов соответственно от цены контракта, пред</a:t>
            </a:r>
            <a:r>
              <a:rPr lang="ru-RU" dirty="0"/>
              <a:t>ложенной таким участником закупки, от цены единицы товара, работы, услуги, определенной в соответствии с настоящим Федеральным законом на основании предложения такого участника о сумме цен единиц товара, работы, услуги. Предусмотренное настоящей частью увеличение не может превышать начальную (максимальную) цену контракта, начальные цены единиц товара, работы, услуги.</a:t>
            </a:r>
          </a:p>
          <a:p>
            <a:pPr marL="0" indent="0" algn="just">
              <a:buNone/>
            </a:pPr>
            <a:r>
              <a:rPr lang="ru-RU" dirty="0"/>
              <a:t>2. </a:t>
            </a:r>
            <a:r>
              <a:rPr lang="ru-RU" dirty="0">
                <a:solidFill>
                  <a:srgbClr val="FF0000"/>
                </a:solidFill>
              </a:rPr>
              <a:t>Перечень товаров, работ, услуг, </a:t>
            </a:r>
            <a:r>
              <a:rPr lang="ru-RU" dirty="0"/>
              <a:t>при осуществлении закупок которых предоставляются преимущества в соответствии с настоящей статьей, </a:t>
            </a:r>
            <a:r>
              <a:rPr lang="ru-RU" dirty="0">
                <a:solidFill>
                  <a:srgbClr val="FF0000"/>
                </a:solidFill>
              </a:rPr>
              <a:t>утверждается Правительством Российской Федерации</a:t>
            </a:r>
            <a:r>
              <a:rPr lang="ru-RU" dirty="0"/>
              <a:t>. </a:t>
            </a:r>
          </a:p>
          <a:p>
            <a:pPr marL="0" indent="0" algn="just">
              <a:buNone/>
            </a:pPr>
            <a:r>
              <a:rPr lang="ru-RU" dirty="0"/>
              <a:t>3. </a:t>
            </a:r>
            <a:r>
              <a:rPr lang="ru-RU" dirty="0">
                <a:solidFill>
                  <a:srgbClr val="FF0000"/>
                </a:solidFill>
              </a:rPr>
              <a:t>Объектом закупки не могут быть товары, работы, услуги помимо товаров, работ, услуг, включенных в перечень,</a:t>
            </a:r>
            <a:r>
              <a:rPr lang="ru-RU" dirty="0"/>
              <a:t> предусмотренный частью 2 настоящей статьи.</a:t>
            </a:r>
          </a:p>
          <a:p>
            <a:pPr marL="0" indent="0">
              <a:buNone/>
            </a:pPr>
            <a:endParaRPr lang="ru-RU" dirty="0">
              <a:solidFill>
                <a:srgbClr val="92D050"/>
              </a:solidFill>
            </a:endParaRPr>
          </a:p>
          <a:p>
            <a:pPr marL="0" indent="0">
              <a:buNone/>
            </a:pPr>
            <a:r>
              <a:rPr lang="ru-RU" dirty="0" smtClean="0">
                <a:solidFill>
                  <a:srgbClr val="92D050"/>
                </a:solidFill>
              </a:rPr>
              <a:t>Статья</a:t>
            </a:r>
            <a:r>
              <a:rPr lang="ru-RU" dirty="0">
                <a:solidFill>
                  <a:srgbClr val="92D050"/>
                </a:solidFill>
              </a:rPr>
              <a:t> 29. </a:t>
            </a:r>
            <a:r>
              <a:rPr lang="ru-RU" b="1" dirty="0">
                <a:solidFill>
                  <a:srgbClr val="92D050"/>
                </a:solidFill>
              </a:rPr>
              <a:t>Участие организаций инвалидов в </a:t>
            </a:r>
            <a:r>
              <a:rPr lang="ru-RU" b="1" dirty="0" smtClean="0">
                <a:solidFill>
                  <a:srgbClr val="92D050"/>
                </a:solidFill>
              </a:rPr>
              <a:t>закупках- аналогично</a:t>
            </a:r>
            <a:endParaRPr lang="ru-RU" dirty="0">
              <a:solidFill>
                <a:srgbClr val="92D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1762509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23528" y="620688"/>
            <a:ext cx="8568952" cy="1752600"/>
          </a:xfrm>
        </p:spPr>
        <p:txBody>
          <a:bodyPr>
            <a:normAutofit fontScale="70000" lnSpcReduction="20000"/>
          </a:bodyPr>
          <a:lstStyle/>
          <a:p>
            <a:pPr algn="just"/>
            <a:r>
              <a:rPr lang="ru-RU" b="1" dirty="0" smtClean="0">
                <a:solidFill>
                  <a:srgbClr val="FF0000"/>
                </a:solidFill>
              </a:rPr>
              <a:t>отдельный </a:t>
            </a:r>
            <a:r>
              <a:rPr lang="ru-RU" b="1" dirty="0">
                <a:solidFill>
                  <a:srgbClr val="FF0000"/>
                </a:solidFill>
              </a:rPr>
              <a:t>этап исполнения контракта </a:t>
            </a:r>
            <a:r>
              <a:rPr lang="ru-RU" dirty="0">
                <a:solidFill>
                  <a:schemeClr val="tx1"/>
                </a:solidFill>
              </a:rPr>
              <a:t>- часть обязательства поставщика (подрядчика, исполнителя), в отношении которого контрактом установлена обязанность заказчика обеспечить приемку (с оформлением в соответствии с настоящим Федеральным законом документа о приемке) и оплату поставленного товара, выполненной работы, оказанной </a:t>
            </a:r>
            <a:r>
              <a:rPr lang="ru-RU" dirty="0" smtClean="0">
                <a:solidFill>
                  <a:schemeClr val="tx1"/>
                </a:solidFill>
              </a:rPr>
              <a:t>услуги</a:t>
            </a:r>
          </a:p>
          <a:p>
            <a:pPr algn="just"/>
            <a:endParaRPr lang="ru-RU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4353872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620688"/>
            <a:ext cx="8229600" cy="4525963"/>
          </a:xfrm>
        </p:spPr>
        <p:txBody>
          <a:bodyPr>
            <a:normAutofit fontScale="62500" lnSpcReduction="20000"/>
          </a:bodyPr>
          <a:lstStyle/>
          <a:p>
            <a:pPr marL="0" indent="0">
              <a:buNone/>
            </a:pPr>
            <a:r>
              <a:rPr lang="ru-RU" dirty="0"/>
              <a:t>«15. </a:t>
            </a:r>
            <a:r>
              <a:rPr lang="ru-RU" dirty="0">
                <a:solidFill>
                  <a:srgbClr val="FF0000"/>
                </a:solidFill>
              </a:rPr>
              <a:t>Информация и документы, предусмотренные настоящим Федеральным законом, </a:t>
            </a:r>
            <a:r>
              <a:rPr lang="ru-RU" u="sng" dirty="0" smtClean="0">
                <a:solidFill>
                  <a:srgbClr val="FF0000"/>
                </a:solidFill>
              </a:rPr>
              <a:t>формируемые </a:t>
            </a:r>
            <a:r>
              <a:rPr lang="ru-RU" u="sng" dirty="0">
                <a:solidFill>
                  <a:srgbClr val="FF0000"/>
                </a:solidFill>
              </a:rPr>
              <a:t>и составляемые заказчиком </a:t>
            </a:r>
            <a:endParaRPr lang="ru-RU" u="sng" dirty="0" smtClean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ru-RU" dirty="0" smtClean="0">
                <a:solidFill>
                  <a:schemeClr val="accent5">
                    <a:lumMod val="50000"/>
                  </a:schemeClr>
                </a:solidFill>
              </a:rPr>
              <a:t>(</a:t>
            </a:r>
            <a:r>
              <a:rPr lang="ru-RU" dirty="0">
                <a:solidFill>
                  <a:schemeClr val="accent5">
                    <a:lumMod val="50000"/>
                  </a:schemeClr>
                </a:solidFill>
              </a:rPr>
              <a:t>за исключением формируемых и размещаемых в </a:t>
            </a:r>
            <a:r>
              <a:rPr lang="ru-RU" dirty="0" smtClean="0">
                <a:solidFill>
                  <a:schemeClr val="accent5">
                    <a:lumMod val="50000"/>
                  </a:schemeClr>
                </a:solidFill>
              </a:rPr>
              <a:t>ЕИС),</a:t>
            </a:r>
          </a:p>
          <a:p>
            <a:pPr marL="0" indent="0">
              <a:buNone/>
            </a:pPr>
            <a:endParaRPr lang="ru-RU" dirty="0"/>
          </a:p>
          <a:p>
            <a:pPr marL="0" indent="0">
              <a:buNone/>
            </a:pPr>
            <a:r>
              <a:rPr lang="ru-RU" dirty="0" smtClean="0"/>
              <a:t> </a:t>
            </a:r>
            <a:r>
              <a:rPr lang="ru-RU" dirty="0"/>
              <a:t>а также </a:t>
            </a:r>
            <a:r>
              <a:rPr lang="ru-RU" u="sng" dirty="0">
                <a:solidFill>
                  <a:srgbClr val="FF0000"/>
                </a:solidFill>
              </a:rPr>
              <a:t>полученные заказчиком </a:t>
            </a:r>
            <a:r>
              <a:rPr lang="ru-RU" dirty="0"/>
              <a:t>при </a:t>
            </a:r>
            <a:r>
              <a:rPr lang="ru-RU" u="sng" dirty="0">
                <a:solidFill>
                  <a:srgbClr val="FF0000"/>
                </a:solidFill>
              </a:rPr>
              <a:t>определении</a:t>
            </a:r>
            <a:r>
              <a:rPr lang="ru-RU" dirty="0"/>
              <a:t> в соответствии с настоящим Федеральным законом</a:t>
            </a:r>
            <a:r>
              <a:rPr lang="ru-RU" u="sng" dirty="0">
                <a:solidFill>
                  <a:srgbClr val="FF0000"/>
                </a:solidFill>
              </a:rPr>
              <a:t> начальной (максимальной) цены контракта</a:t>
            </a:r>
            <a:r>
              <a:rPr lang="ru-RU" dirty="0"/>
              <a:t>, цены контракта, заключаемого с единственным поставщиком (подрядчиком, исполнителем), начальных цен единиц товара, работы, услуги, начальной суммы цен указанных единиц, максимального значения цены контракта, при обосновании (за исключением включаемых в контракт в качестве обоснования цены контракта, заключаемого с единственным поставщиком (подрядчиком, исполнителем), в соответствии с частью 4 статьи 93 настоящего Федерального закона) таких начальной (максимальной) цены, </a:t>
            </a:r>
            <a:r>
              <a:rPr lang="ru-RU" dirty="0">
                <a:solidFill>
                  <a:srgbClr val="FF0000"/>
                </a:solidFill>
              </a:rPr>
              <a:t>цены контракта, заключаемого с единственным поставщиком</a:t>
            </a:r>
            <a:r>
              <a:rPr lang="ru-RU" dirty="0"/>
              <a:t> (подрядчиком, исполнителем), начальных цен единиц товара, работы, услуги, </a:t>
            </a:r>
            <a:endParaRPr lang="ru-RU" dirty="0" smtClean="0"/>
          </a:p>
          <a:p>
            <a:pPr marL="0" indent="0">
              <a:buNone/>
            </a:pPr>
            <a:r>
              <a:rPr lang="ru-RU" u="sng" dirty="0" smtClean="0">
                <a:solidFill>
                  <a:srgbClr val="FF0000"/>
                </a:solidFill>
              </a:rPr>
              <a:t>хранятся </a:t>
            </a:r>
            <a:r>
              <a:rPr lang="ru-RU" u="sng" dirty="0">
                <a:solidFill>
                  <a:srgbClr val="FF0000"/>
                </a:solidFill>
              </a:rPr>
              <a:t>заказчиком не менее шести лет с момента начала закупки</a:t>
            </a:r>
            <a:r>
              <a:rPr lang="ru-RU" u="sng" dirty="0" smtClean="0">
                <a:solidFill>
                  <a:srgbClr val="FF0000"/>
                </a:solidFill>
              </a:rPr>
              <a:t>.</a:t>
            </a:r>
            <a:endParaRPr lang="ru-RU" u="sng" dirty="0">
              <a:solidFill>
                <a:srgbClr val="FF0000"/>
              </a:solidFill>
            </a:endParaRPr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24058337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836712"/>
            <a:ext cx="8229600" cy="4525963"/>
          </a:xfrm>
        </p:spPr>
        <p:txBody>
          <a:bodyPr>
            <a:normAutofit fontScale="85000" lnSpcReduction="20000"/>
          </a:bodyPr>
          <a:lstStyle/>
          <a:p>
            <a:pPr marL="0" indent="0" algn="just">
              <a:buNone/>
            </a:pPr>
            <a:r>
              <a:rPr lang="ru-RU" u="sng" dirty="0">
                <a:solidFill>
                  <a:srgbClr val="FF0000"/>
                </a:solidFill>
              </a:rPr>
              <a:t>При формировании и размещении информации и документов  в единой информационной системе</a:t>
            </a:r>
            <a:r>
              <a:rPr lang="ru-RU" dirty="0"/>
              <a:t>, </a:t>
            </a:r>
            <a:r>
              <a:rPr lang="ru-RU" u="sng" dirty="0">
                <a:solidFill>
                  <a:srgbClr val="FF0000"/>
                </a:solidFill>
              </a:rPr>
              <a:t>на электронной площадке</a:t>
            </a:r>
            <a:r>
              <a:rPr lang="ru-RU" dirty="0"/>
              <a:t>, специализированной электронной площадке, а также </a:t>
            </a:r>
            <a:r>
              <a:rPr lang="ru-RU" u="sng" dirty="0">
                <a:solidFill>
                  <a:srgbClr val="FF0000"/>
                </a:solidFill>
              </a:rPr>
              <a:t>при составлении документов в соответствии с настоящим Федеральным законом применяются единые формы документов</a:t>
            </a:r>
            <a:r>
              <a:rPr lang="ru-RU" dirty="0"/>
              <a:t>. </a:t>
            </a:r>
            <a:r>
              <a:rPr lang="ru-RU" dirty="0">
                <a:solidFill>
                  <a:srgbClr val="FF0000"/>
                </a:solidFill>
              </a:rPr>
              <a:t>Требования</a:t>
            </a:r>
            <a:r>
              <a:rPr lang="ru-RU" dirty="0"/>
              <a:t> к указанным формам, порядок формирования и размещения информации и документов в единой информационной системе, на электронной площадке, специализированной электронной площадке </a:t>
            </a:r>
            <a:r>
              <a:rPr lang="ru-RU" dirty="0">
                <a:solidFill>
                  <a:srgbClr val="FF0000"/>
                </a:solidFill>
              </a:rPr>
              <a:t>устанавливаются Правительством Российской Федерации</a:t>
            </a:r>
            <a:r>
              <a:rPr lang="ru-RU" dirty="0"/>
              <a:t>.</a:t>
            </a:r>
            <a:endParaRPr lang="ru-RU" b="1" dirty="0"/>
          </a:p>
        </p:txBody>
      </p:sp>
    </p:spTree>
    <p:extLst>
      <p:ext uri="{BB962C8B-B14F-4D97-AF65-F5344CB8AC3E}">
        <p14:creationId xmlns:p14="http://schemas.microsoft.com/office/powerpoint/2010/main" val="1280324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836712"/>
            <a:ext cx="8229600" cy="4525963"/>
          </a:xfrm>
        </p:spPr>
        <p:txBody>
          <a:bodyPr/>
          <a:lstStyle/>
          <a:p>
            <a:pPr marL="0" indent="0" algn="just">
              <a:buNone/>
            </a:pPr>
            <a:r>
              <a:rPr lang="ru-RU" dirty="0">
                <a:solidFill>
                  <a:srgbClr val="00B050"/>
                </a:solidFill>
              </a:rPr>
              <a:t>В случае наличия противоречий между данными, содержащимися в единой информационной системе</a:t>
            </a:r>
            <a:r>
              <a:rPr lang="ru-RU" dirty="0"/>
              <a:t>, </a:t>
            </a:r>
            <a:r>
              <a:rPr lang="ru-RU" dirty="0">
                <a:solidFill>
                  <a:srgbClr val="00B050"/>
                </a:solidFill>
              </a:rPr>
              <a:t>и данными</a:t>
            </a:r>
            <a:r>
              <a:rPr lang="ru-RU" dirty="0"/>
              <a:t>, содержащимися </a:t>
            </a:r>
            <a:r>
              <a:rPr lang="ru-RU" dirty="0">
                <a:solidFill>
                  <a:srgbClr val="00B050"/>
                </a:solidFill>
              </a:rPr>
              <a:t>в информации и документах, направляемых участниками </a:t>
            </a:r>
            <a:r>
              <a:rPr lang="ru-RU" dirty="0"/>
              <a:t>контрактной системы, </a:t>
            </a:r>
            <a:r>
              <a:rPr lang="ru-RU" dirty="0">
                <a:solidFill>
                  <a:srgbClr val="00B050"/>
                </a:solidFill>
              </a:rPr>
              <a:t>приоритет имеет информация</a:t>
            </a:r>
            <a:r>
              <a:rPr lang="ru-RU" dirty="0"/>
              <a:t>, </a:t>
            </a:r>
            <a:r>
              <a:rPr lang="ru-RU" dirty="0">
                <a:solidFill>
                  <a:srgbClr val="00B050"/>
                </a:solidFill>
              </a:rPr>
              <a:t>содержащаяся в единой информационной системе</a:t>
            </a:r>
            <a:r>
              <a:rPr lang="ru-RU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01762509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980728"/>
            <a:ext cx="8229600" cy="4525963"/>
          </a:xfrm>
        </p:spPr>
        <p:txBody>
          <a:bodyPr>
            <a:normAutofit lnSpcReduction="10000"/>
          </a:bodyPr>
          <a:lstStyle/>
          <a:p>
            <a:pPr marL="0" indent="0" algn="just">
              <a:buNone/>
            </a:pPr>
            <a:r>
              <a:rPr lang="ru-RU" dirty="0">
                <a:solidFill>
                  <a:srgbClr val="00B050"/>
                </a:solidFill>
              </a:rPr>
              <a:t>Информация и документы, сформированные и размещенные</a:t>
            </a:r>
            <a:r>
              <a:rPr lang="ru-RU" dirty="0"/>
              <a:t> в соответствии с настоящим Федеральным законом </a:t>
            </a:r>
            <a:r>
              <a:rPr lang="ru-RU" dirty="0">
                <a:solidFill>
                  <a:srgbClr val="00B050"/>
                </a:solidFill>
              </a:rPr>
              <a:t>в единой информационной системе хранятся</a:t>
            </a:r>
            <a:r>
              <a:rPr lang="ru-RU" dirty="0"/>
              <a:t> одним или несколькими федеральными органами исполнительной власти, определенными в соответствии с частью 6 статьи 4 настоящего Федерального закона, </a:t>
            </a:r>
            <a:r>
              <a:rPr lang="ru-RU" dirty="0">
                <a:solidFill>
                  <a:srgbClr val="00B050"/>
                </a:solidFill>
              </a:rPr>
              <a:t>не менее шести лет после завершения закупки в соответствии с настоящим Федеральным законом</a:t>
            </a:r>
            <a:r>
              <a:rPr lang="ru-RU" dirty="0" smtClean="0"/>
              <a:t>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01762509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1052736"/>
            <a:ext cx="8229600" cy="4525963"/>
          </a:xfrm>
        </p:spPr>
        <p:txBody>
          <a:bodyPr>
            <a:normAutofit fontScale="77500" lnSpcReduction="20000"/>
          </a:bodyPr>
          <a:lstStyle/>
          <a:p>
            <a:r>
              <a:rPr lang="ru-RU" dirty="0">
                <a:solidFill>
                  <a:srgbClr val="00B050"/>
                </a:solidFill>
              </a:rPr>
              <a:t>Общественное обсуждение закупок </a:t>
            </a:r>
            <a:r>
              <a:rPr lang="ru-RU" dirty="0"/>
              <a:t>проводится в случае проведения конкурсов и аукционов при начальной (максимальной) цене контракта, составляющей </a:t>
            </a:r>
            <a:r>
              <a:rPr lang="ru-RU" dirty="0">
                <a:solidFill>
                  <a:srgbClr val="00B050"/>
                </a:solidFill>
              </a:rPr>
              <a:t>два миллиарда рублей и </a:t>
            </a:r>
            <a:r>
              <a:rPr lang="ru-RU" dirty="0" smtClean="0">
                <a:solidFill>
                  <a:srgbClr val="00B050"/>
                </a:solidFill>
              </a:rPr>
              <a:t>более</a:t>
            </a:r>
            <a:r>
              <a:rPr lang="ru-RU" dirty="0" smtClean="0"/>
              <a:t>. </a:t>
            </a:r>
            <a:r>
              <a:rPr lang="ru-RU" u="sng" dirty="0" smtClean="0"/>
              <a:t>На уровне субъекта и </a:t>
            </a:r>
            <a:r>
              <a:rPr lang="ru-RU" u="sng" dirty="0" err="1" smtClean="0"/>
              <a:t>мун</a:t>
            </a:r>
            <a:r>
              <a:rPr lang="ru-RU" u="sng" dirty="0" smtClean="0"/>
              <a:t>. можно снизить. Теперь в электронной форме. </a:t>
            </a:r>
          </a:p>
          <a:p>
            <a:r>
              <a:rPr lang="ru-RU" dirty="0" smtClean="0">
                <a:solidFill>
                  <a:srgbClr val="00B050"/>
                </a:solidFill>
              </a:rPr>
              <a:t>В </a:t>
            </a:r>
            <a:r>
              <a:rPr lang="ru-RU" dirty="0">
                <a:solidFill>
                  <a:srgbClr val="00B050"/>
                </a:solidFill>
              </a:rPr>
              <a:t>общественном обсуждении закупки </a:t>
            </a:r>
            <a:r>
              <a:rPr lang="ru-RU" dirty="0" smtClean="0">
                <a:solidFill>
                  <a:srgbClr val="00B050"/>
                </a:solidFill>
              </a:rPr>
              <a:t>могут</a:t>
            </a:r>
            <a:endParaRPr lang="ru-RU" dirty="0">
              <a:solidFill>
                <a:srgbClr val="00B050"/>
              </a:solidFill>
            </a:endParaRPr>
          </a:p>
          <a:p>
            <a:r>
              <a:rPr lang="ru-RU" dirty="0">
                <a:solidFill>
                  <a:srgbClr val="0070C0"/>
                </a:solidFill>
              </a:rPr>
              <a:t>после регистрации в единой информационной системе</a:t>
            </a:r>
            <a:r>
              <a:rPr lang="ru-RU" dirty="0"/>
              <a:t>,</a:t>
            </a:r>
          </a:p>
          <a:p>
            <a:r>
              <a:rPr lang="ru-RU" dirty="0" smtClean="0">
                <a:solidFill>
                  <a:schemeClr val="accent2">
                    <a:lumMod val="50000"/>
                  </a:schemeClr>
                </a:solidFill>
              </a:rPr>
              <a:t>замечания </a:t>
            </a:r>
            <a:r>
              <a:rPr lang="ru-RU" dirty="0">
                <a:solidFill>
                  <a:schemeClr val="accent2">
                    <a:lumMod val="50000"/>
                  </a:schemeClr>
                </a:solidFill>
              </a:rPr>
              <a:t>и (или) предложения размещаются на официальном сайте </a:t>
            </a:r>
            <a:r>
              <a:rPr lang="ru-RU" dirty="0"/>
              <a:t>после прохождения предварительной проверки на предмет исключения замечаний и (или) предложений, содержащих нецензурную брань, </a:t>
            </a:r>
          </a:p>
          <a:p>
            <a:pPr marL="0" indent="0" algn="just">
              <a:buNone/>
            </a:pPr>
            <a:endParaRPr lang="ru-RU" u="sng" dirty="0"/>
          </a:p>
        </p:txBody>
      </p:sp>
    </p:spTree>
    <p:extLst>
      <p:ext uri="{BB962C8B-B14F-4D97-AF65-F5344CB8AC3E}">
        <p14:creationId xmlns:p14="http://schemas.microsoft.com/office/powerpoint/2010/main" val="101762509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1268760"/>
            <a:ext cx="8229600" cy="4525963"/>
          </a:xfrm>
        </p:spPr>
        <p:txBody>
          <a:bodyPr>
            <a:normAutofit fontScale="85000" lnSpcReduction="10000"/>
          </a:bodyPr>
          <a:lstStyle/>
          <a:p>
            <a:pPr marL="0" indent="0">
              <a:buNone/>
            </a:pPr>
            <a:r>
              <a:rPr lang="ru-RU" dirty="0" smtClean="0"/>
              <a:t>Конкурентными </a:t>
            </a:r>
            <a:r>
              <a:rPr lang="ru-RU" dirty="0"/>
              <a:t>способами являются:</a:t>
            </a:r>
          </a:p>
          <a:p>
            <a:pPr marL="0" indent="0">
              <a:buNone/>
            </a:pPr>
            <a:r>
              <a:rPr lang="ru-RU" dirty="0"/>
              <a:t>1) конкурсы (открытый конкурс в электронной форме (далее - электронный конкурс), закрытый конкурс, закрытый конкурс  в электронной форме (далее - закрытый электронный конкурс);</a:t>
            </a:r>
          </a:p>
          <a:p>
            <a:pPr marL="0" indent="0">
              <a:buNone/>
            </a:pPr>
            <a:r>
              <a:rPr lang="ru-RU" dirty="0"/>
              <a:t>2) аукционы (открытый аукцион в электронной форме  (далее - электронный аукцион), закрытый аукцион, закрытый аукцион в электронной форме (далее - закрытый электронный аукцион);</a:t>
            </a:r>
          </a:p>
          <a:p>
            <a:pPr marL="0" indent="0">
              <a:buNone/>
            </a:pPr>
            <a:r>
              <a:rPr lang="ru-RU" dirty="0"/>
              <a:t>3) запрос котировок в электронной форме (далее - электронный запрос котировок).</a:t>
            </a:r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01762509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1124744"/>
            <a:ext cx="8229600" cy="4525963"/>
          </a:xfrm>
        </p:spPr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ru-RU" dirty="0">
                <a:solidFill>
                  <a:srgbClr val="FF0000"/>
                </a:solidFill>
              </a:rPr>
              <a:t>Заказчик, за исключением случаев </a:t>
            </a:r>
            <a:r>
              <a:rPr lang="ru-RU" dirty="0"/>
              <a:t>осуществления закупки товаров, работ, услуг путем проведения </a:t>
            </a:r>
            <a:r>
              <a:rPr lang="ru-RU" dirty="0">
                <a:solidFill>
                  <a:srgbClr val="FF0000"/>
                </a:solidFill>
              </a:rPr>
              <a:t>электронного запроса котировок либо закупки у единственного поставщика </a:t>
            </a:r>
            <a:r>
              <a:rPr lang="ru-RU" dirty="0"/>
              <a:t>(подрядчика, исполнителя), </a:t>
            </a:r>
            <a:r>
              <a:rPr lang="ru-RU" dirty="0">
                <a:solidFill>
                  <a:srgbClr val="FF0000"/>
                </a:solidFill>
              </a:rPr>
              <a:t>обязан осуществлять закупки </a:t>
            </a:r>
            <a:r>
              <a:rPr lang="ru-RU" dirty="0"/>
              <a:t>товаров, работ, услуг, включенных в перечень, установленный Правительством Российской Федерации, либо в дополнительный перечень, установленный высшим исполнительным органом государственной власти субъекта Российской Федерации при осуществлении закупок товаров, работ, услуг для обеспечения нужд субъекта Российской Федерации </a:t>
            </a:r>
            <a:r>
              <a:rPr lang="ru-RU" dirty="0">
                <a:solidFill>
                  <a:srgbClr val="FF0000"/>
                </a:solidFill>
              </a:rPr>
              <a:t>путем проведения аукционов</a:t>
            </a:r>
            <a:r>
              <a:rPr lang="ru-RU" dirty="0" smtClean="0">
                <a:solidFill>
                  <a:srgbClr val="FF0000"/>
                </a:solidFill>
              </a:rPr>
              <a:t>.</a:t>
            </a:r>
          </a:p>
          <a:p>
            <a:pPr marL="0" indent="0">
              <a:buNone/>
            </a:pPr>
            <a:endParaRPr lang="ru-RU" dirty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ru-RU" dirty="0">
                <a:solidFill>
                  <a:srgbClr val="FF0000"/>
                </a:solidFill>
              </a:rPr>
              <a:t>Закупки услуг по организации отдыха детей и их оздоровления не осуществляются путем проведения аукционов.</a:t>
            </a:r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017625092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156</TotalTime>
  <Words>387</Words>
  <Application>Microsoft Office PowerPoint</Application>
  <PresentationFormat>Экран (4:3)</PresentationFormat>
  <Paragraphs>52</Paragraphs>
  <Slides>13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13</vt:i4>
      </vt:variant>
    </vt:vector>
  </HeadingPairs>
  <TitlesOfParts>
    <vt:vector size="14" baseType="lpstr">
      <vt:lpstr>Тема Office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МЭ, упр. госзакупок</dc:creator>
  <cp:lastModifiedBy>МЭ, упр. госзакупок</cp:lastModifiedBy>
  <cp:revision>11</cp:revision>
  <dcterms:created xsi:type="dcterms:W3CDTF">2021-06-23T08:56:41Z</dcterms:created>
  <dcterms:modified xsi:type="dcterms:W3CDTF">2021-06-23T11:33:24Z</dcterms:modified>
</cp:coreProperties>
</file>

<file path=docProps/thumbnail.jpeg>
</file>