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F1305-BC95-4526-8BBB-F044BB341828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E7C9-DD7C-4488-A5C3-581089C71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721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F1305-BC95-4526-8BBB-F044BB341828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E7C9-DD7C-4488-A5C3-581089C71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476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F1305-BC95-4526-8BBB-F044BB341828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E7C9-DD7C-4488-A5C3-581089C71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14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F1305-BC95-4526-8BBB-F044BB341828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E7C9-DD7C-4488-A5C3-581089C71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893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F1305-BC95-4526-8BBB-F044BB341828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E7C9-DD7C-4488-A5C3-581089C71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047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F1305-BC95-4526-8BBB-F044BB341828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E7C9-DD7C-4488-A5C3-581089C71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837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F1305-BC95-4526-8BBB-F044BB341828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E7C9-DD7C-4488-A5C3-581089C71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622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F1305-BC95-4526-8BBB-F044BB341828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E7C9-DD7C-4488-A5C3-581089C71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791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F1305-BC95-4526-8BBB-F044BB341828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E7C9-DD7C-4488-A5C3-581089C71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814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F1305-BC95-4526-8BBB-F044BB341828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E7C9-DD7C-4488-A5C3-581089C71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054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F1305-BC95-4526-8BBB-F044BB341828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E7C9-DD7C-4488-A5C3-581089C71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351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F1305-BC95-4526-8BBB-F044BB341828}" type="datetimeFigureOut">
              <a:rPr lang="ru-RU" smtClean="0"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EE7C9-DD7C-4488-A5C3-581089C71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744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332656"/>
            <a:ext cx="806489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			Уважаемые заказчики! </a:t>
            </a:r>
          </a:p>
          <a:p>
            <a:r>
              <a:rPr lang="ru-RU" dirty="0" smtClean="0"/>
              <a:t>Убедительная </a:t>
            </a:r>
            <a:r>
              <a:rPr lang="ru-RU" dirty="0"/>
              <a:t>просьба следовать форме заполнения обращений, т.к. обращения регистрируются в специальной системе.</a:t>
            </a:r>
          </a:p>
          <a:p>
            <a:r>
              <a:rPr lang="ru-RU" dirty="0" smtClean="0"/>
              <a:t>При </a:t>
            </a:r>
            <a:r>
              <a:rPr lang="ru-RU" dirty="0"/>
              <a:t>направлении писем на эл. адрес </a:t>
            </a:r>
            <a:r>
              <a:rPr lang="ru-RU" dirty="0">
                <a:solidFill>
                  <a:srgbClr val="00B050"/>
                </a:solidFill>
              </a:rPr>
              <a:t>azkgz@donland.ru</a:t>
            </a:r>
            <a:r>
              <a:rPr lang="ru-RU" dirty="0"/>
              <a:t> в ТЕКСТЕ ПИСЬМА должна содержаться построчно следующая информация</a:t>
            </a:r>
            <a:r>
              <a:rPr lang="ru-RU" dirty="0" smtClean="0"/>
              <a:t>:</a:t>
            </a:r>
          </a:p>
          <a:p>
            <a:endParaRPr lang="ru-RU" dirty="0"/>
          </a:p>
          <a:p>
            <a:r>
              <a:rPr lang="ru-RU" dirty="0"/>
              <a:t>Наименование организации: …</a:t>
            </a:r>
          </a:p>
          <a:p>
            <a:r>
              <a:rPr lang="ru-RU" dirty="0"/>
              <a:t>ИНН :…</a:t>
            </a:r>
          </a:p>
          <a:p>
            <a:r>
              <a:rPr lang="ru-RU" dirty="0"/>
              <a:t>Адрес электронной почты (адрес, с которого Вы направляете обращение): ...</a:t>
            </a:r>
          </a:p>
          <a:p>
            <a:r>
              <a:rPr lang="ru-RU" dirty="0"/>
              <a:t>Наименование документа: …</a:t>
            </a:r>
          </a:p>
          <a:p>
            <a:r>
              <a:rPr lang="ru-RU" dirty="0"/>
              <a:t>Номер документа: …</a:t>
            </a:r>
          </a:p>
          <a:p>
            <a:r>
              <a:rPr lang="ru-RU" dirty="0"/>
              <a:t>Дата документа: …</a:t>
            </a:r>
          </a:p>
          <a:p>
            <a:r>
              <a:rPr lang="ru-RU" dirty="0"/>
              <a:t>Полное описание проблемы: …</a:t>
            </a:r>
          </a:p>
          <a:p>
            <a:r>
              <a:rPr lang="ru-RU" dirty="0"/>
              <a:t>Дополнительная информация (описание вложений при наличии, вложение графических копий экранов): …</a:t>
            </a:r>
          </a:p>
          <a:p>
            <a:r>
              <a:rPr lang="ru-RU" dirty="0"/>
              <a:t>Контактный телефон (с указанием кода города): </a:t>
            </a:r>
            <a:r>
              <a:rPr lang="ru-RU" dirty="0" smtClean="0"/>
              <a:t>…</a:t>
            </a:r>
          </a:p>
          <a:p>
            <a:endParaRPr lang="ru-RU" dirty="0"/>
          </a:p>
          <a:p>
            <a:r>
              <a:rPr lang="ru-RU" dirty="0"/>
              <a:t>Одна проблема – одно письмо. </a:t>
            </a:r>
            <a:endParaRPr lang="ru-RU" dirty="0" smtClean="0"/>
          </a:p>
          <a:p>
            <a:r>
              <a:rPr lang="ru-RU" dirty="0" smtClean="0"/>
              <a:t>При </a:t>
            </a:r>
            <a:r>
              <a:rPr lang="ru-RU" dirty="0"/>
              <a:t>некорректном оформлении письма не будут рассмотрены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Убедительная просьба, если ВЫ направили обращение на </a:t>
            </a:r>
            <a:r>
              <a:rPr lang="ru-RU" dirty="0" err="1"/>
              <a:t>эл.почту</a:t>
            </a:r>
            <a:r>
              <a:rPr lang="ru-RU" dirty="0"/>
              <a:t>, дожидайтесь ответа от специалистов</a:t>
            </a:r>
            <a:r>
              <a:rPr lang="ru-RU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637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Рассылка в «АЦК-Госзаказ»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8488343" cy="5854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6999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8640"/>
            <a:ext cx="5832648" cy="6422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0732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427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Информация по заполнению реквизитов контрагента 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74" y="908720"/>
            <a:ext cx="8198296" cy="557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55227" y="3212976"/>
            <a:ext cx="38146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Выбор из справочника организаций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 с внешним ключом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418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57" y="764704"/>
            <a:ext cx="8029575" cy="591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63688" y="188640"/>
            <a:ext cx="61206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Информация по заполнению реквизитов контрагента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907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424936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Ошибка при выгрузке Контракта в ЕИС, связанная с ОКПД2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Пример: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Тип</a:t>
            </a:r>
            <a:r>
              <a:rPr lang="ru-RU" dirty="0"/>
              <a:t>: ошибка</a:t>
            </a:r>
            <a:br>
              <a:rPr lang="ru-RU" dirty="0"/>
            </a:br>
            <a:r>
              <a:rPr lang="ru-RU" b="1" dirty="0"/>
              <a:t>Наименование</a:t>
            </a:r>
            <a:r>
              <a:rPr lang="ru-RU" dirty="0"/>
              <a:t>: UE</a:t>
            </a:r>
            <a:br>
              <a:rPr lang="ru-RU" dirty="0"/>
            </a:br>
            <a:r>
              <a:rPr lang="ru-RU" b="1" dirty="0"/>
              <a:t>Описание</a:t>
            </a:r>
            <a:r>
              <a:rPr lang="ru-RU" dirty="0"/>
              <a:t>: APK_0000_0121. Коды ОКПД2 10.51.30.110 не соответствуют требуемой детализации: должен указываться код с максимально возможным уровнем детализации (с заполнением классов и подклассов, групп и подгрупп, видов, категории и подкатегории продукции и услуг в зависимости от наличия в классификаторе)</a:t>
            </a:r>
          </a:p>
        </p:txBody>
      </p:sp>
    </p:spTree>
    <p:extLst>
      <p:ext uri="{BB962C8B-B14F-4D97-AF65-F5344CB8AC3E}">
        <p14:creationId xmlns:p14="http://schemas.microsoft.com/office/powerpoint/2010/main" val="4114430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Электронное актирование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Функция «Запросить сведения о документах электронного актирования» для ЭД Контракт временно недоступна. </a:t>
            </a:r>
          </a:p>
          <a:p>
            <a:pPr marL="0" indent="0">
              <a:buNone/>
            </a:pPr>
            <a:r>
              <a:rPr lang="ru-RU" dirty="0" smtClean="0"/>
              <a:t>ЭД Факты поставки и Сведения об исполнении загружаются из ЕИС в автоматическом режиме через определенные промежутки времени. </a:t>
            </a:r>
          </a:p>
          <a:p>
            <a:pPr marL="0" indent="0">
              <a:buNone/>
            </a:pPr>
            <a:r>
              <a:rPr lang="ru-RU" dirty="0" smtClean="0"/>
              <a:t>Указанные документы можно посмотреть по кнопке «Связи между документами» в </a:t>
            </a:r>
            <a:r>
              <a:rPr lang="ru-RU" smtClean="0"/>
              <a:t>ЭД </a:t>
            </a:r>
            <a:r>
              <a:rPr lang="ru-RU" smtClean="0"/>
              <a:t>Контракт.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5818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Факт поставки не загрузится из ЕИС в АЦК-ГЗ, если: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если в </a:t>
            </a:r>
            <a:r>
              <a:rPr lang="ru-RU" dirty="0"/>
              <a:t>УПД в ЕИС нет </a:t>
            </a:r>
            <a:r>
              <a:rPr lang="ru-RU" dirty="0" smtClean="0"/>
              <a:t>обеих подписей; </a:t>
            </a:r>
          </a:p>
          <a:p>
            <a:pPr lvl="0">
              <a:buFontTx/>
              <a:buChar char="-"/>
            </a:pPr>
            <a:r>
              <a:rPr lang="ru-RU" dirty="0" smtClean="0"/>
              <a:t>изменено наименование ТРУ </a:t>
            </a:r>
            <a:r>
              <a:rPr lang="ru-RU" dirty="0"/>
              <a:t>в УПД </a:t>
            </a:r>
            <a:r>
              <a:rPr lang="ru-RU" dirty="0" smtClean="0"/>
              <a:t>в ЕИС;</a:t>
            </a:r>
          </a:p>
          <a:p>
            <a:pPr>
              <a:buFontTx/>
              <a:buChar char="-"/>
            </a:pPr>
            <a:r>
              <a:rPr lang="ru-RU" dirty="0"/>
              <a:t>если  </a:t>
            </a:r>
            <a:r>
              <a:rPr lang="ru-RU" dirty="0" smtClean="0"/>
              <a:t>изменено количество </a:t>
            </a:r>
            <a:r>
              <a:rPr lang="ru-RU" dirty="0"/>
              <a:t>строк спецификации в размещенном </a:t>
            </a:r>
            <a:r>
              <a:rPr lang="ru-RU" dirty="0" smtClean="0"/>
              <a:t>УПД </a:t>
            </a:r>
            <a:r>
              <a:rPr lang="ru-RU" dirty="0" err="1" smtClean="0"/>
              <a:t>вЕИС</a:t>
            </a:r>
            <a:r>
              <a:rPr lang="ru-RU" dirty="0" smtClean="0"/>
              <a:t>;</a:t>
            </a:r>
          </a:p>
          <a:p>
            <a:pPr lvl="0">
              <a:buFontTx/>
              <a:buChar char="-"/>
            </a:pPr>
            <a:r>
              <a:rPr lang="ru-RU" dirty="0" err="1"/>
              <a:t>токен</a:t>
            </a:r>
            <a:r>
              <a:rPr lang="ru-RU" dirty="0"/>
              <a:t>-ключ организации отличается в АЦК и </a:t>
            </a:r>
            <a:r>
              <a:rPr lang="ru-RU" dirty="0" smtClean="0"/>
              <a:t>ЕИС;</a:t>
            </a:r>
          </a:p>
          <a:p>
            <a:pPr lvl="0">
              <a:buFontTx/>
              <a:buChar char="-"/>
            </a:pPr>
            <a:r>
              <a:rPr lang="ru-RU" dirty="0" smtClean="0"/>
              <a:t>разорвана связь по ЭД между АЦК и ЕИС.</a:t>
            </a:r>
            <a:endParaRPr lang="ru-RU" dirty="0"/>
          </a:p>
          <a:p>
            <a:pPr>
              <a:buFontTx/>
              <a:buChar char="-"/>
            </a:pPr>
            <a:endParaRPr lang="ru-RU" dirty="0"/>
          </a:p>
          <a:p>
            <a:pPr lvl="0">
              <a:buFontTx/>
              <a:buChar char="-"/>
            </a:pPr>
            <a:endParaRPr lang="ru-RU" dirty="0"/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5358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СоИ</a:t>
            </a:r>
            <a:r>
              <a:rPr lang="ru-RU" dirty="0" smtClean="0"/>
              <a:t> не загрузятся из ЕИС в АЦК-ГЗ, если: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dirty="0" smtClean="0"/>
              <a:t>не загрузился ФП ; </a:t>
            </a:r>
          </a:p>
          <a:p>
            <a:pPr marL="0" indent="0">
              <a:buNone/>
            </a:pPr>
            <a:r>
              <a:rPr lang="ru-RU" dirty="0" err="1" smtClean="0"/>
              <a:t>СоИ</a:t>
            </a:r>
            <a:r>
              <a:rPr lang="ru-RU" dirty="0" smtClean="0"/>
              <a:t> загружаются после того, </a:t>
            </a:r>
            <a:r>
              <a:rPr lang="ru-RU" dirty="0"/>
              <a:t>как ФП загрузится из ЕИС.</a:t>
            </a:r>
          </a:p>
          <a:p>
            <a:pPr lvl="0">
              <a:buFontTx/>
              <a:buChar char="-"/>
            </a:pPr>
            <a:r>
              <a:rPr lang="ru-RU" dirty="0" smtClean="0"/>
              <a:t>ЭД Контракт имеет статус, отличный </a:t>
            </a:r>
            <a:r>
              <a:rPr lang="ru-RU" smtClean="0"/>
              <a:t>от Исполнения</a:t>
            </a:r>
            <a:r>
              <a:rPr lang="ru-RU" dirty="0" smtClean="0"/>
              <a:t>.</a:t>
            </a:r>
            <a:endParaRPr lang="ru-RU" dirty="0"/>
          </a:p>
          <a:p>
            <a:pPr>
              <a:buFontTx/>
              <a:buChar char="-"/>
            </a:pPr>
            <a:endParaRPr lang="ru-RU" dirty="0"/>
          </a:p>
          <a:p>
            <a:pPr marL="0" lvl="0" indent="0">
              <a:buNone/>
            </a:pPr>
            <a:endParaRPr lang="ru-RU" dirty="0"/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899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174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Рассылка в «АЦК-Госзаказ»</vt:lpstr>
      <vt:lpstr>Презентация PowerPoint</vt:lpstr>
      <vt:lpstr>Информация по заполнению реквизитов контрагента </vt:lpstr>
      <vt:lpstr>Презентация PowerPoint</vt:lpstr>
      <vt:lpstr>Ошибка при выгрузке Контракта в ЕИС, связанная с ОКПД2</vt:lpstr>
      <vt:lpstr>Электронное актирование</vt:lpstr>
      <vt:lpstr>Факт поставки не загрузится из ЕИС в АЦК-ГЗ, если:</vt:lpstr>
      <vt:lpstr>СоИ не загрузятся из ЕИС в АЦК-ГЗ, если: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Олифирова Алина Дмитриевна</dc:creator>
  <cp:lastModifiedBy>Олифирова Алина Дмитриевна</cp:lastModifiedBy>
  <cp:revision>20</cp:revision>
  <dcterms:created xsi:type="dcterms:W3CDTF">2022-05-24T09:13:48Z</dcterms:created>
  <dcterms:modified xsi:type="dcterms:W3CDTF">2022-05-26T07:52:14Z</dcterms:modified>
</cp:coreProperties>
</file>