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1379" r:id="rId2"/>
    <p:sldId id="1427" r:id="rId3"/>
    <p:sldId id="1428" r:id="rId4"/>
    <p:sldId id="1429" r:id="rId5"/>
    <p:sldId id="1430" r:id="rId6"/>
    <p:sldId id="1389" r:id="rId7"/>
    <p:sldId id="1424" r:id="rId8"/>
    <p:sldId id="1425" r:id="rId9"/>
    <p:sldId id="1426" r:id="rId10"/>
    <p:sldId id="1431" r:id="rId11"/>
    <p:sldId id="1407" r:id="rId12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60"/>
  </p:normalViewPr>
  <p:slideViewPr>
    <p:cSldViewPr>
      <p:cViewPr varScale="1">
        <p:scale>
          <a:sx n="102" d="100"/>
          <a:sy n="102" d="100"/>
        </p:scale>
        <p:origin x="142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2FDB4-B209-455C-B332-F3235D8BFBAC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69AE-A1B2-4CE6-B0B7-7419CAF061BB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CE6DE-6B28-49A8-AB37-7AB01B9CA7BA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5D707B7-0E31-43F5-8495-76E369A5E55C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screen Image">
  <p:cSld name="Fullscreen Imag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45700" rIns="91425" bIns="4570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Arial"/>
              <a:buNone/>
              <a:defRPr sz="1200" b="0" i="0" u="none" strike="noStrike" cap="none">
                <a:solidFill>
                  <a:schemeClr val="lt2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47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999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599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599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599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599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599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3599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pPr lvl="0"/>
            <a:endParaRPr noProof="0">
              <a:sym typeface="Raleway Thin"/>
            </a:endParaRPr>
          </a:p>
        </p:txBody>
      </p:sp>
      <p:sp>
        <p:nvSpPr>
          <p:cNvPr id="3" name="Google Shape;22;p17"/>
          <p:cNvSpPr txBox="1">
            <a:spLocks noGrp="1"/>
          </p:cNvSpPr>
          <p:nvPr>
            <p:ph type="ftr" idx="10"/>
          </p:nvPr>
        </p:nvSpPr>
        <p:spPr>
          <a:xfrm>
            <a:off x="114300" y="6356352"/>
            <a:ext cx="3086100" cy="365125"/>
          </a:xfrm>
        </p:spPr>
        <p:txBody>
          <a:bodyPr spcFirstLastPara="1" lIns="91425" tIns="45700" rIns="91425" bIns="4570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 b="0" i="0" u="none" strike="noStrike" cap="none">
                <a:solidFill>
                  <a:schemeClr val="dk1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4" name="Google Shape;23;p17"/>
          <p:cNvSpPr>
            <a:spLocks noGrp="1"/>
          </p:cNvSpPr>
          <p:nvPr>
            <p:ph type="sldNum" idx="11"/>
          </p:nvPr>
        </p:nvSpPr>
        <p:spPr>
          <a:xfrm>
            <a:off x="-173038" y="255590"/>
            <a:ext cx="628651" cy="365125"/>
          </a:xfrm>
          <a:prstGeom prst="roundRect">
            <a:avLst>
              <a:gd name="adj" fmla="val 10797"/>
            </a:avLst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10800000" scaled="0"/>
          </a:gradFill>
        </p:spPr>
        <p:txBody>
          <a:bodyPr spcFirstLastPara="1" lIns="91425" tIns="45700" rIns="91425" bIns="45700" anchor="ctr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mtClean="0"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defRPr/>
            </a:pPr>
            <a:fld id="{1E1BD838-ED4B-4016-8B84-96FB4C7FF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942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0BFB7-2826-42DA-8D57-35EA7A98F4C0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BF6ED-E43D-40BE-9AB1-2CAB87AB83BE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72852-223A-4F7B-9200-42F10CF0E303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78B9A-5299-41D1-8C68-B280DB0D2347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7A6-C4C3-4E9A-A7B9-E988FE597289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3BBE3-E983-4AA7-BD7A-D1B5961EB7E1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83D5E-F581-4367-AF01-43E0318CBA3E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2FF64-F0B4-4481-89DE-3AC278C776A4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>
                <a:sym typeface="MS PGothic" pitchFamily="34" charset="-128"/>
              </a:rPr>
              <a:t>Образец заголовка</a:t>
            </a:r>
          </a:p>
        </p:txBody>
      </p:sp>
      <p:sp>
        <p:nvSpPr>
          <p:cNvPr id="1027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>
                <a:sym typeface="MS PGothic" pitchFamily="34" charset="-128"/>
              </a:rPr>
              <a:t>Образец текста</a:t>
            </a:r>
          </a:p>
          <a:p>
            <a:pPr lvl="1"/>
            <a:r>
              <a:rPr lang="ru-RU" altLang="zh-CN" smtClean="0">
                <a:sym typeface="MS PGothic" pitchFamily="34" charset="-128"/>
              </a:rPr>
              <a:t>Второй уровень</a:t>
            </a:r>
          </a:p>
          <a:p>
            <a:pPr lvl="2"/>
            <a:r>
              <a:rPr lang="ru-RU" altLang="zh-CN" smtClean="0">
                <a:sym typeface="MS PGothic" pitchFamily="34" charset="-128"/>
              </a:rPr>
              <a:t>Третий уровень</a:t>
            </a:r>
          </a:p>
          <a:p>
            <a:pPr lvl="3"/>
            <a:r>
              <a:rPr lang="ru-RU" altLang="zh-CN" smtClean="0">
                <a:sym typeface="MS PGothic" pitchFamily="34" charset="-128"/>
              </a:rPr>
              <a:t>Четвертый уровень</a:t>
            </a:r>
          </a:p>
          <a:p>
            <a:pPr lvl="4"/>
            <a:r>
              <a:rPr lang="ru-RU" altLang="zh-CN" smtClean="0">
                <a:sym typeface="MS PGothic" pitchFamily="34" charset="-128"/>
              </a:rPr>
              <a:t>Пятый уровень</a:t>
            </a:r>
          </a:p>
        </p:txBody>
      </p:sp>
      <p:sp>
        <p:nvSpPr>
          <p:cNvPr id="1028" name="Дата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2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fld id="{009EC40C-453E-4FCC-8340-09217533E2E5}" type="datetime1">
              <a:rPr lang="en-US" altLang="zh-CN"/>
              <a:pPr/>
              <a:t>5/26/2022</a:t>
            </a:fld>
            <a:endParaRPr lang="ru-RU" altLang="zh-CN"/>
          </a:p>
        </p:txBody>
      </p:sp>
      <p:sp>
        <p:nvSpPr>
          <p:cNvPr id="1029" name="Нижний колонтитул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2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1030" name="Номер слайда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2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fld id="{C9D1C9E5-7477-452D-8FCE-51F9C6A79E88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MS PGothic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  <a:sym typeface="MS PGothic" pitchFamily="34" charset="-128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MS PGothic" pitchFamily="34" charset="-128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MS PGothic" pitchFamily="34" charset="-128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MS PGothic" pitchFamily="34" charset="-128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 национального режима в закупках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Форума-выставки «ГОСЗАКАЗ»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4000" b="1" dirty="0">
                <a:latin typeface="Times New Roman" pitchFamily="18" charset="0"/>
                <a:sym typeface="Times New Roman" pitchFamily="18" charset="0"/>
              </a:rPr>
              <a:t>Лисин Павел </a:t>
            </a:r>
            <a:r>
              <a:rPr lang="ru-RU" altLang="en-US" sz="4000" b="1" dirty="0">
                <a:latin typeface="Times New Roman" pitchFamily="18" charset="0"/>
                <a:sym typeface="Times New Roman" pitchFamily="18" charset="0"/>
              </a:rPr>
              <a:t>Владимирович</a:t>
            </a: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000" b="1" dirty="0">
                <a:latin typeface="Times New Roman" pitchFamily="18" charset="0"/>
                <a:sym typeface="Times New Roman" pitchFamily="18" charset="0"/>
              </a:rPr>
              <a:t>руководитель АНО ДПО «Академия Контрактных Отношений»</a:t>
            </a:r>
            <a:br>
              <a:rPr lang="ru-RU" altLang="en-US" sz="2000" b="1" dirty="0">
                <a:latin typeface="Times New Roman" pitchFamily="18" charset="0"/>
                <a:sym typeface="Times New Roman" pitchFamily="18" charset="0"/>
              </a:rPr>
            </a:br>
            <a:r>
              <a:rPr lang="en-US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>www.ako-goszakaz.ru</a:t>
            </a:r>
            <a:r>
              <a:rPr lang="ru-RU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000" b="1" dirty="0">
                <a:latin typeface="Times New Roman" pitchFamily="18" charset="0"/>
                <a:sym typeface="Times New Roman" pitchFamily="18" charset="0"/>
              </a:rPr>
              <a:t>главный редактор сетевого издания «Цифровые Закупки»</a:t>
            </a: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>цифровые-закупки.рф</a:t>
            </a: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endParaRPr lang="ru-RU" sz="1600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40" y="404749"/>
            <a:ext cx="2520210" cy="136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60" y="260737"/>
            <a:ext cx="3332828" cy="151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03393"/>
      </p:ext>
    </p:extLst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3" y="404748"/>
            <a:ext cx="9012299" cy="568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38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pPr eaLnBrk="1" fontAlgn="t" hangingPunct="1"/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СПАСИБО ЗА ВНИМАНИЕ!</a:t>
            </a:r>
            <a:br>
              <a:rPr lang="ru-RU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altLang="en-US" sz="2400" b="1" dirty="0">
                <a:latin typeface="Times New Roman" pitchFamily="18" charset="0"/>
                <a:sym typeface="Times New Roman" pitchFamily="18" charset="0"/>
              </a:rPr>
              <a:t>Лисин Павел Владимирович</a:t>
            </a: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000" b="1" dirty="0">
                <a:latin typeface="Times New Roman" pitchFamily="18" charset="0"/>
                <a:sym typeface="Times New Roman" pitchFamily="18" charset="0"/>
              </a:rPr>
              <a:t>руководитель АНО ДПО «Академия Контрактных Отношений»</a:t>
            </a:r>
            <a:br>
              <a:rPr lang="ru-RU" altLang="en-US" sz="2000" b="1" dirty="0">
                <a:latin typeface="Times New Roman" pitchFamily="18" charset="0"/>
                <a:sym typeface="Times New Roman" pitchFamily="18" charset="0"/>
              </a:rPr>
            </a:br>
            <a:r>
              <a:rPr lang="en-US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>www.ako-goszakaz.ru</a:t>
            </a:r>
            <a:r>
              <a:rPr lang="ru-RU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000" b="1" dirty="0">
                <a:latin typeface="Times New Roman" pitchFamily="18" charset="0"/>
                <a:sym typeface="Times New Roman" pitchFamily="18" charset="0"/>
              </a:rPr>
              <a:t>главный редактор сетевого издания «Цифровые Закупки»</a:t>
            </a: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000" b="1" dirty="0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>цифровые-</a:t>
            </a:r>
            <a:r>
              <a:rPr lang="ru-RU" altLang="en-US" sz="2000" b="1" dirty="0" err="1">
                <a:solidFill>
                  <a:srgbClr val="C00000"/>
                </a:solidFill>
                <a:latin typeface="Times New Roman" pitchFamily="18" charset="0"/>
                <a:sym typeface="Times New Roman" pitchFamily="18" charset="0"/>
              </a:rPr>
              <a:t>закупки.рф</a:t>
            </a: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32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32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endParaRPr lang="ru-RU" sz="1600" dirty="0"/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404815"/>
            <a:ext cx="25193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2" y="817565"/>
            <a:ext cx="34194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025499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pPr eaLnBrk="1" hangingPunct="1"/>
            <a:r>
              <a:rPr lang="ru-RU" altLang="en-US" sz="24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2400" b="1" dirty="0">
                <a:latin typeface="Times New Roman" pitchFamily="18" charset="0"/>
                <a:sym typeface="Times New Roman" pitchFamily="18" charset="0"/>
              </a:rPr>
            </a:br>
            <a:r>
              <a:rPr lang="ru-RU" altLang="en-US" sz="2400" b="1" dirty="0">
                <a:latin typeface="Times New Roman" pitchFamily="18" charset="0"/>
                <a:sym typeface="Times New Roman" pitchFamily="18" charset="0"/>
              </a:rPr>
              <a:t/>
            </a:r>
            <a:br>
              <a:rPr lang="ru-RU" altLang="en-US" sz="2400" b="1" dirty="0">
                <a:latin typeface="Times New Roman" pitchFamily="18" charset="0"/>
                <a:sym typeface="Times New Roman" pitchFamily="18" charset="0"/>
              </a:rPr>
            </a:br>
            <a:endParaRPr lang="ru-RU" sz="2400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C5CDDE9-04D8-4084-8E60-513DDE949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3826" y="260738"/>
            <a:ext cx="25193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03" y="188730"/>
            <a:ext cx="5610225" cy="62645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070" y="2601025"/>
            <a:ext cx="357187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9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649" y="260803"/>
            <a:ext cx="1872155" cy="86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47" y="1124810"/>
            <a:ext cx="8352696" cy="530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85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649" y="260803"/>
            <a:ext cx="1656137" cy="66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79" y="949388"/>
            <a:ext cx="7930131" cy="23041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85" y="3356994"/>
            <a:ext cx="7858125" cy="286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8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652" y="2996966"/>
            <a:ext cx="8351838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636" y="980796"/>
            <a:ext cx="8785225" cy="182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1" y="260350"/>
            <a:ext cx="1511922" cy="64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74" y="4932410"/>
            <a:ext cx="5472456" cy="150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pPr algn="l"/>
            <a:r>
              <a:rPr lang="ru-RU" sz="2200" dirty="0"/>
              <a:t>«Ревизия» товаров, которые попали под санкции, </a:t>
            </a:r>
            <a:br>
              <a:rPr lang="ru-RU" sz="2200" dirty="0"/>
            </a:br>
            <a:r>
              <a:rPr lang="ru-RU" sz="2200" dirty="0"/>
              <a:t>выделив стратегически важные (критические) отрасли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НЕТ российских аналогов</a:t>
            </a:r>
            <a:r>
              <a:rPr lang="en-US" sz="2200" dirty="0"/>
              <a:t>?</a:t>
            </a:r>
            <a:r>
              <a:rPr lang="ru-RU" sz="2200" dirty="0"/>
              <a:t>                    ПОЧЕМУ</a:t>
            </a:r>
            <a:r>
              <a:rPr lang="en-US" sz="2200" dirty="0"/>
              <a:t>?</a:t>
            </a:r>
            <a:r>
              <a:rPr lang="ru-RU" sz="2200" dirty="0"/>
              <a:t> 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- товар НЕВОЗМОЖНО произвести, так как нет ресурсов, сырья, прав на технологии или способы производства или экономически нецелесообразно</a:t>
            </a:r>
            <a:br>
              <a:rPr lang="ru-RU" sz="2200" dirty="0"/>
            </a:br>
            <a:r>
              <a:rPr lang="ru-RU" sz="2200" dirty="0"/>
              <a:t>- российский товар СУЩЕСТВУЕТ, но не производится или отсутствует в Реестре по причине сложности оформления, нежелания производителя связываться с регистрацией или недостатка баллов для присвоения соответствующего статуса.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ЕСТЬ отрасли, в которых существует несколько российских производителей</a:t>
            </a:r>
            <a:r>
              <a:rPr lang="en-US" sz="2200" dirty="0"/>
              <a:t>?</a:t>
            </a:r>
            <a:r>
              <a:rPr lang="ru-RU" sz="2200" dirty="0"/>
              <a:t>                   комплексная поддержка!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10" y="332742"/>
            <a:ext cx="1872156" cy="108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трелка вправо 1"/>
          <p:cNvSpPr/>
          <p:nvPr/>
        </p:nvSpPr>
        <p:spPr bwMode="auto">
          <a:xfrm>
            <a:off x="3851940" y="1772862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2771850" y="5445168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2346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pPr algn="l"/>
            <a:r>
              <a:rPr lang="ru-RU" sz="2000" dirty="0"/>
              <a:t/>
            </a:r>
            <a:br>
              <a:rPr lang="ru-RU" sz="2000" dirty="0"/>
            </a:br>
            <a:r>
              <a:rPr lang="ru-RU" sz="2800" dirty="0"/>
              <a:t>Предприятия ОПК могут производить </a:t>
            </a:r>
            <a:br>
              <a:rPr lang="ru-RU" sz="2800" dirty="0"/>
            </a:br>
            <a:r>
              <a:rPr lang="ru-RU" sz="2800" dirty="0"/>
              <a:t>гражданскую продукцию </a:t>
            </a:r>
            <a:r>
              <a:rPr lang="ru-RU" sz="2800" u="sng" dirty="0"/>
              <a:t>без ущерба для ГОЗ</a:t>
            </a:r>
            <a:r>
              <a:rPr lang="en-US" sz="2800" u="sng" dirty="0"/>
              <a:t>?</a:t>
            </a: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dirty="0"/>
              <a:t>Нужна поддержка!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Торговая сеть (электронный магазин) для российских производителей для реализация продукции заказчикам и физ. лицам с интеграцией с региональными электронными магазинами</a:t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dirty="0"/>
              <a:t>Специализированная биржа строительных материалов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7571" y="404815"/>
            <a:ext cx="1656138" cy="86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750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pPr lvl="0" algn="l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Разделить понятия «российский» ТОВАР и «российский» </a:t>
            </a:r>
            <a:br>
              <a:rPr lang="ru-RU" sz="2000" dirty="0"/>
            </a:br>
            <a:r>
              <a:rPr lang="ru-RU" sz="2000" dirty="0"/>
              <a:t>ПОСТАВЩИК и принять решение, как мы каждую из этих </a:t>
            </a:r>
            <a:br>
              <a:rPr lang="ru-RU" sz="2000" dirty="0"/>
            </a:br>
            <a:r>
              <a:rPr lang="ru-RU" sz="2000" dirty="0"/>
              <a:t>«категорий» поддерживаем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 отношении российских производителей ввести подкатегории: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</a:t>
            </a:r>
            <a:r>
              <a:rPr lang="ru-RU" sz="2000" u="sng" dirty="0"/>
              <a:t>100% российское предприятие</a:t>
            </a:r>
            <a:r>
              <a:rPr lang="ru-RU" sz="2000" dirty="0"/>
              <a:t>» - нет иностранных лиц в цепочке собственников / управленцев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</a:t>
            </a:r>
            <a:r>
              <a:rPr lang="ru-RU" sz="2000" u="sng" dirty="0"/>
              <a:t>локализованное производство</a:t>
            </a:r>
            <a:r>
              <a:rPr lang="ru-RU" sz="2000" dirty="0"/>
              <a:t>» - производство в России, а собственник – иностранное лицо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</a:t>
            </a:r>
            <a:r>
              <a:rPr lang="ru-RU" sz="2000" u="sng" dirty="0"/>
              <a:t>российский производитель с производственными мощностями за рубежом</a:t>
            </a:r>
            <a:r>
              <a:rPr lang="ru-RU" sz="2000" dirty="0"/>
              <a:t>» и т.д.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Активизировать работу по экспорту РОССИЙСКОЙ продукции в страны, которые не поддержали санкции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192" y="332742"/>
            <a:ext cx="1944162" cy="115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820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04815"/>
            <a:ext cx="8229600" cy="5832475"/>
          </a:xfrm>
        </p:spPr>
        <p:txBody>
          <a:bodyPr anchorCtr="1"/>
          <a:lstStyle/>
          <a:p>
            <a:pPr lvl="0" algn="l"/>
            <a:r>
              <a:rPr lang="ru-RU" sz="2000" dirty="0"/>
              <a:t>В отношении российского товара выделить категории: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</a:t>
            </a:r>
            <a:r>
              <a:rPr lang="ru-RU" sz="2000" u="sng" dirty="0"/>
              <a:t>100% российский товар</a:t>
            </a:r>
            <a:r>
              <a:rPr lang="ru-RU" sz="2000" dirty="0"/>
              <a:t>» - особая категория - «эталон», </a:t>
            </a:r>
            <a:br>
              <a:rPr lang="ru-RU" sz="2000" dirty="0"/>
            </a:br>
            <a:r>
              <a:rPr lang="ru-RU" sz="2000" dirty="0"/>
              <a:t>максимальные преференции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</a:t>
            </a:r>
            <a:r>
              <a:rPr lang="ru-RU" sz="2000" u="sng" dirty="0"/>
              <a:t>Частично российский товар</a:t>
            </a:r>
            <a:r>
              <a:rPr lang="ru-RU" sz="2000" dirty="0"/>
              <a:t>» - товар, для производства которого используется иностранное сырье или оборудование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«Товар, произведенный в России, но с использованием </a:t>
            </a:r>
            <a:r>
              <a:rPr lang="ru-RU" sz="2000" u="sng" dirty="0"/>
              <a:t>иностранных технологий</a:t>
            </a:r>
            <a:r>
              <a:rPr lang="ru-RU" sz="2000" dirty="0"/>
              <a:t>»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«Товар, произведенный в России, но маркированный иностранным </a:t>
            </a:r>
            <a:r>
              <a:rPr lang="ru-RU" sz="2000" u="sng" dirty="0"/>
              <a:t>товарным знаком</a:t>
            </a:r>
            <a:r>
              <a:rPr lang="ru-RU" sz="2000" dirty="0"/>
              <a:t>»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Ответственность за продажу иностранного товара под видом российского!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6744" y="404813"/>
            <a:ext cx="1728144" cy="108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60547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SimSun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6269</TotalTime>
  <Pages>0</Pages>
  <Words>19</Words>
  <Characters>0</Characters>
  <Application>Microsoft Office PowerPoint</Application>
  <DocSecurity>0</DocSecurity>
  <PresentationFormat>Экран (4:3)</PresentationFormat>
  <Lines>0</Lines>
  <Paragraphs>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MS PGothic</vt:lpstr>
      <vt:lpstr>SimSun</vt:lpstr>
      <vt:lpstr>Arial</vt:lpstr>
      <vt:lpstr>Calibri</vt:lpstr>
      <vt:lpstr>Raleway Thin</vt:lpstr>
      <vt:lpstr>Times New Roman</vt:lpstr>
      <vt:lpstr>Тема Office</vt:lpstr>
      <vt:lpstr>     Перспективы развития национального режима в закупках Итоги Форума-выставки «ГОСЗАКАЗ»  Лисин Павел Владимирович  руководитель АНО ДПО «Академия Контрактных Отношений» www.ako-goszakaz.ru главный редактор сетевого издания «Цифровые Закупки» цифровые-закупки.рф   </vt:lpstr>
      <vt:lpstr>  </vt:lpstr>
      <vt:lpstr>Презентация PowerPoint</vt:lpstr>
      <vt:lpstr>Презентация PowerPoint</vt:lpstr>
      <vt:lpstr>Презентация PowerPoint</vt:lpstr>
      <vt:lpstr>«Ревизия» товаров, которые попали под санкции,  выделив стратегически важные (критические) отрасли  НЕТ российских аналогов?                    ПОЧЕМУ?   - товар НЕВОЗМОЖНО произвести, так как нет ресурсов, сырья, прав на технологии или способы производства или экономически нецелесообразно - российский товар СУЩЕСТВУЕТ, но не производится или отсутствует в Реестре по причине сложности оформления, нежелания производителя связываться с регистрацией или недостатка баллов для присвоения соответствующего статуса.  ЕСТЬ отрасли, в которых существует несколько российских производителей?                   комплексная поддержка!</vt:lpstr>
      <vt:lpstr> Предприятия ОПК могут производить  гражданскую продукцию без ущерба для ГОЗ? Нужна поддержка!  Торговая сеть (электронный магазин) для российских производителей для реализация продукции заказчикам и физ. лицам с интеграцией с региональными электронными магазинами   Специализированная биржа строительных материалов </vt:lpstr>
      <vt:lpstr> Разделить понятия «российский» ТОВАР и «российский»  ПОСТАВЩИК и принять решение, как мы каждую из этих  «категорий» поддерживаем  В отношении российских производителей ввести подкатегории:  «100% российское предприятие» - нет иностранных лиц в цепочке собственников / управленцев  «локализованное производство» - производство в России, а собственник – иностранное лицо  «российский производитель с производственными мощностями за рубежом» и т.д.   Активизировать работу по экспорту РОССИЙСКОЙ продукции в страны, которые не поддержали санкции</vt:lpstr>
      <vt:lpstr>В отношении российского товара выделить категории:  «100% российский товар» - особая категория - «эталон»,  максимальные преференции  «Частично российский товар» - товар, для производства которого используется иностранное сырье или оборудование  «Товар, произведенный в России, но с использованием иностранных технологий»  «Товар, произведенный в России, но маркированный иностранным товарным знаком»   Ответственность за продажу иностранного товара под видом российского!</vt:lpstr>
      <vt:lpstr>Презентация PowerPoint</vt:lpstr>
      <vt:lpstr>     СПАСИБО ЗА ВНИМАНИЕ!  Лисин Павел Владимирович руководитель АНО ДПО «Академия Контрактных Отношений» www.ako-goszakaz.ru главный редактор сетевого издания «Цифровые Закупки» цифровые-закупки.рф   </vt:lpstr>
    </vt:vector>
  </TitlesOfParts>
  <Company>support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LisinPV</dc:creator>
  <cp:lastModifiedBy>Павел Лисин</cp:lastModifiedBy>
  <cp:revision>760</cp:revision>
  <dcterms:created xsi:type="dcterms:W3CDTF">2013-02-27T06:45:00Z</dcterms:created>
  <dcterms:modified xsi:type="dcterms:W3CDTF">2022-05-26T12:02:14Z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1033-9.1.0.4550</vt:lpwstr>
  </property>
</Properties>
</file>