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9" r:id="rId2"/>
    <p:sldId id="262" r:id="rId3"/>
    <p:sldId id="257" r:id="rId4"/>
    <p:sldId id="261" r:id="rId5"/>
    <p:sldId id="721" r:id="rId6"/>
    <p:sldId id="763" r:id="rId7"/>
    <p:sldId id="762" r:id="rId8"/>
    <p:sldId id="256" r:id="rId9"/>
    <p:sldId id="258" r:id="rId10"/>
    <p:sldId id="260" r:id="rId11"/>
    <p:sldId id="320" r:id="rId12"/>
    <p:sldId id="321" r:id="rId13"/>
    <p:sldId id="26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84" y="714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7524EC-E0E1-46AB-95DD-2BE2B4D3AB5A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2483F9-6F5F-419B-8ABC-088DCCF9D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787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5B9A8F-6D52-4F59-958E-3781229849F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597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19DAB-AC78-4B17-BAE4-7B8A27BFE00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875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D5AE08-A11E-4C35-8445-43144BEB6F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11DC6F2-E4B9-4E2E-B50B-83B2A2757E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9EEDE3-30A1-487B-9CFD-D75660951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F57B-D752-4748-868A-60B4B34F7422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4AFEA7-1C31-4323-A25E-D0FBC573D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795546-5489-4158-A61D-2F6298984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ACC78-E948-4005-AD15-D5AEDCB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293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2BAADF-8226-425C-B268-BC62F91B7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D8435FE-C1EF-4215-AA12-222E7E3D80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EDA9F4-5B50-4062-874A-C87AF3FDF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F57B-D752-4748-868A-60B4B34F7422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4A4326F-6445-4E04-988E-E0BE2F1D7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B54E2D-8E6D-4093-B5F5-38A608164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ACC78-E948-4005-AD15-D5AEDCB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369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3D1CBE9-FB5C-4D9A-A284-77E84291E3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8C78D55-D0DD-42E0-89E6-04998C14F1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C377A32-2984-4747-837D-83F0AA566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F57B-D752-4748-868A-60B4B34F7422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8EC930-2017-4AC3-A6E8-76DDF2CFE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589544-7680-4828-A255-59BDFD632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ACC78-E948-4005-AD15-D5AEDCB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585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ECA4B9-65B0-498F-84C8-88E7A03F6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AC5F04-0E68-45C9-BA29-02EFEA66F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09BB97-8F68-4ABC-BCC1-482C9C43E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F57B-D752-4748-868A-60B4B34F7422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47C0F8-D020-4C4A-8AA6-B7102693A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CEF579-B845-40B3-BCCC-8AF181487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ACC78-E948-4005-AD15-D5AEDCB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68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8F30F9-3DDF-4ECD-A1D7-EFDE6F237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8C8EF0-82B4-4AC4-96CC-A2357FBF2F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403BD7-48DD-4B24-831F-DFE72308E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F57B-D752-4748-868A-60B4B34F7422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979A78-44C2-4256-BDDA-87F483DE9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13A2E5-BFDF-4B82-843A-A2EBBBF4A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ACC78-E948-4005-AD15-D5AEDCB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419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1F6461-D177-4CA2-A1C1-77565201C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C1F0BD-FF57-4E25-BD8B-B9394D0DEA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74DBD93-BDE8-4F57-B1A8-68445895A1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64D35C6-6DD2-4246-9137-F539A365B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F57B-D752-4748-868A-60B4B34F7422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84A37AE-BF17-4567-A512-21D6185DD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03CD71A-74F1-48FE-9C21-F3FBA68C1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ACC78-E948-4005-AD15-D5AEDCB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864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A9613A-EAD4-4CD8-A40D-F336747A9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CE252CF-9A4B-4AE3-AB65-C11F4DDD2A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CAE06BB-9DBD-4852-B148-9EB279187F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7AF6C3A-D5E8-49A0-A8BA-775909D4CD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B0D0630-F53D-431B-A271-2185DDA7AE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0BAD86C-7107-408B-A3E2-B16AB2975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F57B-D752-4748-868A-60B4B34F7422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A926680-A3A1-4074-93B7-53672BE31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8D88A6E-41ED-4196-8CF5-2A427CB44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ACC78-E948-4005-AD15-D5AEDCB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4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151F67-D44F-4E59-8586-EBD51898E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11E74B5-7A85-4053-9875-04C8C0070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F57B-D752-4748-868A-60B4B34F7422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9F2D2D1-498F-433C-B0EF-D8234F4ED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11E4A76-73F4-4702-AA41-AB0513EF6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ACC78-E948-4005-AD15-D5AEDCB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72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283640B-332F-4957-9681-038255B72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F57B-D752-4748-868A-60B4B34F7422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C1810B2-9DEB-481E-8442-E8A06A11D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29E3E6B-E844-41FE-9C1A-F907C5B0A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ACC78-E948-4005-AD15-D5AEDCB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07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3DD7F4-742F-4247-9590-B910819E1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1A7BE8-D1C9-4AC0-ADDC-C5832286F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B382AC5-673D-4C16-AE62-F17B946A24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C6E571B-4E70-4449-A405-EC019FA37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F57B-D752-4748-868A-60B4B34F7422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88CF088-6908-48AD-BB57-097AC06F4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2AB4538-1B91-4E72-9858-45212C120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ACC78-E948-4005-AD15-D5AEDCB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469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31AB73-CBC2-4236-9971-ED472E966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122D009-940E-4F13-AC67-6E2454EB8F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F23E163-21E2-4B94-90D1-5276519BD0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66F254C-5B75-4590-9EFA-79ADA3559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F57B-D752-4748-868A-60B4B34F7422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174E00B-98B6-406B-A92A-114154E5D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A755840-62DB-4B84-930A-E18549A3B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ACC78-E948-4005-AD15-D5AEDCB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401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7FC346-6BD6-4927-932C-99A9D64EB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6F6349-382F-468C-89C1-13CE494B3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47D263-A24F-43D3-8AB6-F9AB15F31A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BF57B-D752-4748-868A-60B4B34F7422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8E8391-3F23-40DF-939E-AA42E76C20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5E463C-FA5D-4756-9E53-8EA616CC43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ACC78-E948-4005-AD15-D5AEDCB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555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DF40EAB3-C582-4326-91B8-80404F59CC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060" y="134365"/>
            <a:ext cx="1383879" cy="1377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6">
            <a:extLst>
              <a:ext uri="{FF2B5EF4-FFF2-40B4-BE49-F238E27FC236}">
                <a16:creationId xmlns:a16="http://schemas.microsoft.com/office/drawing/2014/main" id="{249E749E-CBF8-45E1-B893-1B6215466EAE}"/>
              </a:ext>
            </a:extLst>
          </p:cNvPr>
          <p:cNvSpPr txBox="1"/>
          <p:nvPr/>
        </p:nvSpPr>
        <p:spPr>
          <a:xfrm>
            <a:off x="0" y="6363478"/>
            <a:ext cx="1219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/>
              <a:t>26 ноября 2021 г.</a:t>
            </a:r>
            <a:endParaRPr lang="ru-RU" sz="1000" b="1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1A620C7-E210-481D-95FD-D80BE487D54E}"/>
              </a:ext>
            </a:extLst>
          </p:cNvPr>
          <p:cNvSpPr txBox="1">
            <a:spLocks/>
          </p:cNvSpPr>
          <p:nvPr/>
        </p:nvSpPr>
        <p:spPr>
          <a:xfrm>
            <a:off x="0" y="2409897"/>
            <a:ext cx="12192000" cy="24610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5400" b="1" dirty="0">
                <a:latin typeface="Bicubik" panose="02000503020000020004" pitchFamily="2" charset="0"/>
              </a:rPr>
              <a:t>О планировании закупок на 2022-2024 гг.</a:t>
            </a:r>
          </a:p>
        </p:txBody>
      </p:sp>
    </p:spTree>
    <p:extLst>
      <p:ext uri="{BB962C8B-B14F-4D97-AF65-F5344CB8AC3E}">
        <p14:creationId xmlns:p14="http://schemas.microsoft.com/office/powerpoint/2010/main" val="2277465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64D6DB4-5B42-4230-A9FA-06356C1B2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0766"/>
            <a:ext cx="10406130" cy="5557234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8E94F9F-36A2-4853-BC5F-6EF96FDAB0DD}"/>
              </a:ext>
            </a:extLst>
          </p:cNvPr>
          <p:cNvSpPr/>
          <p:nvPr/>
        </p:nvSpPr>
        <p:spPr>
          <a:xfrm>
            <a:off x="0" y="0"/>
            <a:ext cx="10406130" cy="11848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Форма плана-графика в соответствии с ППРФ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 30.09.2019 № 1279 </a:t>
            </a:r>
            <a:r>
              <a:rPr lang="ru-RU" sz="3200" b="1" u="sng" dirty="0">
                <a:solidFill>
                  <a:srgbClr val="FF0000"/>
                </a:solidFill>
              </a:rPr>
              <a:t>осталась прежней</a:t>
            </a:r>
          </a:p>
        </p:txBody>
      </p:sp>
    </p:spTree>
    <p:extLst>
      <p:ext uri="{BB962C8B-B14F-4D97-AF65-F5344CB8AC3E}">
        <p14:creationId xmlns:p14="http://schemas.microsoft.com/office/powerpoint/2010/main" val="451071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476674"/>
            <a:ext cx="10322841" cy="295232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667" dirty="0"/>
              <a:t>1. Идентификационный код закупки (ИКЗ)* указывается в </a:t>
            </a:r>
            <a:br>
              <a:rPr lang="ru-RU" sz="2667" dirty="0"/>
            </a:br>
            <a:r>
              <a:rPr lang="ru-RU" sz="2667" b="1" dirty="0"/>
              <a:t>плане-графике</a:t>
            </a:r>
            <a:r>
              <a:rPr lang="ru-RU" sz="2667" dirty="0"/>
              <a:t>, </a:t>
            </a:r>
            <a:r>
              <a:rPr lang="ru-RU" sz="2667" b="1" dirty="0"/>
              <a:t>извещении</a:t>
            </a:r>
            <a:r>
              <a:rPr lang="ru-RU" sz="2667" dirty="0"/>
              <a:t> об осуществлении закупки, </a:t>
            </a:r>
            <a:r>
              <a:rPr lang="ru-RU" sz="2667" b="1" dirty="0"/>
              <a:t>документации</a:t>
            </a:r>
            <a:r>
              <a:rPr lang="ru-RU" sz="2667" dirty="0"/>
              <a:t> о закупке, в </a:t>
            </a:r>
            <a:r>
              <a:rPr lang="ru-RU" sz="2667" b="1" dirty="0"/>
              <a:t>контракте</a:t>
            </a:r>
            <a:r>
              <a:rPr lang="ru-RU" sz="2667" dirty="0"/>
              <a:t>, а также в иных документах, предусмотренных 44-ФЗ. При этом в информации и документах, подлежащих в соответствии с 44-ФЗ размещению в ЕИС, ИКЗ указывается с использованием ЕИС.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2"/>
            <a:ext cx="8152327" cy="476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933" b="1" i="1" dirty="0">
                <a:solidFill>
                  <a:srgbClr val="FF0000"/>
                </a:solidFill>
              </a:rPr>
              <a:t>Статья 23. Идентификационный код закупки</a:t>
            </a:r>
            <a:endParaRPr lang="ru-RU" sz="2933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vodokanal-service.ru/thumbs/1481/oYQdxmULUAu2XQ2z0lVrEC9WJBQLSuTshzYGSm1X_650_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75" y="3149188"/>
            <a:ext cx="2042844" cy="153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бъект 2"/>
          <p:cNvSpPr txBox="1">
            <a:spLocks/>
          </p:cNvSpPr>
          <p:nvPr/>
        </p:nvSpPr>
        <p:spPr>
          <a:xfrm>
            <a:off x="1" y="4735130"/>
            <a:ext cx="12105687" cy="21228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ru-RU" sz="2667" dirty="0"/>
              <a:t>2. ИКЗ обеспечивает </a:t>
            </a:r>
            <a:r>
              <a:rPr lang="ru-RU" sz="2667" b="1" dirty="0"/>
              <a:t>взаимосвязь этих документов.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2667" dirty="0"/>
              <a:t>3. Порядок формирования ИКЗ, в том числе его состав и структура в зависимости от целей применения, устанавливается Минфином России.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2667" i="1" dirty="0"/>
              <a:t>* - цифровой, машиночитаемый код, состоящий из 36 цифр</a:t>
            </a:r>
          </a:p>
        </p:txBody>
      </p:sp>
      <p:pic>
        <p:nvPicPr>
          <p:cNvPr id="1028" name="Picture 4" descr="http://business-notepad.ru/wp-content/uploads/5/7/1/5711b6ebfe73554735442bb2f7c05c7f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934" y="3198959"/>
            <a:ext cx="2993276" cy="1453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johannes-brahms-gymnasium.hamburg.de/wp-content/uploads/sites/57/2015/02/paper-576384_128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635" y="3217733"/>
            <a:ext cx="3295196" cy="145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0.wp.com/scholarinvestments.com/wp-content/uploads/2018/12/Contract-Hand.png?fit=767%2C769&amp;ssl=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257" y="3149188"/>
            <a:ext cx="1969361" cy="1480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804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-1" y="0"/>
            <a:ext cx="9936428" cy="853760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ru-RU" sz="3200" b="1" dirty="0">
                <a:solidFill>
                  <a:srgbClr val="FF0000"/>
                </a:solidFill>
              </a:rPr>
              <a:t>Приказ Минфина России от 10.04.2019 № 55н</a:t>
            </a:r>
          </a:p>
        </p:txBody>
      </p:sp>
      <p:sp>
        <p:nvSpPr>
          <p:cNvPr id="4" name="Объект 2"/>
          <p:cNvSpPr>
            <a:spLocks noGrp="1"/>
          </p:cNvSpPr>
          <p:nvPr>
            <p:ph sz="quarter" idx="4294967295"/>
          </p:nvPr>
        </p:nvSpPr>
        <p:spPr>
          <a:xfrm>
            <a:off x="410837" y="853760"/>
            <a:ext cx="9813622" cy="6004240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just">
              <a:buNone/>
              <a:defRPr/>
            </a:pPr>
            <a:r>
              <a:rPr lang="ru-RU" sz="2267" b="1" dirty="0"/>
              <a:t>1–2 разряды </a:t>
            </a:r>
            <a:r>
              <a:rPr lang="ru-RU" sz="2267" dirty="0"/>
              <a:t>- последние две цифры </a:t>
            </a:r>
            <a:r>
              <a:rPr lang="ru-RU" sz="2267" b="1" dirty="0"/>
              <a:t>года (!!!)</a:t>
            </a:r>
            <a:r>
              <a:rPr lang="ru-RU" sz="2267" dirty="0"/>
              <a:t> </a:t>
            </a:r>
            <a:r>
              <a:rPr lang="ru-RU" sz="2267" b="1" dirty="0"/>
              <a:t>размещения извещения </a:t>
            </a:r>
            <a:r>
              <a:rPr lang="ru-RU" sz="2267" dirty="0"/>
              <a:t>(извещений) об осуществлении закупки или года </a:t>
            </a:r>
            <a:r>
              <a:rPr lang="ru-RU" sz="2267" b="1" dirty="0"/>
              <a:t>заключения контракта </a:t>
            </a:r>
            <a:r>
              <a:rPr lang="ru-RU" sz="2267" dirty="0"/>
              <a:t>(контрактов) с единственным поставщиком;</a:t>
            </a:r>
          </a:p>
          <a:p>
            <a:pPr marL="0" indent="0" algn="just">
              <a:buNone/>
              <a:defRPr/>
            </a:pPr>
            <a:r>
              <a:rPr lang="ru-RU" sz="2267" b="1" dirty="0"/>
              <a:t>3–22 разряды </a:t>
            </a:r>
            <a:r>
              <a:rPr lang="ru-RU" sz="2267" dirty="0"/>
              <a:t>- идентификационный код заказчика (ИКУ);</a:t>
            </a:r>
          </a:p>
          <a:p>
            <a:pPr marL="0" indent="0" algn="just">
              <a:buNone/>
              <a:defRPr/>
            </a:pPr>
            <a:r>
              <a:rPr lang="ru-RU" sz="2267" b="1" dirty="0"/>
              <a:t>23–26 разряды </a:t>
            </a:r>
            <a:r>
              <a:rPr lang="ru-RU" sz="2267" dirty="0"/>
              <a:t>- номер закупки, включенной в сформированный (утвержденный) заказчиком на очередной финансовый год и плановый период ПГ;</a:t>
            </a:r>
          </a:p>
          <a:p>
            <a:pPr marL="0" indent="0" algn="just">
              <a:buNone/>
              <a:defRPr/>
            </a:pPr>
            <a:r>
              <a:rPr lang="ru-RU" sz="2267" b="1" dirty="0"/>
              <a:t>27–29 разряды -</a:t>
            </a:r>
            <a:r>
              <a:rPr lang="ru-RU" sz="2267" dirty="0"/>
              <a:t> порядковый номер закупки, сформированный </a:t>
            </a:r>
            <a:r>
              <a:rPr lang="ru-RU" sz="2267" b="1" dirty="0"/>
              <a:t>в пределах номера</a:t>
            </a:r>
            <a:r>
              <a:rPr lang="ru-RU" sz="2267" dirty="0"/>
              <a:t>, указанного в 23 – 26 разрядах ИКЗ;</a:t>
            </a:r>
          </a:p>
          <a:p>
            <a:pPr marL="0" indent="0" algn="just">
              <a:buNone/>
              <a:defRPr/>
            </a:pPr>
            <a:r>
              <a:rPr lang="ru-RU" sz="2267" b="1" dirty="0"/>
              <a:t>30–33 разряды </a:t>
            </a:r>
            <a:r>
              <a:rPr lang="ru-RU" sz="2267" dirty="0"/>
              <a:t>- информация о коде объекта закупки по ОКПД2 с детализацией до группы ТРУ:</a:t>
            </a:r>
          </a:p>
          <a:p>
            <a:pPr marL="0" indent="0" algn="just">
              <a:buNone/>
              <a:defRPr/>
            </a:pPr>
            <a:r>
              <a:rPr lang="ru-RU" sz="2267" i="1" dirty="0"/>
              <a:t>      30-31 разряды - класс;</a:t>
            </a:r>
          </a:p>
          <a:p>
            <a:pPr marL="0" indent="0" algn="just">
              <a:buNone/>
              <a:defRPr/>
            </a:pPr>
            <a:r>
              <a:rPr lang="ru-RU" sz="2267" i="1" dirty="0"/>
              <a:t>      32 разряд - подкласс;</a:t>
            </a:r>
          </a:p>
          <a:p>
            <a:pPr marL="0" indent="0" algn="just">
              <a:buNone/>
              <a:defRPr/>
            </a:pPr>
            <a:r>
              <a:rPr lang="ru-RU" sz="2267" i="1" dirty="0"/>
              <a:t>      33 разряд - группа;</a:t>
            </a:r>
          </a:p>
          <a:p>
            <a:pPr marL="0" indent="0" algn="just">
              <a:buNone/>
              <a:defRPr/>
            </a:pPr>
            <a:r>
              <a:rPr lang="ru-RU" sz="2267" b="1" dirty="0"/>
              <a:t>34–36 разряды</a:t>
            </a:r>
            <a:r>
              <a:rPr lang="ru-RU" sz="2267" dirty="0"/>
              <a:t> - КВР</a:t>
            </a:r>
          </a:p>
        </p:txBody>
      </p:sp>
      <p:sp>
        <p:nvSpPr>
          <p:cNvPr id="2" name="Стрелка вправо 1"/>
          <p:cNvSpPr/>
          <p:nvPr/>
        </p:nvSpPr>
        <p:spPr>
          <a:xfrm>
            <a:off x="18195" y="938835"/>
            <a:ext cx="360040" cy="270031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10012" y="2361664"/>
            <a:ext cx="360040" cy="270031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10012" y="3514462"/>
            <a:ext cx="360040" cy="270031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18195" y="4204207"/>
            <a:ext cx="360040" cy="270031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18195" y="6330263"/>
            <a:ext cx="360040" cy="270031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18195" y="1943135"/>
            <a:ext cx="360040" cy="270031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59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выглядит как текст, легкий&#10;&#10;Автоматически созданное описание">
            <a:extLst>
              <a:ext uri="{FF2B5EF4-FFF2-40B4-BE49-F238E27FC236}">
                <a16:creationId xmlns:a16="http://schemas.microsoft.com/office/drawing/2014/main" id="{5044A865-4E20-4DC4-8889-92AE0A08B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977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17B06A2C-15B5-49D3-BE3E-4B6F3F624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567DEF5-B542-4916-B987-A551CE16205A}"/>
              </a:ext>
            </a:extLst>
          </p:cNvPr>
          <p:cNvSpPr/>
          <p:nvPr/>
        </p:nvSpPr>
        <p:spPr>
          <a:xfrm>
            <a:off x="0" y="2216020"/>
            <a:ext cx="10580914" cy="267795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rgbClr val="FF0000"/>
                </a:solidFill>
                <a:cs typeface="Arial" panose="020B0604020202020204" pitchFamily="34" charset="0"/>
              </a:rPr>
              <a:t>До </a:t>
            </a:r>
            <a:r>
              <a:rPr lang="ru-RU" sz="5400" b="1" strike="sngStrike" dirty="0">
                <a:solidFill>
                  <a:srgbClr val="FF0000"/>
                </a:solidFill>
                <a:cs typeface="Arial" panose="020B0604020202020204" pitchFamily="34" charset="0"/>
              </a:rPr>
              <a:t>наступления Нового года</a:t>
            </a:r>
            <a:r>
              <a:rPr lang="en-US" sz="5400" b="1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ru-RU" sz="5400" b="1" dirty="0">
                <a:solidFill>
                  <a:srgbClr val="FF0000"/>
                </a:solidFill>
                <a:cs typeface="Arial" panose="020B0604020202020204" pitchFamily="34" charset="0"/>
              </a:rPr>
              <a:t>«оптимизационного пакета» осталось              дней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AC70800-08F7-45F0-B902-C1AED4CE8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200" y="3691705"/>
            <a:ext cx="1974321" cy="197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640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4AAC710-EBBE-44C5-8D98-9BF4E8C2B4A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-1418253"/>
            <a:ext cx="12192000" cy="8276253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B46981C-3003-4FCE-A43E-4DDD251EA05D}"/>
              </a:ext>
            </a:extLst>
          </p:cNvPr>
          <p:cNvSpPr/>
          <p:nvPr/>
        </p:nvSpPr>
        <p:spPr>
          <a:xfrm>
            <a:off x="-1" y="-1"/>
            <a:ext cx="10506269" cy="18937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Увеличивается объем закупок у СМП и СОНКО (ст.30 44-ФЗ)*</a:t>
            </a:r>
          </a:p>
        </p:txBody>
      </p:sp>
      <p:pic>
        <p:nvPicPr>
          <p:cNvPr id="5" name="Рисунок 4" descr="Изображение выглядит как внутренний, вырезать, казино, нарезанный ломтиками&#10;&#10;Автоматически созданное описание">
            <a:extLst>
              <a:ext uri="{FF2B5EF4-FFF2-40B4-BE49-F238E27FC236}">
                <a16:creationId xmlns:a16="http://schemas.microsoft.com/office/drawing/2014/main" id="{BDF4E3F9-9704-4BA3-92AD-61587871977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32" y="4018973"/>
            <a:ext cx="2572109" cy="1819529"/>
          </a:xfrm>
          <a:prstGeom prst="rect">
            <a:avLst/>
          </a:prstGeom>
        </p:spPr>
      </p:pic>
      <p:pic>
        <p:nvPicPr>
          <p:cNvPr id="16" name="Рисунок 15" descr="Изображение выглядит как казино, нарезанный ломтиками, стопка, несколько&#10;&#10;Автоматически созданное описание">
            <a:extLst>
              <a:ext uri="{FF2B5EF4-FFF2-40B4-BE49-F238E27FC236}">
                <a16:creationId xmlns:a16="http://schemas.microsoft.com/office/drawing/2014/main" id="{9A056C24-9D3F-4E15-BAD7-BB24B756E56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457" y="2416404"/>
            <a:ext cx="5715798" cy="3810532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54827ED8-ACD8-487F-8FF8-1EF1230182D4}"/>
              </a:ext>
            </a:extLst>
          </p:cNvPr>
          <p:cNvSpPr/>
          <p:nvPr/>
        </p:nvSpPr>
        <p:spPr>
          <a:xfrm>
            <a:off x="718177" y="3240411"/>
            <a:ext cx="1446981" cy="7989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rgbClr val="FF0000"/>
                </a:solidFill>
                <a:latin typeface="Bicubik" panose="02000503020000020004" pitchFamily="2" charset="0"/>
              </a:rPr>
              <a:t>15%</a:t>
            </a:r>
            <a:endParaRPr lang="ru-RU" sz="4800" dirty="0">
              <a:solidFill>
                <a:srgbClr val="FF0000"/>
              </a:solidFill>
              <a:latin typeface="Bicubik" panose="02000503020000020004" pitchFamily="2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8C169C70-F5F8-441E-A0AD-2C460677FD94}"/>
              </a:ext>
            </a:extLst>
          </p:cNvPr>
          <p:cNvSpPr/>
          <p:nvPr/>
        </p:nvSpPr>
        <p:spPr>
          <a:xfrm>
            <a:off x="7561215" y="2201824"/>
            <a:ext cx="1825690" cy="7989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rgbClr val="FF0000"/>
                </a:solidFill>
                <a:latin typeface="Bicubik" panose="02000503020000020004" pitchFamily="2" charset="0"/>
              </a:rPr>
              <a:t>25%</a:t>
            </a:r>
            <a:endParaRPr lang="ru-RU" sz="4800" dirty="0">
              <a:solidFill>
                <a:srgbClr val="FF0000"/>
              </a:solidFill>
              <a:latin typeface="Bicubik" panose="02000503020000020004" pitchFamily="2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F90D774-C5BB-44D9-BB42-FCC14375EF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98066">
            <a:off x="3233403" y="1890663"/>
            <a:ext cx="2881008" cy="3561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4883BCD-9808-4CA5-9E7B-B511DDD258F6}"/>
              </a:ext>
            </a:extLst>
          </p:cNvPr>
          <p:cNvSpPr/>
          <p:nvPr/>
        </p:nvSpPr>
        <p:spPr>
          <a:xfrm>
            <a:off x="718177" y="5248988"/>
            <a:ext cx="1982560" cy="58058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rgbClr val="FF0000"/>
                </a:solidFill>
                <a:latin typeface="Bicubik" panose="02000503020000020004" pitchFamily="2" charset="0"/>
              </a:rPr>
              <a:t>2021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56B37C6-6605-492D-8484-BA4CD10A607C}"/>
              </a:ext>
            </a:extLst>
          </p:cNvPr>
          <p:cNvSpPr/>
          <p:nvPr/>
        </p:nvSpPr>
        <p:spPr>
          <a:xfrm>
            <a:off x="7416857" y="5259683"/>
            <a:ext cx="2159102" cy="58058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rgbClr val="FF0000"/>
                </a:solidFill>
                <a:latin typeface="Bicubik" panose="02000503020000020004" pitchFamily="2" charset="0"/>
              </a:rPr>
              <a:t>2022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4C531BFA-8EC3-4636-921B-63049CEF916D}"/>
              </a:ext>
            </a:extLst>
          </p:cNvPr>
          <p:cNvSpPr/>
          <p:nvPr/>
        </p:nvSpPr>
        <p:spPr>
          <a:xfrm>
            <a:off x="1" y="6298270"/>
            <a:ext cx="10995254" cy="5843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* - инф-я о закупках у СМП не отражается в плане-графике</a:t>
            </a:r>
          </a:p>
        </p:txBody>
      </p:sp>
    </p:spTree>
    <p:extLst>
      <p:ext uri="{BB962C8B-B14F-4D97-AF65-F5344CB8AC3E}">
        <p14:creationId xmlns:p14="http://schemas.microsoft.com/office/powerpoint/2010/main" val="2353840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D315239-4E31-4862-AD3D-68111ADA56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335" y="956394"/>
            <a:ext cx="4251855" cy="590160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80C19A3-5CDC-406B-9D91-137895D881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3217" y="956395"/>
            <a:ext cx="4251855" cy="5901605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288B016-90B9-486E-ADD1-FE3879F1FF12}"/>
              </a:ext>
            </a:extLst>
          </p:cNvPr>
          <p:cNvSpPr/>
          <p:nvPr/>
        </p:nvSpPr>
        <p:spPr>
          <a:xfrm>
            <a:off x="283335" y="0"/>
            <a:ext cx="9237306" cy="8248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НПА по планированию</a:t>
            </a:r>
            <a:endParaRPr lang="ru-RU" sz="44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10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597" y="1124744"/>
            <a:ext cx="7243531" cy="460851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733" dirty="0">
                <a:solidFill>
                  <a:srgbClr val="7030A0"/>
                </a:solidFill>
              </a:rPr>
              <a:t>Планирование закупок осуществляется посредством формирования, утверждения и ведения </a:t>
            </a:r>
            <a:r>
              <a:rPr lang="ru-RU" sz="3733" b="1" u="sng" dirty="0">
                <a:solidFill>
                  <a:srgbClr val="7030A0"/>
                </a:solidFill>
              </a:rPr>
              <a:t>планов-графиков</a:t>
            </a:r>
            <a:r>
              <a:rPr lang="ru-RU" sz="3733" dirty="0">
                <a:solidFill>
                  <a:srgbClr val="7030A0"/>
                </a:solidFill>
              </a:rPr>
              <a:t>. </a:t>
            </a:r>
          </a:p>
          <a:p>
            <a:pPr algn="just"/>
            <a:endParaRPr lang="ru-RU" sz="3733" dirty="0">
              <a:solidFill>
                <a:srgbClr val="7030A0"/>
              </a:solidFill>
            </a:endParaRPr>
          </a:p>
          <a:p>
            <a:r>
              <a:rPr lang="ru-RU" sz="3733" dirty="0">
                <a:solidFill>
                  <a:srgbClr val="7030A0"/>
                </a:solidFill>
              </a:rPr>
              <a:t>Закупки, не предусмотренные планами-графиками, </a:t>
            </a:r>
          </a:p>
          <a:p>
            <a:r>
              <a:rPr lang="ru-RU" sz="3733" b="1" u="sng" dirty="0">
                <a:solidFill>
                  <a:srgbClr val="7030A0"/>
                </a:solidFill>
              </a:rPr>
              <a:t>не могут быть осуществлены</a:t>
            </a:r>
            <a:r>
              <a:rPr lang="ru-RU" sz="3733" dirty="0">
                <a:solidFill>
                  <a:srgbClr val="7030A0"/>
                </a:solidFill>
              </a:rPr>
              <a:t>.</a:t>
            </a:r>
            <a:endParaRPr lang="en-US" sz="3733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84032" y="4469906"/>
            <a:ext cx="768085" cy="14401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800" dirty="0">
                <a:solidFill>
                  <a:srgbClr val="FF0000"/>
                </a:solidFill>
              </a:rPr>
              <a:t>!</a:t>
            </a:r>
            <a:endParaRPr lang="ru-RU" sz="12800" dirty="0">
              <a:solidFill>
                <a:srgbClr val="FF0000"/>
              </a:solidFill>
            </a:endParaRPr>
          </a:p>
        </p:txBody>
      </p:sp>
      <p:pic>
        <p:nvPicPr>
          <p:cNvPr id="5" name="Picture 2" descr="https://avatars.mds.yandex.net/get-zen_doc/759807/pub_5ace087e2394dfca464f126e_5ace0928256d5c1d844b527c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133" y="1316766"/>
            <a:ext cx="4722867" cy="4546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>
            <a:extLst>
              <a:ext uri="{FF2B5EF4-FFF2-40B4-BE49-F238E27FC236}">
                <a16:creationId xmlns:a16="http://schemas.microsoft.com/office/drawing/2014/main" id="{F854086C-9FCC-4B8E-96A9-9134ECCB3F13}"/>
              </a:ext>
            </a:extLst>
          </p:cNvPr>
          <p:cNvSpPr txBox="1">
            <a:spLocks/>
          </p:cNvSpPr>
          <p:nvPr/>
        </p:nvSpPr>
        <p:spPr>
          <a:xfrm>
            <a:off x="2" y="0"/>
            <a:ext cx="9264351" cy="83671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sz="3600" b="1" dirty="0">
                <a:solidFill>
                  <a:srgbClr val="FF0000"/>
                </a:solidFill>
              </a:rPr>
              <a:t>Статья 16. Планирование закупок</a:t>
            </a:r>
          </a:p>
        </p:txBody>
      </p:sp>
    </p:spTree>
    <p:extLst>
      <p:ext uri="{BB962C8B-B14F-4D97-AF65-F5344CB8AC3E}">
        <p14:creationId xmlns:p14="http://schemas.microsoft.com/office/powerpoint/2010/main" val="769683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>
            <a:extLst>
              <a:ext uri="{FF2B5EF4-FFF2-40B4-BE49-F238E27FC236}">
                <a16:creationId xmlns:a16="http://schemas.microsoft.com/office/drawing/2014/main" id="{0D648FF0-FF59-46E4-AF40-58B85E46A2E5}"/>
              </a:ext>
            </a:extLst>
          </p:cNvPr>
          <p:cNvSpPr txBox="1">
            <a:spLocks/>
          </p:cNvSpPr>
          <p:nvPr/>
        </p:nvSpPr>
        <p:spPr>
          <a:xfrm>
            <a:off x="2" y="-1"/>
            <a:ext cx="12191998" cy="53749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ru-RU" sz="4400" b="1" u="sng" dirty="0">
                <a:solidFill>
                  <a:srgbClr val="FF0000"/>
                </a:solidFill>
              </a:rPr>
              <a:t>Государственные</a:t>
            </a:r>
            <a:r>
              <a:rPr lang="ru-RU" sz="4400" b="1" dirty="0">
                <a:solidFill>
                  <a:srgbClr val="FF0000"/>
                </a:solidFill>
              </a:rPr>
              <a:t> заказчики РО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419AA75-CCAF-4BDA-B66E-CF19BE4C40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227" y="904009"/>
            <a:ext cx="3707639" cy="1640828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B1044B7-3391-429A-88A0-BA4D18F599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394" y="424577"/>
            <a:ext cx="3707639" cy="259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>
            <a:extLst>
              <a:ext uri="{FF2B5EF4-FFF2-40B4-BE49-F238E27FC236}">
                <a16:creationId xmlns:a16="http://schemas.microsoft.com/office/drawing/2014/main" id="{04AB86F4-A2CE-4493-8E6C-A9CB83146C5D}"/>
              </a:ext>
            </a:extLst>
          </p:cNvPr>
          <p:cNvSpPr txBox="1">
            <a:spLocks/>
          </p:cNvSpPr>
          <p:nvPr/>
        </p:nvSpPr>
        <p:spPr>
          <a:xfrm>
            <a:off x="0" y="2638945"/>
            <a:ext cx="4144617" cy="68580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ru-RU" sz="3600" b="1" dirty="0">
                <a:solidFill>
                  <a:srgbClr val="FF0000"/>
                </a:solidFill>
              </a:rPr>
              <a:t>Формирование ПГ</a:t>
            </a: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E3D4BC11-3ED2-4309-B5FC-BD3EEBF3B480}"/>
              </a:ext>
            </a:extLst>
          </p:cNvPr>
          <p:cNvSpPr txBox="1">
            <a:spLocks/>
          </p:cNvSpPr>
          <p:nvPr/>
        </p:nvSpPr>
        <p:spPr>
          <a:xfrm>
            <a:off x="8618394" y="2629006"/>
            <a:ext cx="3497005" cy="68580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ru-RU" sz="3600" b="1" dirty="0">
                <a:solidFill>
                  <a:srgbClr val="FF0000"/>
                </a:solidFill>
              </a:rPr>
              <a:t>Утверждение ПГ</a:t>
            </a:r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EA9CBED5-7C60-4619-8AE6-9BF7205CA190}"/>
              </a:ext>
            </a:extLst>
          </p:cNvPr>
          <p:cNvSpPr/>
          <p:nvPr/>
        </p:nvSpPr>
        <p:spPr>
          <a:xfrm>
            <a:off x="4125295" y="1190806"/>
            <a:ext cx="4852509" cy="1319155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ъект 2">
            <a:extLst>
              <a:ext uri="{FF2B5EF4-FFF2-40B4-BE49-F238E27FC236}">
                <a16:creationId xmlns:a16="http://schemas.microsoft.com/office/drawing/2014/main" id="{806A6DDD-C861-4D59-B4D6-94BC9FB5DE64}"/>
              </a:ext>
            </a:extLst>
          </p:cNvPr>
          <p:cNvSpPr txBox="1">
            <a:spLocks/>
          </p:cNvSpPr>
          <p:nvPr/>
        </p:nvSpPr>
        <p:spPr>
          <a:xfrm>
            <a:off x="4974913" y="1558131"/>
            <a:ext cx="2739236" cy="68580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ru-RU" sz="3600" b="1" dirty="0">
                <a:solidFill>
                  <a:schemeClr val="bg1"/>
                </a:solidFill>
              </a:rPr>
              <a:t>выгрузка в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1F6B010-423B-4B13-A4E3-7835525D94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115" y="3408915"/>
            <a:ext cx="3868385" cy="344908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2E81E95-D7E4-4FE4-AC84-5BE8CEF3E4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1377" y="2521081"/>
            <a:ext cx="891069" cy="793726"/>
          </a:xfrm>
          <a:prstGeom prst="rect">
            <a:avLst/>
          </a:prstGeom>
        </p:spPr>
      </p:pic>
      <p:sp>
        <p:nvSpPr>
          <p:cNvPr id="17" name="Объект 2">
            <a:extLst>
              <a:ext uri="{FF2B5EF4-FFF2-40B4-BE49-F238E27FC236}">
                <a16:creationId xmlns:a16="http://schemas.microsoft.com/office/drawing/2014/main" id="{371777A4-8DDE-440E-B534-EAF424D2BABB}"/>
              </a:ext>
            </a:extLst>
          </p:cNvPr>
          <p:cNvSpPr txBox="1">
            <a:spLocks/>
          </p:cNvSpPr>
          <p:nvPr/>
        </p:nvSpPr>
        <p:spPr>
          <a:xfrm>
            <a:off x="4144617" y="4335442"/>
            <a:ext cx="6828183" cy="91813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ru-RU" sz="3200" b="1" dirty="0">
                <a:solidFill>
                  <a:srgbClr val="FF0000"/>
                </a:solidFill>
              </a:rPr>
              <a:t>постановление минэкономразвития области от 29.12.2017 № 23</a:t>
            </a:r>
          </a:p>
        </p:txBody>
      </p:sp>
    </p:spTree>
    <p:extLst>
      <p:ext uri="{BB962C8B-B14F-4D97-AF65-F5344CB8AC3E}">
        <p14:creationId xmlns:p14="http://schemas.microsoft.com/office/powerpoint/2010/main" val="1091056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" y="0"/>
            <a:ext cx="6890195" cy="548680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ru-RU" sz="3600" b="1" dirty="0">
                <a:solidFill>
                  <a:srgbClr val="FF0000"/>
                </a:solidFill>
              </a:rPr>
              <a:t>Статья 16. Планирование закупок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1" y="548680"/>
            <a:ext cx="12191999" cy="5760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>
                <a:solidFill>
                  <a:srgbClr val="7030A0"/>
                </a:solidFill>
              </a:rPr>
              <a:t>2. В планы-графики включаются:</a:t>
            </a:r>
          </a:p>
          <a:p>
            <a:pPr marL="609585" indent="-609585"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rgbClr val="7030A0"/>
                </a:solidFill>
              </a:rPr>
              <a:t>1) идентификационные коды закупок;</a:t>
            </a:r>
          </a:p>
          <a:p>
            <a:pPr marL="609585" indent="-609585">
              <a:buFont typeface="Wingdings" panose="05000000000000000000" pitchFamily="2" charset="2"/>
              <a:buChar char="v"/>
            </a:pPr>
            <a:r>
              <a:rPr lang="ru-RU" sz="3200" b="1" dirty="0">
                <a:solidFill>
                  <a:srgbClr val="7030A0"/>
                </a:solidFill>
              </a:rPr>
              <a:t>2) наименование объекта и (или) наименования </a:t>
            </a:r>
            <a:br>
              <a:rPr lang="ru-RU" sz="3200" b="1" dirty="0">
                <a:solidFill>
                  <a:srgbClr val="7030A0"/>
                </a:solidFill>
              </a:rPr>
            </a:br>
            <a:r>
              <a:rPr lang="ru-RU" sz="3200" b="1" dirty="0">
                <a:solidFill>
                  <a:srgbClr val="7030A0"/>
                </a:solidFill>
              </a:rPr>
              <a:t>объектов закупок;</a:t>
            </a:r>
          </a:p>
          <a:p>
            <a:pPr marL="609585" indent="-609585"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rgbClr val="7030A0"/>
                </a:solidFill>
              </a:rPr>
              <a:t>3) объем финансового обеспечения для осуществления закупок;</a:t>
            </a:r>
          </a:p>
          <a:p>
            <a:pPr marL="609585" indent="-609585"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rgbClr val="7030A0"/>
                </a:solidFill>
              </a:rPr>
              <a:t>4) сроки (периодичность) осуществления планируемых закупок;</a:t>
            </a:r>
          </a:p>
          <a:p>
            <a:pPr marL="609585" indent="-609585"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rgbClr val="7030A0"/>
                </a:solidFill>
              </a:rPr>
              <a:t>5) информация об обязательном общественном обсуждении закупок ТРУ в соответствии со ст. 20 44-ФЗ;</a:t>
            </a:r>
          </a:p>
          <a:p>
            <a:pPr marL="609585" indent="-609585"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rgbClr val="7030A0"/>
                </a:solidFill>
              </a:rPr>
              <a:t>6) иная информация (</a:t>
            </a:r>
            <a:r>
              <a:rPr lang="ru-RU" sz="2933" dirty="0">
                <a:solidFill>
                  <a:srgbClr val="7030A0"/>
                </a:solidFill>
              </a:rPr>
              <a:t>в соответствии с Постановлением ПРФ 1279</a:t>
            </a:r>
            <a:r>
              <a:rPr lang="ru-RU" sz="3200" dirty="0">
                <a:solidFill>
                  <a:srgbClr val="7030A0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873474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701AA8F-7EA9-46FA-B116-AC4F2586D51D}"/>
              </a:ext>
            </a:extLst>
          </p:cNvPr>
          <p:cNvSpPr/>
          <p:nvPr/>
        </p:nvSpPr>
        <p:spPr>
          <a:xfrm>
            <a:off x="1" y="503852"/>
            <a:ext cx="10487608" cy="63541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dirty="0">
                <a:solidFill>
                  <a:schemeClr val="tx1"/>
                </a:solidFill>
              </a:rPr>
              <a:t>     В соответствии с частью 10 статьи 16 Закона № 44-ФЗ </a:t>
            </a:r>
            <a:r>
              <a:rPr lang="ru-RU" sz="2800" b="1" u="sng" dirty="0">
                <a:solidFill>
                  <a:schemeClr val="tx1"/>
                </a:solidFill>
              </a:rPr>
              <a:t>не допускаются</a:t>
            </a:r>
            <a:r>
              <a:rPr lang="ru-RU" sz="2800" dirty="0">
                <a:solidFill>
                  <a:schemeClr val="tx1"/>
                </a:solidFill>
              </a:rPr>
              <a:t> размещение в ЕИС извещений об осуществлении закупки, документации об осуществлении закупки, направление приглашений принять участие в определении поставщика (подрядчика, исполнителя) закрытым способом, </a:t>
            </a:r>
            <a:r>
              <a:rPr lang="ru-RU" sz="2800" b="1" u="sng" dirty="0">
                <a:solidFill>
                  <a:schemeClr val="tx1"/>
                </a:solidFill>
              </a:rPr>
              <a:t>если такие извещения, документация, приглашения содержат информацию, не соответствующую информации, указанной в планах-графиках.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</a:rPr>
              <a:t>     </a:t>
            </a:r>
            <a:r>
              <a:rPr lang="ru-RU" sz="2800" b="1" u="sng" dirty="0">
                <a:solidFill>
                  <a:schemeClr val="tx1"/>
                </a:solidFill>
              </a:rPr>
              <a:t>Наименование объекта закупки</a:t>
            </a:r>
            <a:r>
              <a:rPr lang="ru-RU" sz="2800" dirty="0">
                <a:solidFill>
                  <a:schemeClr val="tx1"/>
                </a:solidFill>
              </a:rPr>
              <a:t>, указываемое в извещении об осуществлении закупки, приглашении принять участие в определении поставщика (подрядчика, исполнителя), контракте с единственным поставщиком (подрядчиком, исполнителем), </a:t>
            </a:r>
            <a:r>
              <a:rPr lang="ru-RU" sz="2800" b="1" u="sng" dirty="0">
                <a:solidFill>
                  <a:schemeClr val="tx1"/>
                </a:solidFill>
              </a:rPr>
              <a:t>не должно противоречить информации, указанной в соответствующей позиции плана-графика.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C93E8A4-BBB2-49CF-877A-06F6F50236EA}"/>
              </a:ext>
            </a:extLst>
          </p:cNvPr>
          <p:cNvSpPr/>
          <p:nvPr/>
        </p:nvSpPr>
        <p:spPr>
          <a:xfrm>
            <a:off x="1" y="-1"/>
            <a:ext cx="10487608" cy="5038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i="1" dirty="0">
                <a:solidFill>
                  <a:srgbClr val="FF0000"/>
                </a:solidFill>
              </a:rPr>
              <a:t>Письмо Минфина России от 04.03.2020 № 24-01-06/16154</a:t>
            </a:r>
          </a:p>
        </p:txBody>
      </p:sp>
    </p:spTree>
    <p:extLst>
      <p:ext uri="{BB962C8B-B14F-4D97-AF65-F5344CB8AC3E}">
        <p14:creationId xmlns:p14="http://schemas.microsoft.com/office/powerpoint/2010/main" val="190432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1DAB523-83BB-4F0E-94D9-8E03ACDF5B61}"/>
              </a:ext>
            </a:extLst>
          </p:cNvPr>
          <p:cNvSpPr/>
          <p:nvPr/>
        </p:nvSpPr>
        <p:spPr>
          <a:xfrm>
            <a:off x="1034779" y="0"/>
            <a:ext cx="9237306" cy="1148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с </a:t>
            </a:r>
            <a:r>
              <a:rPr lang="ru-RU" sz="3600" b="1" u="sng" dirty="0">
                <a:solidFill>
                  <a:srgbClr val="FF0000"/>
                </a:solidFill>
              </a:rPr>
              <a:t>01.01.2022</a:t>
            </a:r>
            <a:r>
              <a:rPr lang="ru-RU" sz="3600" dirty="0">
                <a:solidFill>
                  <a:srgbClr val="FF0000"/>
                </a:solidFill>
              </a:rPr>
              <a:t> ч.10 ст.16 44-ФЗ </a:t>
            </a:r>
            <a:r>
              <a:rPr lang="ru-RU" sz="3600" b="1" u="sng" dirty="0">
                <a:solidFill>
                  <a:srgbClr val="FF0000"/>
                </a:solidFill>
              </a:rPr>
              <a:t>утрачивает силу</a:t>
            </a:r>
          </a:p>
          <a:p>
            <a:pPr algn="ctr"/>
            <a:r>
              <a:rPr lang="ru-RU" sz="3600" i="1" dirty="0">
                <a:solidFill>
                  <a:srgbClr val="FF0000"/>
                </a:solidFill>
              </a:rPr>
              <a:t>(оптимизационный 360-ФЗ)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7E3AF44-F05A-469E-A438-B73167A598E7}"/>
              </a:ext>
            </a:extLst>
          </p:cNvPr>
          <p:cNvSpPr/>
          <p:nvPr/>
        </p:nvSpPr>
        <p:spPr>
          <a:xfrm>
            <a:off x="0" y="1512070"/>
            <a:ext cx="9301701" cy="53459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600" dirty="0">
                <a:solidFill>
                  <a:schemeClr val="tx1"/>
                </a:solidFill>
              </a:rPr>
              <a:t>10. Не допускаются размещение в ЕИС извещений об осуществлении закупки, документации об осуществлении закупки, направление приглашений принять участие в определении поставщика (подрядчика, исполнителя) закрытым способом, если такие извещения, документация, приглашения содержат информацию, не соответствующую информации, указанной в планах-графиках.</a:t>
            </a:r>
          </a:p>
        </p:txBody>
      </p:sp>
      <p:sp>
        <p:nvSpPr>
          <p:cNvPr id="4" name="Знак умножения 3">
            <a:extLst>
              <a:ext uri="{FF2B5EF4-FFF2-40B4-BE49-F238E27FC236}">
                <a16:creationId xmlns:a16="http://schemas.microsoft.com/office/drawing/2014/main" id="{D561ECE5-C636-4BA7-9B7A-D1B9F322C093}"/>
              </a:ext>
            </a:extLst>
          </p:cNvPr>
          <p:cNvSpPr/>
          <p:nvPr/>
        </p:nvSpPr>
        <p:spPr>
          <a:xfrm>
            <a:off x="-1958231" y="940158"/>
            <a:ext cx="12953848" cy="6800045"/>
          </a:xfrm>
          <a:prstGeom prst="mathMultiply">
            <a:avLst/>
          </a:prstGeom>
          <a:solidFill>
            <a:srgbClr val="FF0000">
              <a:alpha val="5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3F1CEB-1451-4058-816D-5814B7D3A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95" y="31096"/>
            <a:ext cx="891069" cy="79372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6152D25-0AA3-4094-ABF2-1E9699A24E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0329" y="31096"/>
            <a:ext cx="891069" cy="793726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FFB6BB40-D6A5-45C3-8485-88FD564A5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141" y="3174272"/>
            <a:ext cx="2255434" cy="2535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8876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592</Words>
  <Application>Microsoft Office PowerPoint</Application>
  <PresentationFormat>Широкоэкранный</PresentationFormat>
  <Paragraphs>54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Bicubik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Акопян Александр Андреевич</dc:creator>
  <cp:lastModifiedBy>Акопян Александр Андреевич</cp:lastModifiedBy>
  <cp:revision>30</cp:revision>
  <dcterms:created xsi:type="dcterms:W3CDTF">2021-11-23T13:19:04Z</dcterms:created>
  <dcterms:modified xsi:type="dcterms:W3CDTF">2021-11-26T06:15:56Z</dcterms:modified>
</cp:coreProperties>
</file>