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13" r:id="rId3"/>
    <p:sldId id="327" r:id="rId4"/>
    <p:sldId id="302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17" r:id="rId13"/>
    <p:sldId id="314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65">
          <p15:clr>
            <a:srgbClr val="A4A3A4"/>
          </p15:clr>
        </p15:guide>
        <p15:guide id="4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9" autoAdjust="0"/>
  </p:normalViewPr>
  <p:slideViewPr>
    <p:cSldViewPr showGuides="1">
      <p:cViewPr varScale="1">
        <p:scale>
          <a:sx n="104" d="100"/>
          <a:sy n="104" d="100"/>
        </p:scale>
        <p:origin x="-90" y="-492"/>
      </p:cViewPr>
      <p:guideLst>
        <p:guide orient="horz" pos="1620"/>
        <p:guide orient="horz" pos="1665"/>
        <p:guide pos="2880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81B212-707A-4425-8800-37D5E66B08D4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B9A8F-6D52-4F59-958E-378122984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11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5B9A8F-6D52-4F59-958E-3781229849F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97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19DAB-AC78-4B17-BAE4-7B8A27BFE00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875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19DAB-AC78-4B17-BAE4-7B8A27BFE00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293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5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5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2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10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60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3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348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9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08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64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49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10CA-5C49-47E5-BF41-6F5C0083DEED}" type="datetimeFigureOut">
              <a:rPr lang="ru-RU" smtClean="0"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EBE6A-8119-44CF-834F-64CCE8702E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03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kopyan\Desktop\работа\gerb_rostovskoy_oblasti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844" y="87543"/>
            <a:ext cx="1094311" cy="119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1482790"/>
            <a:ext cx="9144000" cy="2241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400" b="1" dirty="0">
                <a:latin typeface="Arial Black" panose="020B0A04020102020204" pitchFamily="34" charset="0"/>
              </a:rPr>
              <a:t>Вопросы формирования идентификационного кода закупки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43925" y="4743390"/>
            <a:ext cx="9187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27 января 2021 г.</a:t>
            </a:r>
            <a:endParaRPr lang="ru-RU" sz="1000" b="1" dirty="0"/>
          </a:p>
        </p:txBody>
      </p:sp>
    </p:spTree>
    <p:extLst>
      <p:ext uri="{BB962C8B-B14F-4D97-AF65-F5344CB8AC3E}">
        <p14:creationId xmlns:p14="http://schemas.microsoft.com/office/powerpoint/2010/main" val="73957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604565"/>
              </p:ext>
            </p:extLst>
          </p:nvPr>
        </p:nvGraphicFramePr>
        <p:xfrm>
          <a:off x="2" y="2045192"/>
          <a:ext cx="9143998" cy="525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13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9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7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185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434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98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97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1-2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3-22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23-26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27-29 разряды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30-33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34-36 разряды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1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2 6163053585 616301001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0001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</a:rPr>
                        <a:t>001</a:t>
                      </a:r>
                      <a:endParaRPr lang="ru-RU" sz="10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8230</a:t>
                      </a: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244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7" name="Объект 2"/>
          <p:cNvSpPr>
            <a:spLocks noGrp="1"/>
          </p:cNvSpPr>
          <p:nvPr>
            <p:ph sz="quarter" idx="4294967295"/>
          </p:nvPr>
        </p:nvSpPr>
        <p:spPr>
          <a:xfrm>
            <a:off x="-1" y="0"/>
            <a:ext cx="7380313" cy="640320"/>
          </a:xfrm>
          <a:prstGeom prst="rect">
            <a:avLst/>
          </a:prstGeom>
          <a:noFill/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  <a:defRPr/>
            </a:pPr>
            <a:r>
              <a:rPr lang="ru-RU" sz="2400" b="1" dirty="0"/>
              <a:t>Приказ Минфина России от 10.04.2019 № 55н «Об утверждении порядка формирования идентификационного кода закупки»</a:t>
            </a:r>
          </a:p>
          <a:p>
            <a:pPr marL="0" indent="0" algn="ctr">
              <a:buNone/>
              <a:defRPr/>
            </a:pPr>
            <a:endParaRPr lang="ru-RU" sz="1500" b="1" dirty="0">
              <a:solidFill>
                <a:srgbClr val="7030A0"/>
              </a:solidFill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971436"/>
              </p:ext>
            </p:extLst>
          </p:nvPr>
        </p:nvGraphicFramePr>
        <p:xfrm>
          <a:off x="2" y="2643758"/>
          <a:ext cx="9143998" cy="525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13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9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7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185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434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98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97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1-2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3-22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23-26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27-29 разряды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30-33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34-36 разряды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1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2 6163053585 616301001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0001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</a:rPr>
                        <a:t>002</a:t>
                      </a:r>
                      <a:endParaRPr lang="ru-RU" sz="10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8230</a:t>
                      </a: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244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786723"/>
              </p:ext>
            </p:extLst>
          </p:nvPr>
        </p:nvGraphicFramePr>
        <p:xfrm>
          <a:off x="0" y="3291830"/>
          <a:ext cx="9143998" cy="525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13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9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7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185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434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98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97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1-2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3-22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23-26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27-29 разряды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30-33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34-36 разряды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1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2 6163053585 616301001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0001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</a:rPr>
                        <a:t>003</a:t>
                      </a:r>
                      <a:endParaRPr lang="ru-RU" sz="10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8230 </a:t>
                      </a: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244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0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131590"/>
            <a:ext cx="7524328" cy="494856"/>
          </a:xfrm>
          <a:prstGeom prst="rect">
            <a:avLst/>
          </a:prstGeom>
          <a:noFill/>
        </p:spPr>
        <p:txBody>
          <a:bodyPr>
            <a:normAutofit fontScale="92500"/>
          </a:bodyPr>
          <a:lstStyle/>
          <a:p>
            <a:pPr marL="0" indent="0" algn="ctr">
              <a:buNone/>
              <a:defRPr/>
            </a:pPr>
            <a:r>
              <a:rPr lang="ru-RU" sz="2800" b="1" dirty="0"/>
              <a:t>Как будут выглядеть ИКЗ извещений и контрактов</a:t>
            </a:r>
          </a:p>
          <a:p>
            <a:pPr marL="0" indent="0" algn="ctr">
              <a:buNone/>
              <a:defRPr/>
            </a:pPr>
            <a:endParaRPr lang="ru-RU" sz="1500" b="1" dirty="0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468942"/>
              </p:ext>
            </p:extLst>
          </p:nvPr>
        </p:nvGraphicFramePr>
        <p:xfrm>
          <a:off x="2" y="3939902"/>
          <a:ext cx="9143998" cy="525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13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9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7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185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434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98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97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1-2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3-22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23-26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27-29 разряды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30-33 разряды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34-36 разряды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1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2 6163053585 616301001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0001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effectLst/>
                        </a:rPr>
                        <a:t>999</a:t>
                      </a:r>
                      <a:endParaRPr lang="ru-RU" sz="10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8230 </a:t>
                      </a: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244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867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sz="quarter" idx="4294967295"/>
          </p:nvPr>
        </p:nvSpPr>
        <p:spPr>
          <a:xfrm>
            <a:off x="0" y="-15978"/>
            <a:ext cx="7812360" cy="1681715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  <a:defRPr/>
            </a:pPr>
            <a:r>
              <a:rPr lang="ru-RU" sz="2200" i="1" dirty="0"/>
              <a:t>При </a:t>
            </a:r>
            <a:r>
              <a:rPr lang="ru-RU" sz="2200" i="1" u="sng" dirty="0"/>
              <a:t>заключении контрактов</a:t>
            </a:r>
            <a:r>
              <a:rPr lang="ru-RU" sz="2200" i="1" dirty="0"/>
              <a:t> с </a:t>
            </a:r>
            <a:r>
              <a:rPr lang="ru-RU" sz="2200" i="1" dirty="0" err="1"/>
              <a:t>ед.поставщиком</a:t>
            </a:r>
            <a:r>
              <a:rPr lang="ru-RU" sz="2200" i="1" dirty="0"/>
              <a:t> в соответствии с </a:t>
            </a:r>
            <a:r>
              <a:rPr lang="ru-RU" sz="2200" i="1" dirty="0" err="1"/>
              <a:t>пп</a:t>
            </a:r>
            <a:r>
              <a:rPr lang="ru-RU" sz="2200" i="1" dirty="0"/>
              <a:t>. </a:t>
            </a:r>
            <a:r>
              <a:rPr lang="ru-RU" sz="2200" b="1" i="1" dirty="0"/>
              <a:t>4, 5, 23, 42, 44 </a:t>
            </a:r>
            <a:r>
              <a:rPr lang="ru-RU" sz="2200" i="1" dirty="0"/>
              <a:t>ч.1 ст.93 в </a:t>
            </a:r>
            <a:r>
              <a:rPr lang="ru-RU" sz="2200" b="1" i="1" dirty="0"/>
              <a:t>27-29 разрядах</a:t>
            </a:r>
            <a:r>
              <a:rPr lang="ru-RU" sz="2200" i="1" dirty="0"/>
              <a:t> ставится «000» </a:t>
            </a:r>
            <a:r>
              <a:rPr lang="ru-RU" sz="2200" i="1" u="sng" dirty="0"/>
              <a:t>во всех контрактах  (один ИКЗ для всех контрактов</a:t>
            </a:r>
            <a:r>
              <a:rPr lang="ru-RU" sz="2200" i="1" dirty="0"/>
              <a:t> в соответствии с пунктами ч.1 ст.93 44-ФЗ)</a:t>
            </a:r>
            <a:endParaRPr lang="ru-RU" sz="22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589140"/>
              </p:ext>
            </p:extLst>
          </p:nvPr>
        </p:nvGraphicFramePr>
        <p:xfrm>
          <a:off x="2" y="2314561"/>
          <a:ext cx="9143998" cy="6177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13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9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7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185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434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98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97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1-2 разряды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3-22 разряды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23-26 разряды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27-29 разряды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30-33 разряды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34-36 разряды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66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26163053585616301001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0077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7030A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endParaRPr lang="ru-RU" sz="1100" b="1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0000</a:t>
                      </a:r>
                      <a:endParaRPr lang="ru-RU" sz="11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244</a:t>
                      </a:r>
                      <a:endParaRPr lang="ru-RU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8" name="Стрелка вправо 17"/>
          <p:cNvSpPr/>
          <p:nvPr/>
        </p:nvSpPr>
        <p:spPr>
          <a:xfrm rot="2761357">
            <a:off x="4696335" y="1740839"/>
            <a:ext cx="501375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9" name="Прямоугольник 18"/>
          <p:cNvSpPr/>
          <p:nvPr/>
        </p:nvSpPr>
        <p:spPr>
          <a:xfrm>
            <a:off x="4960306" y="2273821"/>
            <a:ext cx="1411893" cy="69468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pic>
        <p:nvPicPr>
          <p:cNvPr id="1026" name="Picture 2" descr="https://static.tildacdn.com/tild3339-3364-4538-a664-613637396262/noroo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19" y="4005474"/>
            <a:ext cx="2104309" cy="12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s://static.tildacdn.com/tild3339-3364-4538-a664-613637396262/noroo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35696" y="4005475"/>
            <a:ext cx="2104309" cy="12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s://static.tildacdn.com/tild3339-3364-4538-a664-613637396262/noroo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1968" y="4005475"/>
            <a:ext cx="2104309" cy="12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s://static.tildacdn.com/tild3339-3364-4538-a664-613637396262/noroo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4" y="4005475"/>
            <a:ext cx="2104309" cy="12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s://static.tildacdn.com/tild3339-3364-4538-a664-613637396262/noroo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48264" y="3996345"/>
            <a:ext cx="2104309" cy="1217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518580"/>
              </p:ext>
            </p:extLst>
          </p:nvPr>
        </p:nvGraphicFramePr>
        <p:xfrm>
          <a:off x="1750403" y="3131790"/>
          <a:ext cx="5738326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383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002060"/>
                          </a:solidFill>
                        </a:rPr>
                        <a:t>21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</a:rPr>
                        <a:t>2616305358561630100100770000000244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2" name="Стрелка вправо 11"/>
          <p:cNvSpPr/>
          <p:nvPr/>
        </p:nvSpPr>
        <p:spPr>
          <a:xfrm rot="7953742">
            <a:off x="1379542" y="3551511"/>
            <a:ext cx="501375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3" name="Стрелка вправо 12"/>
          <p:cNvSpPr/>
          <p:nvPr/>
        </p:nvSpPr>
        <p:spPr>
          <a:xfrm rot="2761357">
            <a:off x="7467481" y="3551101"/>
            <a:ext cx="501375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" name="Стрелка вправо 13"/>
          <p:cNvSpPr/>
          <p:nvPr/>
        </p:nvSpPr>
        <p:spPr>
          <a:xfrm rot="2761357">
            <a:off x="5791125" y="3551922"/>
            <a:ext cx="501375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249874" y="3575150"/>
            <a:ext cx="501375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Стрелка вправо 16"/>
          <p:cNvSpPr/>
          <p:nvPr/>
        </p:nvSpPr>
        <p:spPr>
          <a:xfrm rot="7953742">
            <a:off x="2703653" y="3575149"/>
            <a:ext cx="501375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4107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CDCFB74-8519-4DE9-8121-3CF5F65467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00" y="9718"/>
            <a:ext cx="2971800" cy="1752600"/>
          </a:xfrm>
          <a:prstGeom prst="rect">
            <a:avLst/>
          </a:prstGeom>
        </p:spPr>
      </p:pic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48F535C5-6DA7-41BF-B782-876BB7D6B124}"/>
              </a:ext>
            </a:extLst>
          </p:cNvPr>
          <p:cNvSpPr txBox="1">
            <a:spLocks/>
          </p:cNvSpPr>
          <p:nvPr/>
        </p:nvSpPr>
        <p:spPr>
          <a:xfrm>
            <a:off x="1" y="2283718"/>
            <a:ext cx="9143999" cy="93610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sz="2800" b="1" dirty="0"/>
              <a:t>ПЕРВЫЕ ДВЕ </a:t>
            </a:r>
            <a:r>
              <a:rPr lang="ru-RU" sz="2800" dirty="0"/>
              <a:t>цифры ИКЗ – это </a:t>
            </a:r>
            <a:r>
              <a:rPr lang="ru-RU" sz="2800" b="1" dirty="0"/>
              <a:t>ПОСЛЕДНИЕ ДВЕ </a:t>
            </a:r>
            <a:r>
              <a:rPr lang="ru-RU" sz="2800" dirty="0"/>
              <a:t>цифры </a:t>
            </a:r>
            <a:r>
              <a:rPr lang="ru-RU" sz="2800" b="1" dirty="0"/>
              <a:t>ГОДА</a:t>
            </a:r>
            <a:r>
              <a:rPr lang="ru-RU" sz="2800" dirty="0"/>
              <a:t> заключения </a:t>
            </a:r>
            <a:r>
              <a:rPr lang="ru-RU" sz="2800" dirty="0" smtClean="0"/>
              <a:t>контракта с </a:t>
            </a:r>
            <a:r>
              <a:rPr lang="ru-RU" sz="2800" dirty="0" err="1" smtClean="0"/>
              <a:t>ед.поставщиком</a:t>
            </a:r>
            <a:r>
              <a:rPr lang="ru-RU" sz="2800" dirty="0" smtClean="0"/>
              <a:t>!!!</a:t>
            </a:r>
            <a:endParaRPr lang="ru-RU" sz="2800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59BCE068-5D70-47B9-8F1B-A4D77B8A5939}"/>
              </a:ext>
            </a:extLst>
          </p:cNvPr>
          <p:cNvSpPr txBox="1">
            <a:spLocks/>
          </p:cNvSpPr>
          <p:nvPr/>
        </p:nvSpPr>
        <p:spPr>
          <a:xfrm>
            <a:off x="1325965" y="3504886"/>
            <a:ext cx="7796278" cy="161461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sz="2600" dirty="0"/>
              <a:t>Например, контракт заключен </a:t>
            </a:r>
            <a:r>
              <a:rPr lang="ru-RU" sz="2600" b="1" u="sng" dirty="0"/>
              <a:t>30.12.2020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sz="2600" dirty="0"/>
              <a:t>Значит ИКЗ начинается на </a:t>
            </a:r>
            <a:r>
              <a:rPr lang="ru-RU" sz="2600" b="1" dirty="0"/>
              <a:t>20</a:t>
            </a:r>
            <a:r>
              <a:rPr lang="ru-RU" sz="2600" dirty="0"/>
              <a:t>, а не на 21!!!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sz="2600" dirty="0"/>
              <a:t>Даже если карточка контракта заводится в </a:t>
            </a:r>
            <a:r>
              <a:rPr lang="ru-RU" sz="2600" b="1" dirty="0"/>
              <a:t>2021 году</a:t>
            </a:r>
            <a:r>
              <a:rPr lang="ru-RU" sz="2600" dirty="0"/>
              <a:t>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7BCC3A7-0DD9-4CF7-B35B-1C3ABB0E43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402440"/>
            <a:ext cx="1512168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3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легк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839B29EA-F97F-4524-8242-25B701F328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0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97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66052" y="1203599"/>
            <a:ext cx="2362132" cy="50405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b="1" dirty="0"/>
          </a:p>
        </p:txBody>
      </p:sp>
    </p:spTree>
    <p:extLst>
      <p:ext uri="{BB962C8B-B14F-4D97-AF65-F5344CB8AC3E}">
        <p14:creationId xmlns:p14="http://schemas.microsoft.com/office/powerpoint/2010/main" val="245588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99793" y="1419622"/>
            <a:ext cx="1224136" cy="69468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73101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7505"/>
            <a:ext cx="7742131" cy="221424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/>
              <a:t>1. Идентификационный код закупки (ИКЗ)* указывается в </a:t>
            </a:r>
            <a:br>
              <a:rPr lang="ru-RU" sz="2000" dirty="0"/>
            </a:br>
            <a:r>
              <a:rPr lang="ru-RU" sz="2000" b="1" dirty="0"/>
              <a:t>плане-графике</a:t>
            </a:r>
            <a:r>
              <a:rPr lang="ru-RU" sz="2000" dirty="0"/>
              <a:t>, </a:t>
            </a:r>
            <a:r>
              <a:rPr lang="ru-RU" sz="2000" b="1" dirty="0"/>
              <a:t>извещении</a:t>
            </a:r>
            <a:r>
              <a:rPr lang="ru-RU" sz="2000" dirty="0"/>
              <a:t> об осуществлении закупки, </a:t>
            </a:r>
            <a:r>
              <a:rPr lang="ru-RU" sz="2000" b="1" dirty="0"/>
              <a:t>документации</a:t>
            </a:r>
            <a:r>
              <a:rPr lang="ru-RU" sz="2000" dirty="0"/>
              <a:t> о закупке, в </a:t>
            </a:r>
            <a:r>
              <a:rPr lang="ru-RU" sz="2000" b="1" dirty="0"/>
              <a:t>контракте</a:t>
            </a:r>
            <a:r>
              <a:rPr lang="ru-RU" sz="2000" dirty="0"/>
              <a:t>, а также в иных документах, предусмотренных 44-ФЗ. При этом в информации и документах, подлежащих в соответствии с 44-ФЗ размещению в ЕИС, ИКЗ указывается с использованием ЕИС.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1"/>
            <a:ext cx="7668344" cy="35750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200" b="1" i="1" dirty="0"/>
              <a:t>Статья 23 Закона 44-ФЗ. Идентификационный код закупки</a:t>
            </a:r>
            <a:endParaRPr lang="ru-RU" sz="2200" b="1" dirty="0"/>
          </a:p>
        </p:txBody>
      </p:sp>
      <p:pic>
        <p:nvPicPr>
          <p:cNvPr id="1026" name="Picture 2" descr="http://vodokanal-service.ru/thumbs/1481/oYQdxmULUAu2XQ2z0lVrEC9WJBQLSuTshzYGSm1X_650_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06" y="2361891"/>
            <a:ext cx="1532133" cy="114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0" y="3551347"/>
            <a:ext cx="9079265" cy="159215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ru-RU" sz="2000" dirty="0"/>
              <a:t>2. ИКЗ обеспечивает </a:t>
            </a:r>
            <a:r>
              <a:rPr lang="ru-RU" sz="2000" b="1" dirty="0"/>
              <a:t>взаимосвязь этих документов.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000" dirty="0"/>
              <a:t>3. Порядок формирования ИКЗ, в том числе его состав и структура в зависимости от целей применения, устанавливается Минфином России.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000" i="1" dirty="0"/>
              <a:t>* - цифровой, машиночитаемый код, состоящий из 36 цифр</a:t>
            </a:r>
          </a:p>
        </p:txBody>
      </p:sp>
      <p:pic>
        <p:nvPicPr>
          <p:cNvPr id="1028" name="Picture 4" descr="http://business-notepad.ru/wp-content/uploads/5/7/1/5711b6ebfe73554735442bb2f7c05c7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950" y="2399219"/>
            <a:ext cx="2244957" cy="109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johannes-brahms-gymnasium.hamburg.de/wp-content/uploads/sites/57/2015/02/paper-576384_12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726" y="2413300"/>
            <a:ext cx="2471397" cy="108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0.wp.com/scholarinvestments.com/wp-content/uploads/2018/12/Contract-Hand.png?fit=767%2C769&amp;ssl=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942" y="2361891"/>
            <a:ext cx="1477021" cy="111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80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-1" y="0"/>
            <a:ext cx="7452321" cy="640320"/>
          </a:xfrm>
          <a:prstGeom prst="rect">
            <a:avLst/>
          </a:prstGeom>
          <a:noFill/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  <a:defRPr/>
            </a:pPr>
            <a:r>
              <a:rPr lang="ru-RU" sz="2400" b="1" dirty="0"/>
              <a:t>Приказ Минфина России от 10.04.2019 № 55н «Об утверждении порядка формирования идентификационного кода закупки»</a:t>
            </a:r>
          </a:p>
          <a:p>
            <a:pPr marL="0" indent="0" algn="ctr">
              <a:buNone/>
              <a:defRPr/>
            </a:pPr>
            <a:endParaRPr lang="ru-RU" sz="1500" b="1" dirty="0">
              <a:solidFill>
                <a:srgbClr val="7030A0"/>
              </a:soli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sz="quarter" idx="4294967295"/>
          </p:nvPr>
        </p:nvSpPr>
        <p:spPr>
          <a:xfrm>
            <a:off x="516701" y="640320"/>
            <a:ext cx="7151643" cy="450318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ru-RU" sz="1700" b="1" dirty="0"/>
              <a:t>1 - 2 разряды </a:t>
            </a:r>
            <a:r>
              <a:rPr lang="ru-RU" sz="1700" dirty="0"/>
              <a:t>- последние две цифры </a:t>
            </a:r>
            <a:r>
              <a:rPr lang="ru-RU" sz="1700" b="1" dirty="0"/>
              <a:t>года (!!!)</a:t>
            </a:r>
            <a:r>
              <a:rPr lang="ru-RU" sz="1700" dirty="0"/>
              <a:t> </a:t>
            </a:r>
            <a:r>
              <a:rPr lang="ru-RU" sz="1700" b="1" dirty="0"/>
              <a:t>размещения извещения </a:t>
            </a:r>
            <a:r>
              <a:rPr lang="ru-RU" sz="1700" dirty="0"/>
              <a:t>(извещений) об осуществлении закупки или года </a:t>
            </a:r>
            <a:r>
              <a:rPr lang="ru-RU" sz="1700" b="1" dirty="0"/>
              <a:t>заключения контракта </a:t>
            </a:r>
            <a:r>
              <a:rPr lang="ru-RU" sz="1700" dirty="0"/>
              <a:t>(контрактов) с единственным поставщиком;</a:t>
            </a:r>
          </a:p>
          <a:p>
            <a:pPr marL="0" indent="0" algn="just">
              <a:buNone/>
              <a:defRPr/>
            </a:pPr>
            <a:r>
              <a:rPr lang="ru-RU" sz="1700" b="1" dirty="0"/>
              <a:t>3 - 22 разряды </a:t>
            </a:r>
            <a:r>
              <a:rPr lang="ru-RU" sz="1700" dirty="0"/>
              <a:t>- идентификационный код заказчика (ИКУ)</a:t>
            </a:r>
          </a:p>
          <a:p>
            <a:pPr marL="0" indent="0" algn="just">
              <a:buNone/>
              <a:defRPr/>
            </a:pPr>
            <a:endParaRPr lang="ru-RU" sz="800" dirty="0"/>
          </a:p>
          <a:p>
            <a:pPr marL="0" indent="0" algn="just">
              <a:buNone/>
              <a:defRPr/>
            </a:pPr>
            <a:r>
              <a:rPr lang="ru-RU" sz="1700" b="1" dirty="0"/>
              <a:t>23 - 26 разряды </a:t>
            </a:r>
            <a:r>
              <a:rPr lang="ru-RU" sz="1700" dirty="0"/>
              <a:t>- номер закупки, включенной в сформированный (утвержденный) заказчиком на очередной финансовый год и плановый период ПГ;</a:t>
            </a:r>
          </a:p>
          <a:p>
            <a:pPr marL="0" indent="0" algn="just">
              <a:buNone/>
              <a:defRPr/>
            </a:pPr>
            <a:r>
              <a:rPr lang="ru-RU" sz="1700" b="1" dirty="0"/>
              <a:t>27 – 29 разряды </a:t>
            </a:r>
            <a:r>
              <a:rPr lang="ru-RU" sz="1700" dirty="0"/>
              <a:t>– порядковый номер закупки, сформированный </a:t>
            </a:r>
            <a:r>
              <a:rPr lang="ru-RU" sz="1700" b="1" dirty="0"/>
              <a:t>в пределах номера</a:t>
            </a:r>
            <a:r>
              <a:rPr lang="ru-RU" sz="1700" dirty="0"/>
              <a:t>, указанного в 23 – 26 разрядах ИКЗ;</a:t>
            </a:r>
          </a:p>
          <a:p>
            <a:pPr marL="0" indent="0" algn="just">
              <a:buNone/>
              <a:defRPr/>
            </a:pPr>
            <a:r>
              <a:rPr lang="ru-RU" sz="1700" b="1" dirty="0"/>
              <a:t>30 - 33 разряды </a:t>
            </a:r>
            <a:r>
              <a:rPr lang="ru-RU" sz="1700" dirty="0"/>
              <a:t>- информация о коде объекта закупки по ОКПД2 с детализацией до группы ТРУ:</a:t>
            </a:r>
          </a:p>
          <a:p>
            <a:pPr marL="0" indent="0" algn="just">
              <a:buNone/>
              <a:defRPr/>
            </a:pPr>
            <a:r>
              <a:rPr lang="ru-RU" sz="1700" i="1" dirty="0"/>
              <a:t>      30 - 31 разряды - класс;</a:t>
            </a:r>
          </a:p>
          <a:p>
            <a:pPr marL="0" indent="0" algn="just">
              <a:buNone/>
              <a:defRPr/>
            </a:pPr>
            <a:r>
              <a:rPr lang="ru-RU" sz="1700" i="1" dirty="0"/>
              <a:t>      32 разряд - подкласс;</a:t>
            </a:r>
          </a:p>
          <a:p>
            <a:pPr marL="0" indent="0" algn="just">
              <a:buNone/>
              <a:defRPr/>
            </a:pPr>
            <a:r>
              <a:rPr lang="ru-RU" sz="1700" i="1" dirty="0"/>
              <a:t>      33 разряд - группа;</a:t>
            </a:r>
          </a:p>
          <a:p>
            <a:pPr marL="0" indent="0" algn="just">
              <a:buNone/>
              <a:defRPr/>
            </a:pPr>
            <a:r>
              <a:rPr lang="ru-RU" sz="1700" b="1" dirty="0"/>
              <a:t>34 - 36 разряды</a:t>
            </a:r>
            <a:r>
              <a:rPr lang="ru-RU" sz="1700" dirty="0"/>
              <a:t> - КВР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98860" y="717329"/>
            <a:ext cx="270030" cy="20252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6" name="Стрелка вправо 5"/>
          <p:cNvSpPr/>
          <p:nvPr/>
        </p:nvSpPr>
        <p:spPr>
          <a:xfrm>
            <a:off x="98860" y="2028403"/>
            <a:ext cx="270030" cy="20252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7" name="Стрелка вправо 6"/>
          <p:cNvSpPr/>
          <p:nvPr/>
        </p:nvSpPr>
        <p:spPr>
          <a:xfrm>
            <a:off x="91781" y="2822121"/>
            <a:ext cx="270030" cy="20252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8" name="Стрелка вправо 7"/>
          <p:cNvSpPr/>
          <p:nvPr/>
        </p:nvSpPr>
        <p:spPr>
          <a:xfrm>
            <a:off x="100723" y="3400366"/>
            <a:ext cx="270030" cy="20252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" name="Стрелка вправо 10"/>
          <p:cNvSpPr/>
          <p:nvPr/>
        </p:nvSpPr>
        <p:spPr>
          <a:xfrm>
            <a:off x="100723" y="4868218"/>
            <a:ext cx="270030" cy="20252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Стрелка вправо 9"/>
          <p:cNvSpPr/>
          <p:nvPr/>
        </p:nvSpPr>
        <p:spPr>
          <a:xfrm>
            <a:off x="98860" y="1546348"/>
            <a:ext cx="270030" cy="202523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47565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sz="quarter" idx="4294967295"/>
          </p:nvPr>
        </p:nvSpPr>
        <p:spPr>
          <a:xfrm>
            <a:off x="516701" y="640320"/>
            <a:ext cx="7079635" cy="4503180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2200" b="1" dirty="0"/>
              <a:t>В следующих разрядах идентификационного кода закупки указываются значения «0» в случаях осуществления:</a:t>
            </a:r>
          </a:p>
          <a:p>
            <a:pPr marL="0" indent="0">
              <a:buNone/>
              <a:defRPr/>
            </a:pPr>
            <a:r>
              <a:rPr lang="ru-RU" sz="1800" dirty="0"/>
              <a:t>закупок товаров, работ, услуг в соответствии с </a:t>
            </a:r>
            <a:r>
              <a:rPr lang="ru-RU" sz="1800" dirty="0" err="1"/>
              <a:t>пп</a:t>
            </a:r>
            <a:r>
              <a:rPr lang="ru-RU" sz="1800" dirty="0"/>
              <a:t>. </a:t>
            </a:r>
            <a:r>
              <a:rPr lang="ru-RU" sz="1800" b="1" dirty="0"/>
              <a:t>4, 5, </a:t>
            </a:r>
            <a:r>
              <a:rPr lang="ru-RU" sz="1800" dirty="0"/>
              <a:t>23, 42 и 44 ч.1 ст.93 44-ФЗ - в 27-29 разрядах;</a:t>
            </a:r>
          </a:p>
          <a:p>
            <a:pPr marL="0" indent="0">
              <a:buNone/>
              <a:defRPr/>
            </a:pPr>
            <a:endParaRPr lang="ru-RU" sz="800" dirty="0"/>
          </a:p>
          <a:p>
            <a:pPr marL="0" indent="0">
              <a:buNone/>
              <a:defRPr/>
            </a:pPr>
            <a:r>
              <a:rPr lang="ru-RU" sz="1800" dirty="0"/>
              <a:t>закупок ТРУ в соответствии с п.7 ч.2 ст.83, п.3 ч.2 ст.83.1 и </a:t>
            </a:r>
            <a:r>
              <a:rPr lang="ru-RU" sz="1800" b="1" dirty="0" err="1"/>
              <a:t>пп</a:t>
            </a:r>
            <a:r>
              <a:rPr lang="ru-RU" sz="1800" b="1" dirty="0"/>
              <a:t>. 4, 5, </a:t>
            </a:r>
            <a:r>
              <a:rPr lang="ru-RU" sz="1800" dirty="0"/>
              <a:t>23, 26, 33, 42 и 44 ч.1 ст.93 44-ФЗ - в </a:t>
            </a:r>
            <a:r>
              <a:rPr lang="ru-RU" sz="1800" b="1" dirty="0"/>
              <a:t>30-33 разрядах</a:t>
            </a:r>
            <a:r>
              <a:rPr lang="ru-RU" sz="1800" dirty="0"/>
              <a:t>;</a:t>
            </a:r>
          </a:p>
          <a:p>
            <a:pPr marL="0" indent="0">
              <a:buNone/>
              <a:defRPr/>
            </a:pPr>
            <a:endParaRPr lang="ru-RU" sz="800" dirty="0"/>
          </a:p>
          <a:p>
            <a:pPr marL="0" indent="0">
              <a:buNone/>
              <a:defRPr/>
            </a:pPr>
            <a:r>
              <a:rPr lang="ru-RU" sz="1800" dirty="0"/>
              <a:t>закупок ТРУ, подлежащих отражению по </a:t>
            </a:r>
            <a:r>
              <a:rPr lang="ru-RU" sz="1800" u="sng" dirty="0"/>
              <a:t>нескольким кодам </a:t>
            </a:r>
            <a:r>
              <a:rPr lang="ru-RU" sz="1800" dirty="0"/>
              <a:t>объекта закупки по </a:t>
            </a:r>
            <a:r>
              <a:rPr lang="ru-RU" sz="1800" b="1" dirty="0"/>
              <a:t>ОКПД2</a:t>
            </a:r>
            <a:r>
              <a:rPr lang="ru-RU" sz="1800" dirty="0"/>
              <a:t> - </a:t>
            </a:r>
            <a:r>
              <a:rPr lang="ru-RU" sz="1800" b="1" dirty="0"/>
              <a:t>в 30-33 разрядах</a:t>
            </a:r>
            <a:r>
              <a:rPr lang="ru-RU" sz="1800" dirty="0"/>
              <a:t>;</a:t>
            </a:r>
          </a:p>
          <a:p>
            <a:pPr marL="0" indent="0">
              <a:buNone/>
              <a:defRPr/>
            </a:pPr>
            <a:endParaRPr lang="ru-RU" sz="800" dirty="0"/>
          </a:p>
          <a:p>
            <a:pPr marL="0" indent="0">
              <a:buNone/>
              <a:defRPr/>
            </a:pPr>
            <a:r>
              <a:rPr lang="ru-RU" sz="1800" dirty="0"/>
              <a:t>закупок ТРУ ГУП и МУП - в </a:t>
            </a:r>
            <a:r>
              <a:rPr lang="ru-RU" sz="1800" b="1" dirty="0"/>
              <a:t>34-36 разрядах</a:t>
            </a:r>
            <a:r>
              <a:rPr lang="ru-RU" sz="1800" dirty="0"/>
              <a:t>;</a:t>
            </a:r>
          </a:p>
          <a:p>
            <a:pPr marL="0" indent="0">
              <a:buNone/>
              <a:defRPr/>
            </a:pPr>
            <a:endParaRPr lang="ru-RU" sz="800" dirty="0"/>
          </a:p>
          <a:p>
            <a:pPr marL="0" indent="0">
              <a:buNone/>
              <a:defRPr/>
            </a:pPr>
            <a:r>
              <a:rPr lang="ru-RU" sz="1800" dirty="0"/>
              <a:t>закупок ТРУ, расходы на финансовое обеспечение которых подлежат отражению по </a:t>
            </a:r>
            <a:r>
              <a:rPr lang="ru-RU" sz="1800" b="1" dirty="0"/>
              <a:t>нескольким КВР</a:t>
            </a:r>
            <a:r>
              <a:rPr lang="ru-RU" sz="1800" dirty="0"/>
              <a:t>, - </a:t>
            </a:r>
            <a:r>
              <a:rPr lang="ru-RU" sz="1800" b="1" dirty="0"/>
              <a:t>в 34-36 разрядах.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45388" y="4033225"/>
            <a:ext cx="397795" cy="360040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Стрелка вправо 8"/>
          <p:cNvSpPr/>
          <p:nvPr/>
        </p:nvSpPr>
        <p:spPr>
          <a:xfrm>
            <a:off x="45388" y="3289610"/>
            <a:ext cx="397795" cy="360040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" name="Стрелка вправо 10"/>
          <p:cNvSpPr/>
          <p:nvPr/>
        </p:nvSpPr>
        <p:spPr>
          <a:xfrm>
            <a:off x="45388" y="2571750"/>
            <a:ext cx="397795" cy="360040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Стрелка вправо 14"/>
          <p:cNvSpPr/>
          <p:nvPr/>
        </p:nvSpPr>
        <p:spPr>
          <a:xfrm>
            <a:off x="45387" y="1853890"/>
            <a:ext cx="397795" cy="360040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6" name="Объект 2"/>
          <p:cNvSpPr>
            <a:spLocks noGrp="1"/>
          </p:cNvSpPr>
          <p:nvPr>
            <p:ph sz="quarter" idx="4294967295"/>
          </p:nvPr>
        </p:nvSpPr>
        <p:spPr>
          <a:xfrm>
            <a:off x="-1" y="0"/>
            <a:ext cx="7452321" cy="640320"/>
          </a:xfrm>
          <a:prstGeom prst="rect">
            <a:avLst/>
          </a:prstGeom>
          <a:noFill/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  <a:defRPr/>
            </a:pPr>
            <a:r>
              <a:rPr lang="ru-RU" sz="2400" b="1" dirty="0"/>
              <a:t>Приказ Минфина России от 10.04.2019 № 55н «Об утверждении порядка формирования идентификационного кода закупки»</a:t>
            </a:r>
          </a:p>
          <a:p>
            <a:pPr marL="0" indent="0" algn="ctr">
              <a:buNone/>
              <a:defRPr/>
            </a:pPr>
            <a:endParaRPr lang="ru-RU" sz="1500" b="1" dirty="0">
              <a:solidFill>
                <a:srgbClr val="7030A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5388" y="4545665"/>
            <a:ext cx="397795" cy="360040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49614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328348"/>
              </p:ext>
            </p:extLst>
          </p:nvPr>
        </p:nvGraphicFramePr>
        <p:xfrm>
          <a:off x="2" y="2045192"/>
          <a:ext cx="9143998" cy="394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13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92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279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185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434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498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97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1-2 разряды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3-22 разряды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23-26 разряды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27-29 разряды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30-33 разряды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34-36 разряды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71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21</a:t>
                      </a:r>
                      <a:endParaRPr lang="ru-RU" sz="8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2 6163053585 616301001</a:t>
                      </a:r>
                      <a:endParaRPr lang="ru-RU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0001</a:t>
                      </a:r>
                      <a:endParaRPr lang="ru-RU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000</a:t>
                      </a:r>
                      <a:endParaRPr lang="ru-RU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8230 (или 0000)</a:t>
                      </a: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</a:rPr>
                        <a:t>244 (или 000)</a:t>
                      </a:r>
                      <a:endParaRPr lang="ru-RU" sz="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435" marR="51435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2" y="2859700"/>
            <a:ext cx="1331638" cy="15822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schemeClr val="tx1"/>
                </a:solidFill>
              </a:rPr>
              <a:t>Две последние цифры года размещения извещения / заключения контракта с </a:t>
            </a:r>
            <a:r>
              <a:rPr lang="ru-RU" sz="1050" b="1" dirty="0" err="1">
                <a:solidFill>
                  <a:schemeClr val="tx1"/>
                </a:solidFill>
              </a:rPr>
              <a:t>ед.поставщиком</a:t>
            </a:r>
            <a:endParaRPr lang="ru-RU" sz="105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03648" y="2859700"/>
            <a:ext cx="2055494" cy="15822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ИКУ заказчика:</a:t>
            </a:r>
          </a:p>
          <a:p>
            <a:pPr algn="ctr"/>
            <a:r>
              <a:rPr lang="ru-RU" sz="1200" b="1" dirty="0">
                <a:solidFill>
                  <a:schemeClr val="tx1"/>
                </a:solidFill>
              </a:rPr>
              <a:t>2 – код формы собственности</a:t>
            </a:r>
          </a:p>
          <a:p>
            <a:pPr algn="ctr"/>
            <a:r>
              <a:rPr lang="ru-RU" sz="1200" b="1" dirty="0">
                <a:solidFill>
                  <a:schemeClr val="tx1"/>
                </a:solidFill>
              </a:rPr>
              <a:t>(</a:t>
            </a:r>
            <a:r>
              <a:rPr lang="ru-RU" sz="1200" b="1" i="1" dirty="0">
                <a:solidFill>
                  <a:schemeClr val="tx1"/>
                </a:solidFill>
              </a:rPr>
              <a:t>1 – федеральная,</a:t>
            </a:r>
          </a:p>
          <a:p>
            <a:pPr algn="ctr"/>
            <a:r>
              <a:rPr lang="ru-RU" sz="1200" b="1" i="1" dirty="0">
                <a:solidFill>
                  <a:schemeClr val="tx1"/>
                </a:solidFill>
              </a:rPr>
              <a:t>2 – субъекта РФ,</a:t>
            </a:r>
          </a:p>
          <a:p>
            <a:pPr algn="ctr"/>
            <a:r>
              <a:rPr lang="ru-RU" sz="1200" b="1" i="1" dirty="0">
                <a:solidFill>
                  <a:schemeClr val="tx1"/>
                </a:solidFill>
              </a:rPr>
              <a:t>3 - муниципальная</a:t>
            </a:r>
            <a:r>
              <a:rPr lang="ru-RU" sz="1200" b="1" dirty="0">
                <a:solidFill>
                  <a:schemeClr val="tx1"/>
                </a:solidFill>
              </a:rPr>
              <a:t>);</a:t>
            </a:r>
          </a:p>
          <a:p>
            <a:pPr algn="ctr"/>
            <a:r>
              <a:rPr lang="ru-RU" sz="1200" b="1" dirty="0">
                <a:solidFill>
                  <a:schemeClr val="tx1"/>
                </a:solidFill>
              </a:rPr>
              <a:t>6163053585 – ИНН;</a:t>
            </a:r>
          </a:p>
          <a:p>
            <a:pPr algn="ctr"/>
            <a:r>
              <a:rPr lang="ru-RU" sz="1200" b="1" dirty="0">
                <a:solidFill>
                  <a:schemeClr val="tx1"/>
                </a:solidFill>
              </a:rPr>
              <a:t>616301001 - КПП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32340" y="2855281"/>
            <a:ext cx="1273292" cy="15886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номер закупки, включенной в план-график (от 0001 до 9999)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58134" y="2855281"/>
            <a:ext cx="1392346" cy="15886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Код для «Услуги по организации конференций и торговых выставок» (или «0000» если по нескольким кодам или ЗМО)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905154" y="2855281"/>
            <a:ext cx="1238846" cy="15886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Код вида расходов «Прочая закупка товаров, работ и услуг» (или «000» если несколько кодов)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60307" y="2848168"/>
            <a:ext cx="1324628" cy="15886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</a:rPr>
              <a:t>Порядковый номер закупки, сформированный в пределах номера, указанного в </a:t>
            </a:r>
          </a:p>
          <a:p>
            <a:pPr algn="ctr"/>
            <a:r>
              <a:rPr lang="ru-RU" sz="1000" b="1" dirty="0">
                <a:solidFill>
                  <a:schemeClr val="tx1"/>
                </a:solidFill>
              </a:rPr>
              <a:t>23 – 26 разрядах ИКЗ (от 001 до 999)</a:t>
            </a:r>
          </a:p>
          <a:p>
            <a:pPr algn="ctr"/>
            <a:r>
              <a:rPr lang="ru-RU" sz="1000" b="1" dirty="0">
                <a:solidFill>
                  <a:schemeClr val="tx1"/>
                </a:solidFill>
              </a:rPr>
              <a:t>В ПГ </a:t>
            </a:r>
            <a:r>
              <a:rPr lang="ru-RU" sz="1000" b="1" u="sng" dirty="0">
                <a:solidFill>
                  <a:srgbClr val="FF0000"/>
                </a:solidFill>
              </a:rPr>
              <a:t>всегда</a:t>
            </a:r>
            <a:r>
              <a:rPr lang="ru-RU" sz="1000" b="1" dirty="0">
                <a:solidFill>
                  <a:srgbClr val="FF0000"/>
                </a:solidFill>
              </a:rPr>
              <a:t> </a:t>
            </a:r>
            <a:r>
              <a:rPr lang="ru-RU" sz="1000" b="1" dirty="0">
                <a:solidFill>
                  <a:schemeClr val="tx1"/>
                </a:solidFill>
              </a:rPr>
              <a:t>«000»</a:t>
            </a:r>
          </a:p>
        </p:txBody>
      </p:sp>
      <p:sp>
        <p:nvSpPr>
          <p:cNvPr id="14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219973"/>
            <a:ext cx="8028384" cy="40504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2000" b="1" dirty="0"/>
              <a:t>Закупаем </a:t>
            </a:r>
            <a:r>
              <a:rPr lang="ru-RU" sz="2000" b="1" u="sng" dirty="0"/>
              <a:t>услуги по организации выставки</a:t>
            </a:r>
            <a:r>
              <a:rPr lang="ru-RU" sz="2000" b="1" dirty="0"/>
              <a:t> (строка в </a:t>
            </a:r>
            <a:r>
              <a:rPr lang="ru-RU" sz="2000" b="1" u="sng" dirty="0"/>
              <a:t>плане-графике</a:t>
            </a:r>
            <a:r>
              <a:rPr lang="ru-RU" sz="2000" b="1" dirty="0"/>
              <a:t>)</a:t>
            </a:r>
          </a:p>
          <a:p>
            <a:pPr marL="0" indent="0" algn="ctr">
              <a:buNone/>
              <a:defRPr/>
            </a:pPr>
            <a:endParaRPr lang="ru-RU" sz="2000" b="1" dirty="0">
              <a:solidFill>
                <a:srgbClr val="7030A0"/>
              </a:solidFill>
            </a:endParaRPr>
          </a:p>
          <a:p>
            <a:pPr marL="0" indent="0" algn="ctr">
              <a:buNone/>
              <a:defRPr/>
            </a:pP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16200000">
            <a:off x="494714" y="2452510"/>
            <a:ext cx="293262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2" name="Стрелка вправо 21"/>
          <p:cNvSpPr/>
          <p:nvPr/>
        </p:nvSpPr>
        <p:spPr>
          <a:xfrm rot="16200000">
            <a:off x="2260882" y="2442148"/>
            <a:ext cx="293262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Стрелка вправо 22"/>
          <p:cNvSpPr/>
          <p:nvPr/>
        </p:nvSpPr>
        <p:spPr>
          <a:xfrm rot="16200000">
            <a:off x="4022355" y="2437792"/>
            <a:ext cx="293262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4" name="Стрелка вправо 23"/>
          <p:cNvSpPr/>
          <p:nvPr/>
        </p:nvSpPr>
        <p:spPr>
          <a:xfrm rot="16200000">
            <a:off x="5475990" y="2438773"/>
            <a:ext cx="293262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5" name="Стрелка вправо 24"/>
          <p:cNvSpPr/>
          <p:nvPr/>
        </p:nvSpPr>
        <p:spPr>
          <a:xfrm rot="16200000">
            <a:off x="6929626" y="2432793"/>
            <a:ext cx="293262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6" name="Стрелка вправо 25"/>
          <p:cNvSpPr/>
          <p:nvPr/>
        </p:nvSpPr>
        <p:spPr>
          <a:xfrm rot="16200000">
            <a:off x="8377946" y="2424892"/>
            <a:ext cx="293262" cy="426299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7" name="Объект 2"/>
          <p:cNvSpPr>
            <a:spLocks noGrp="1"/>
          </p:cNvSpPr>
          <p:nvPr>
            <p:ph sz="quarter" idx="4294967295"/>
          </p:nvPr>
        </p:nvSpPr>
        <p:spPr>
          <a:xfrm>
            <a:off x="-1" y="0"/>
            <a:ext cx="7380313" cy="640320"/>
          </a:xfrm>
          <a:prstGeom prst="rect">
            <a:avLst/>
          </a:prstGeom>
          <a:noFill/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  <a:defRPr/>
            </a:pPr>
            <a:r>
              <a:rPr lang="ru-RU" sz="2400" b="1" dirty="0"/>
              <a:t>Приказ Минфина России от 10.04.2019 № 55н «Об утверждении порядка формирования идентификационного кода закупки»</a:t>
            </a:r>
          </a:p>
          <a:p>
            <a:pPr marL="0" indent="0" algn="ctr">
              <a:buNone/>
              <a:defRPr/>
            </a:pPr>
            <a:endParaRPr lang="ru-RU" sz="15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sz="quarter" idx="4294967295"/>
          </p:nvPr>
        </p:nvSpPr>
        <p:spPr>
          <a:xfrm>
            <a:off x="1" y="1347614"/>
            <a:ext cx="8032754" cy="3795886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ru-RU" sz="1700" b="1" dirty="0"/>
              <a:t>3.</a:t>
            </a:r>
            <a:r>
              <a:rPr lang="ru-RU" sz="1700" dirty="0"/>
              <a:t> ИКЗ соответствует </a:t>
            </a:r>
            <a:r>
              <a:rPr lang="ru-RU" sz="1700" b="1" dirty="0"/>
              <a:t>одной закупке </a:t>
            </a:r>
            <a:r>
              <a:rPr lang="ru-RU" sz="1700" dirty="0"/>
              <a:t>(одному лоту по закупке в случае, когда закупка осуществляется путем формирования нескольких лотов), за исключением закупок, осуществляемых в соответствии с </a:t>
            </a:r>
            <a:r>
              <a:rPr lang="ru-RU" sz="1700" b="1" dirty="0" err="1"/>
              <a:t>пп</a:t>
            </a:r>
            <a:r>
              <a:rPr lang="ru-RU" sz="1700" b="1" dirty="0"/>
              <a:t>. 4, 5</a:t>
            </a:r>
            <a:r>
              <a:rPr lang="ru-RU" sz="1700" dirty="0"/>
              <a:t>, 23, 42 и 44 ч.1 ст.93 44-ФЗ. При этом          (</a:t>
            </a:r>
            <a:r>
              <a:rPr lang="ru-RU" sz="1700" i="1" dirty="0"/>
              <a:t>с 01.04.2021</a:t>
            </a:r>
            <a:r>
              <a:rPr lang="ru-RU" sz="1700" dirty="0"/>
              <a:t>) при осуществлении закупки у </a:t>
            </a:r>
            <a:r>
              <a:rPr lang="ru-RU" sz="1700" dirty="0" err="1"/>
              <a:t>ед.поставщика</a:t>
            </a:r>
            <a:r>
              <a:rPr lang="ru-RU" sz="1700" dirty="0"/>
              <a:t> в </a:t>
            </a:r>
            <a:r>
              <a:rPr lang="ru-RU" sz="1700" dirty="0" err="1"/>
              <a:t>эл.форме</a:t>
            </a:r>
            <a:r>
              <a:rPr lang="ru-RU" sz="1700" dirty="0"/>
              <a:t> на сумму </a:t>
            </a:r>
            <a:r>
              <a:rPr lang="ru-RU" sz="1700" b="1" dirty="0"/>
              <a:t>не более 3 </a:t>
            </a:r>
            <a:r>
              <a:rPr lang="ru-RU" sz="1700" b="1" dirty="0" err="1"/>
              <a:t>млн.руб</a:t>
            </a:r>
            <a:r>
              <a:rPr lang="ru-RU" sz="1700" b="1" dirty="0"/>
              <a:t>.  </a:t>
            </a:r>
            <a:r>
              <a:rPr lang="ru-RU" sz="1700" dirty="0"/>
              <a:t>(ч.12 ст.93 44-ФЗ) ИКЗ соответствует </a:t>
            </a:r>
            <a:r>
              <a:rPr lang="ru-RU" sz="1700" b="1" dirty="0"/>
              <a:t>одной</a:t>
            </a:r>
            <a:r>
              <a:rPr lang="ru-RU" sz="1700" dirty="0"/>
              <a:t> такой закупке.</a:t>
            </a:r>
          </a:p>
          <a:p>
            <a:pPr marL="0" indent="0" algn="just">
              <a:buNone/>
              <a:defRPr/>
            </a:pPr>
            <a:r>
              <a:rPr lang="ru-RU" sz="1700" b="1" dirty="0"/>
              <a:t>8. </a:t>
            </a:r>
            <a:r>
              <a:rPr lang="ru-RU" sz="1700" dirty="0"/>
              <a:t>На этапе </a:t>
            </a:r>
            <a:r>
              <a:rPr lang="ru-RU" sz="1700" b="1" dirty="0"/>
              <a:t>формирования и утверждения </a:t>
            </a:r>
            <a:r>
              <a:rPr lang="ru-RU" sz="1700" dirty="0"/>
              <a:t>заказчиком </a:t>
            </a:r>
            <a:r>
              <a:rPr lang="ru-RU" sz="1700" b="1" dirty="0"/>
              <a:t>плана-графика</a:t>
            </a:r>
            <a:r>
              <a:rPr lang="ru-RU" sz="1700" dirty="0"/>
              <a:t> на очередной финансовый год и плановый период при формировании ИКЗ в </a:t>
            </a:r>
            <a:r>
              <a:rPr lang="ru-RU" sz="1700" b="1" dirty="0"/>
              <a:t>27-29 разрядах </a:t>
            </a:r>
            <a:r>
              <a:rPr lang="ru-RU" sz="1700" dirty="0"/>
              <a:t>ИКЗ</a:t>
            </a:r>
            <a:r>
              <a:rPr lang="ru-RU" sz="1700" b="1" dirty="0"/>
              <a:t> </a:t>
            </a:r>
            <a:r>
              <a:rPr lang="ru-RU" sz="1700" dirty="0"/>
              <a:t>указываются </a:t>
            </a:r>
            <a:r>
              <a:rPr lang="ru-RU" sz="1700" b="1" dirty="0"/>
              <a:t>«000»</a:t>
            </a:r>
            <a:r>
              <a:rPr lang="ru-RU" sz="1700" dirty="0"/>
              <a:t>.</a:t>
            </a:r>
          </a:p>
          <a:p>
            <a:pPr marL="0" indent="0" algn="just">
              <a:buNone/>
              <a:defRPr/>
            </a:pPr>
            <a:r>
              <a:rPr lang="ru-RU" sz="1700" b="1" dirty="0"/>
              <a:t>9. </a:t>
            </a:r>
            <a:r>
              <a:rPr lang="ru-RU" sz="1700" dirty="0"/>
              <a:t>На этапе </a:t>
            </a:r>
            <a:r>
              <a:rPr lang="ru-RU" sz="1700" b="1" dirty="0"/>
              <a:t>размещения извещения</a:t>
            </a:r>
            <a:r>
              <a:rPr lang="ru-RU" sz="1700" dirty="0"/>
              <a:t> об осуществлении закупки, в том числе              (</a:t>
            </a:r>
            <a:r>
              <a:rPr lang="ru-RU" sz="1700" i="1" dirty="0"/>
              <a:t>с 01.04.2021</a:t>
            </a:r>
            <a:r>
              <a:rPr lang="ru-RU" sz="1700" dirty="0"/>
              <a:t>) при осуществлении закупки товара </a:t>
            </a:r>
            <a:r>
              <a:rPr lang="ru-RU" sz="1700" u="sng" dirty="0"/>
              <a:t>у </a:t>
            </a:r>
            <a:r>
              <a:rPr lang="ru-RU" sz="1700" u="sng" dirty="0" err="1"/>
              <a:t>ед.поставщика</a:t>
            </a:r>
            <a:r>
              <a:rPr lang="ru-RU" sz="1700" u="sng" dirty="0"/>
              <a:t> в </a:t>
            </a:r>
            <a:r>
              <a:rPr lang="ru-RU" sz="1700" u="sng" dirty="0" err="1"/>
              <a:t>эл.форме</a:t>
            </a:r>
            <a:r>
              <a:rPr lang="ru-RU" sz="1700" dirty="0"/>
              <a:t> на сумму </a:t>
            </a:r>
            <a:r>
              <a:rPr lang="ru-RU" sz="1700" b="1" dirty="0"/>
              <a:t>не более 3 </a:t>
            </a:r>
            <a:r>
              <a:rPr lang="ru-RU" sz="1700" b="1" dirty="0" err="1"/>
              <a:t>млн.руб</a:t>
            </a:r>
            <a:r>
              <a:rPr lang="ru-RU" sz="1700" b="1" dirty="0"/>
              <a:t>.</a:t>
            </a:r>
            <a:r>
              <a:rPr lang="ru-RU" sz="1700" dirty="0"/>
              <a:t>, </a:t>
            </a:r>
            <a:r>
              <a:rPr lang="ru-RU" sz="1700" b="1" dirty="0"/>
              <a:t>заключения контракта </a:t>
            </a:r>
            <a:r>
              <a:rPr lang="ru-RU" sz="1700" dirty="0"/>
              <a:t>с </a:t>
            </a:r>
            <a:r>
              <a:rPr lang="ru-RU" sz="1700" dirty="0" err="1"/>
              <a:t>ед.поставщиком</a:t>
            </a:r>
            <a:r>
              <a:rPr lang="ru-RU" sz="1700" dirty="0"/>
              <a:t> (</a:t>
            </a:r>
            <a:r>
              <a:rPr lang="ru-RU" sz="1700" u="sng" dirty="0"/>
              <a:t>за исключением</a:t>
            </a:r>
            <a:r>
              <a:rPr lang="ru-RU" sz="1700" dirty="0"/>
              <a:t>  </a:t>
            </a:r>
            <a:r>
              <a:rPr lang="ru-RU" sz="1700" dirty="0" err="1"/>
              <a:t>пп</a:t>
            </a:r>
            <a:r>
              <a:rPr lang="ru-RU" sz="1700" dirty="0"/>
              <a:t>. </a:t>
            </a:r>
            <a:r>
              <a:rPr lang="ru-RU" sz="1700" b="1" dirty="0"/>
              <a:t>4, 5</a:t>
            </a:r>
            <a:r>
              <a:rPr lang="ru-RU" sz="1700" dirty="0"/>
              <a:t>, 23, 42 и 44 ч.1 ст.93 44-ФЗ) в </a:t>
            </a:r>
            <a:r>
              <a:rPr lang="ru-RU" sz="1700" b="1" dirty="0"/>
              <a:t>27-29 разрядах </a:t>
            </a:r>
            <a:r>
              <a:rPr lang="ru-RU" sz="1700" dirty="0"/>
              <a:t>ИКЗ указывается </a:t>
            </a:r>
            <a:r>
              <a:rPr lang="ru-RU" sz="1700" u="sng" dirty="0"/>
              <a:t>порядковый номер</a:t>
            </a:r>
            <a:r>
              <a:rPr lang="ru-RU" sz="1700" dirty="0"/>
              <a:t>, сформированный в пределах номера, указанного в 23-26 разрядах ИКЗ.</a:t>
            </a:r>
          </a:p>
        </p:txBody>
      </p:sp>
      <p:sp>
        <p:nvSpPr>
          <p:cNvPr id="8" name="Объект 2"/>
          <p:cNvSpPr>
            <a:spLocks noGrp="1"/>
          </p:cNvSpPr>
          <p:nvPr>
            <p:ph sz="quarter" idx="4294967295"/>
          </p:nvPr>
        </p:nvSpPr>
        <p:spPr>
          <a:xfrm>
            <a:off x="-1" y="-1"/>
            <a:ext cx="7812361" cy="1165163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0" indent="0" algn="ctr">
              <a:buNone/>
              <a:defRPr/>
            </a:pPr>
            <a:r>
              <a:rPr lang="ru-RU" sz="2400" b="1" dirty="0"/>
              <a:t>Приказ Минфина России от 10.04.2019 № 55н </a:t>
            </a:r>
          </a:p>
          <a:p>
            <a:pPr marL="0" indent="0" algn="ctr">
              <a:buNone/>
              <a:defRPr/>
            </a:pPr>
            <a:r>
              <a:rPr lang="ru-RU" sz="2400" b="1" dirty="0"/>
              <a:t>«Об утверждении порядка формирования идентификационного кода закупки»</a:t>
            </a:r>
          </a:p>
        </p:txBody>
      </p:sp>
    </p:spTree>
    <p:extLst>
      <p:ext uri="{BB962C8B-B14F-4D97-AF65-F5344CB8AC3E}">
        <p14:creationId xmlns:p14="http://schemas.microsoft.com/office/powerpoint/2010/main" val="316557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1949</TotalTime>
  <Words>937</Words>
  <Application>Microsoft Office PowerPoint</Application>
  <PresentationFormat>Экран (16:9)</PresentationFormat>
  <Paragraphs>133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Акопян Александр Андреевич</dc:creator>
  <cp:lastModifiedBy>Акопян Александр Андреевич</cp:lastModifiedBy>
  <cp:revision>185</cp:revision>
  <dcterms:created xsi:type="dcterms:W3CDTF">2020-04-23T07:38:04Z</dcterms:created>
  <dcterms:modified xsi:type="dcterms:W3CDTF">2021-01-27T08:23:12Z</dcterms:modified>
</cp:coreProperties>
</file>