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5" r:id="rId5"/>
    <p:sldId id="263" r:id="rId6"/>
    <p:sldId id="264" r:id="rId7"/>
    <p:sldId id="266" r:id="rId8"/>
    <p:sldId id="268" r:id="rId9"/>
    <p:sldId id="269" r:id="rId10"/>
    <p:sldId id="258" r:id="rId11"/>
    <p:sldId id="267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6301" autoAdjust="0"/>
  </p:normalViewPr>
  <p:slideViewPr>
    <p:cSldViewPr snapToGrid="0">
      <p:cViewPr varScale="1">
        <p:scale>
          <a:sx n="76" d="100"/>
          <a:sy n="76" d="100"/>
        </p:scale>
        <p:origin x="132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B9DCCE-1CB6-4346-B0B1-44B929E33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D8C7C2-79FA-4456-9339-4F617EF5B2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4CCE9B-AB88-4D73-A2AD-69A6FE534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F5B3B0-1121-4C59-B3D7-F45BE91E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F92F35-F1A1-4766-BE7F-8EE91329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3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EC4501-E506-495D-A24F-05C375CBE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0D3D549-557D-46D4-926D-E06DB7D014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52D2F6E-169E-439C-AC4E-27C660A14F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E21F50-269D-40A6-8DC1-9A26BEF8D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69219C-B799-42F8-961A-92D6E941C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0E6767-8209-424B-91DE-B4248D0A1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06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3083C9-2078-4466-A99E-F3DA0295E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6CDBD0-B396-4EC4-AA51-CCA785E335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4EBCC9-37E3-4425-9EB8-0CEC56EF2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E4DC9B-2BDE-4804-932C-61E28C0DA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D7556F-0903-4F0A-A178-3445DC7E6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25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3D58347-68B5-41DB-8EB2-918A0C34BE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0CB7D12-5CC0-45E3-B90B-BD309AD78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B1AF0E-884D-496F-9276-AD300475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DBC355-F14D-45AB-AD20-94D1DD0F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1574B5-7A9D-4EBE-AB21-02DF6CA34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43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475363-A4F1-4412-9352-D28001C35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9A2B46-FA76-4AA5-B256-51F747CA1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A1E243-24B6-41BD-B2BA-8174DCDB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94E36663-2C28-4B0C-A70F-15AB78E76654}" type="datetimeFigureOut">
              <a:rPr lang="ru-RU" smtClean="0"/>
              <a:pPr/>
              <a:t>27.07.2023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A303C1-0E1F-4D53-8C55-F82CB28F1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9A5D38-2F55-4AF9-B5CF-A0EA865A9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333D9B69-510D-4FF0-A3AE-7950DC5F5A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4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EF600-76A2-4FD9-90B2-32F38B402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FAA18B-27B3-432F-AF59-F92382C21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20F56B-4001-4564-9B11-D6DB23C51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281223-2D4B-4829-96E0-C1748C49D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BE39B2-90F3-446F-A1CC-042E1E8DE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96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9B5E7-3D29-4505-8491-2A85C30DE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86E9E1-280C-4C37-8A7A-56566E46F2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D778A70-7B49-4EFD-B6B7-B3B310FC5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3D23F0-6D84-4C0A-B94B-8CABCF756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CE47E0A-540E-480B-B449-2A04F587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7F7B82-E4AE-4741-AA10-3325341F2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39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D7A524-C8FE-4148-8116-49B48A8F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AA82D0-CCCD-4CC4-B190-CA88A06513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94D63D5-F28C-4490-9351-71D4653218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1771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AA4239-B79B-4134-9293-D33798E90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0EA2555-6C75-4110-80F6-2D8ED1F7E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99DC9E8-D536-452D-A56A-28EC059B3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3483A4C-1511-414F-AE15-363880EE6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57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id="{9F494C32-CB8E-40D3-9808-1CB50CFBC9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EEF79901-7293-420C-9D30-BCD2C1DCB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53791"/>
            <a:ext cx="10515600" cy="1325563"/>
          </a:xfrm>
        </p:spPr>
        <p:txBody>
          <a:bodyPr>
            <a:normAutofit/>
          </a:bodyPr>
          <a:lstStyle>
            <a:lvl1pPr algn="ctr">
              <a:defRPr sz="6600"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8BBB59FC-5877-47FC-88B0-76CCF0EC3B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4054726"/>
            <a:ext cx="10378440" cy="172790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60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7BF340C-EEB1-4B7D-8C29-23CA68F01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C944956-D131-4802-B370-30D4CFC7F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E3D1F2-FB44-46C1-9604-5105E2D34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02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DA29BE-45D5-4E52-A674-6BFA85C72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3A7E40-1071-4C2E-91A5-33A6CD8F6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694BA2-38F3-4C99-BF5F-155BE1FD2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75B2FB-5085-42B7-A682-C11AB45A1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FE38FE-E30D-4755-A0BB-54AF5A98F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1A8EA3-4B38-4FAB-A7E4-E1642547A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01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D67994-BD96-46E1-B48F-F2339A0E6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182626-9A14-4A55-BA07-570024114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B55CEB-53AA-4A1E-9989-69466C58EF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36663-2C28-4B0C-A70F-15AB78E76654}" type="datetimeFigureOut">
              <a:rPr lang="ru-RU" smtClean="0"/>
              <a:t>27.07.2023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764AE9-0AC9-4BD0-BBDE-8D307BCC7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D34E3A-5F9A-4958-B7F6-E280025FE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D9B69-510D-4FF0-A3AE-7950DC5F5AA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  <a:extLst>
              <a:ext uri="{FF2B5EF4-FFF2-40B4-BE49-F238E27FC236}">
                <a16:creationId xmlns:a16="http://schemas.microsoft.com/office/drawing/2014/main" id="{422964A2-0B87-4B70-BDC6-0C845E07FD8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80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76D8F7-0457-4AED-9F8E-E6AA4498A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553" y="1690335"/>
            <a:ext cx="11836893" cy="347733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Формирование Информации </a:t>
            </a:r>
            <a:br>
              <a:rPr lang="ru-RU" sz="54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sz="5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о ходе осуществления закупок </a:t>
            </a:r>
            <a:br>
              <a:rPr lang="ru-RU" sz="54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sz="5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госорганами и муниципальными образованиями Ростовской области </a:t>
            </a:r>
            <a:br>
              <a:rPr lang="ru-RU" sz="5400" dirty="0"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(карта-светофор)</a:t>
            </a:r>
          </a:p>
        </p:txBody>
      </p:sp>
    </p:spTree>
    <p:extLst>
      <p:ext uri="{BB962C8B-B14F-4D97-AF65-F5344CB8AC3E}">
        <p14:creationId xmlns:p14="http://schemas.microsoft.com/office/powerpoint/2010/main" val="246436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32C6B2F-12DF-449B-9D69-6EC518BEE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90"/>
            <a:ext cx="12192000" cy="170936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7B4B548-5456-4C85-ABE3-DA083BE4C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59" y="2458265"/>
            <a:ext cx="5827741" cy="19726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A614EE0-7DBB-412E-B5E0-DDC50F011DE5}"/>
              </a:ext>
            </a:extLst>
          </p:cNvPr>
          <p:cNvSpPr txBox="1"/>
          <p:nvPr/>
        </p:nvSpPr>
        <p:spPr>
          <a:xfrm>
            <a:off x="7315199" y="2834821"/>
            <a:ext cx="47704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«2» - все предусмотренные средства на 2023 год</a:t>
            </a:r>
          </a:p>
          <a:p>
            <a:pPr algn="ctr"/>
            <a:endParaRPr lang="ru-RU" sz="2400" dirty="0">
              <a:latin typeface="Century Gothic" panose="020B050202020202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«3» -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областные средства</a:t>
            </a:r>
            <a:r>
              <a:rPr lang="ru-RU" sz="2400" dirty="0">
                <a:latin typeface="Century Gothic" panose="020B0502020202020204" pitchFamily="34" charset="0"/>
              </a:rPr>
              <a:t>,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ru-RU" sz="2400" dirty="0">
                <a:latin typeface="Century Gothic" panose="020B0502020202020204" pitchFamily="34" charset="0"/>
              </a:rPr>
              <a:t>дополнительно выделенные Областным законом от 30.06.2023 № 890-ЗС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без средств местного бюджета на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софинансирование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41E9884-8107-4357-B39A-1C1B850DBF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104"/>
          <a:stretch/>
        </p:blipFill>
        <p:spPr>
          <a:xfrm>
            <a:off x="106363" y="4589836"/>
            <a:ext cx="7017934" cy="18452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0C0C847-C6FA-4E54-9495-27097684514E}"/>
              </a:ext>
            </a:extLst>
          </p:cNvPr>
          <p:cNvSpPr/>
          <p:nvPr/>
        </p:nvSpPr>
        <p:spPr>
          <a:xfrm>
            <a:off x="948100" y="1698912"/>
            <a:ext cx="9703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Для муниципальных образований РК № 17.3/446 от 19.07.2023</a:t>
            </a:r>
          </a:p>
        </p:txBody>
      </p:sp>
    </p:spTree>
    <p:extLst>
      <p:ext uri="{BB962C8B-B14F-4D97-AF65-F5344CB8AC3E}">
        <p14:creationId xmlns:p14="http://schemas.microsoft.com/office/powerpoint/2010/main" val="372403089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040BF73-8EC1-480A-8627-5D23EA2D62D4}"/>
              </a:ext>
            </a:extLst>
          </p:cNvPr>
          <p:cNvSpPr txBox="1"/>
          <p:nvPr/>
        </p:nvSpPr>
        <p:spPr>
          <a:xfrm>
            <a:off x="152400" y="3746501"/>
            <a:ext cx="116205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Технологическая последовательность (этапность) работ/услуг;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Проблемы с подготовкой документации;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Дополнительное выделение ассигнований;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Средства на этапе перераспределения, снятия;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Несостоявшиеся закупки за отчётный период, которые на отчётную дату не были повторно размещены</a:t>
            </a:r>
          </a:p>
          <a:p>
            <a:endParaRPr lang="ru-RU" sz="2400" dirty="0">
              <a:latin typeface="Century Gothic" panose="020B0502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D1DF73-088C-41CF-96A1-B86E7DE24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12192000" cy="261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47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CC266-77C0-421F-93E6-99F1FF7F8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6" y="436563"/>
            <a:ext cx="3705224" cy="1504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По вопросам формирования отчётности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146FBE-F26D-4D76-9A26-1286119BF7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1" y="5178424"/>
            <a:ext cx="6896100" cy="15271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Century Gothic" panose="020B0502020202020204" pitchFamily="34" charset="0"/>
              </a:rPr>
              <a:t>Тел.: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8 (863) 240-17-25 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ru-RU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Century Gothic" panose="020B0502020202020204" pitchFamily="34" charset="0"/>
              </a:rPr>
              <a:t>Эл. почта: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pipa@donland.ru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842A6A4-CD52-4B83-857E-83726EEAA3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48275" y="2132013"/>
            <a:ext cx="6781800" cy="3640137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Пипа Елена Евгеньевна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endParaRPr lang="en-US" sz="2000" dirty="0">
              <a:latin typeface="Century Gothic" panose="020B0502020202020204" pitchFamily="34" charset="0"/>
            </a:endParaRPr>
          </a:p>
          <a:p>
            <a:pPr algn="r"/>
            <a:r>
              <a:rPr lang="ru-RU" sz="2000" dirty="0">
                <a:latin typeface="Century Gothic" panose="020B0502020202020204" pitchFamily="34" charset="0"/>
              </a:rPr>
              <a:t>Ведущий специалист </a:t>
            </a:r>
            <a:endParaRPr lang="en-US" sz="2000" dirty="0">
              <a:latin typeface="Century Gothic" panose="020B0502020202020204" pitchFamily="34" charset="0"/>
            </a:endParaRPr>
          </a:p>
          <a:p>
            <a:pPr algn="r"/>
            <a:r>
              <a:rPr lang="ru-RU" sz="2000" dirty="0">
                <a:latin typeface="Century Gothic" panose="020B0502020202020204" pitchFamily="34" charset="0"/>
              </a:rPr>
              <a:t>отдела мониторинга и методологического сопровождения в сфере закупок</a:t>
            </a:r>
            <a:br>
              <a:rPr lang="en-US" sz="2000" dirty="0">
                <a:latin typeface="Century Gothic" panose="020B0502020202020204" pitchFamily="34" charset="0"/>
              </a:rPr>
            </a:br>
            <a:r>
              <a:rPr lang="ru-RU" sz="2000" dirty="0">
                <a:latin typeface="Century Gothic" panose="020B0502020202020204" pitchFamily="34" charset="0"/>
              </a:rPr>
              <a:t>управления государственных закупок и развития конкуренции</a:t>
            </a:r>
          </a:p>
        </p:txBody>
      </p:sp>
    </p:spTree>
    <p:extLst>
      <p:ext uri="{BB962C8B-B14F-4D97-AF65-F5344CB8AC3E}">
        <p14:creationId xmlns:p14="http://schemas.microsoft.com/office/powerpoint/2010/main" val="119786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74A396-4827-454F-AE34-989261BDC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94" y="301841"/>
            <a:ext cx="11885612" cy="59657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Century Gothic" panose="020B0502020202020204" pitchFamily="34" charset="0"/>
              </a:rPr>
              <a:t>Предоставление отчёта </a:t>
            </a:r>
            <a:r>
              <a:rPr lang="ru-RU" dirty="0">
                <a:latin typeface="Century Gothic" panose="020B0502020202020204" pitchFamily="34" charset="0"/>
              </a:rPr>
              <a:t>осуществляется в рамках исполнения п.20 перечня поручений от 03.07.2023 (</a:t>
            </a:r>
            <a:r>
              <a:rPr lang="ru-RU" dirty="0" err="1">
                <a:latin typeface="Century Gothic" panose="020B0502020202020204" pitchFamily="34" charset="0"/>
              </a:rPr>
              <a:t>Пр.сов</a:t>
            </a:r>
            <a:r>
              <a:rPr lang="ru-RU" dirty="0">
                <a:latin typeface="Century Gothic" panose="020B0502020202020204" pitchFamily="34" charset="0"/>
              </a:rPr>
              <a:t>. №16 от 04.07.2023)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в целях доклада Губернатору Ростовской области информации о заключении контрактов и освоении денежных средств </a:t>
            </a:r>
            <a:r>
              <a:rPr lang="ru-RU" dirty="0">
                <a:latin typeface="Century Gothic" panose="020B0502020202020204" pitchFamily="34" charset="0"/>
              </a:rPr>
              <a:t>госорганами Ростовской области и органами местного самоуправления, в том числе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 учётом доведённых бюджетных ассигнований Областным законом от 30.06.2023 № 890-ЗС</a:t>
            </a:r>
            <a:r>
              <a:rPr lang="ru-RU" dirty="0">
                <a:latin typeface="Century Gothic" panose="020B0502020202020204" pitchFamily="34" charset="0"/>
              </a:rPr>
              <a:t> «О внесении изменений в Областной закон «Об областном бюджете на 2023 год и на плановый период 2024 и 2025 годов</a:t>
            </a:r>
            <a:br>
              <a:rPr lang="ru-RU" dirty="0">
                <a:latin typeface="Century Gothic" panose="020B0502020202020204" pitchFamily="34" charset="0"/>
              </a:rPr>
            </a:br>
            <a:br>
              <a:rPr lang="ru-RU" dirty="0">
                <a:latin typeface="Century Gothic" panose="020B0502020202020204" pitchFamily="34" charset="0"/>
              </a:rPr>
            </a:b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СРОК направления отчета в минэкономразвития не позже : 04.08.2023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1108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5752F0-DE1F-4194-B11B-9E0684D45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15" y="0"/>
            <a:ext cx="11106569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1818AE8-4C95-4D85-BD67-06C4031D84C9}"/>
              </a:ext>
            </a:extLst>
          </p:cNvPr>
          <p:cNvSpPr/>
          <p:nvPr/>
        </p:nvSpPr>
        <p:spPr>
          <a:xfrm>
            <a:off x="5239021" y="5746234"/>
            <a:ext cx="6094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entury Gothic" panose="020B0502020202020204" pitchFamily="34" charset="0"/>
              </a:rPr>
              <a:t>https://minfin.donland.ru/documents/active/246867/</a:t>
            </a:r>
            <a:endParaRPr lang="ru-RU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05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2D60FC-48CE-42AD-B09B-87D5B18A1FC6}"/>
              </a:ext>
            </a:extLst>
          </p:cNvPr>
          <p:cNvSpPr txBox="1"/>
          <p:nvPr/>
        </p:nvSpPr>
        <p:spPr>
          <a:xfrm>
            <a:off x="399495" y="1166842"/>
            <a:ext cx="113930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entury Gothic" panose="020B0502020202020204" pitchFamily="34" charset="0"/>
              </a:rPr>
              <a:t>Принципиальное отличие новой формы отчёта заключается в том, </a:t>
            </a:r>
          </a:p>
          <a:p>
            <a:pPr algn="ctr"/>
            <a:r>
              <a:rPr lang="ru-RU" sz="2400" dirty="0">
                <a:latin typeface="Century Gothic" panose="020B0502020202020204" pitchFamily="34" charset="0"/>
              </a:rPr>
              <a:t>чтобы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помимо объёма законтрактованных средств из запланированных</a:t>
            </a:r>
            <a:r>
              <a:rPr lang="ru-RU" sz="2400" dirty="0">
                <a:latin typeface="Century Gothic" panose="020B0502020202020204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ассигнований на текущий год</a:t>
            </a:r>
            <a:r>
              <a:rPr lang="ru-RU" sz="2400" dirty="0">
                <a:latin typeface="Century Gothic" panose="020B0502020202020204" pitchFamily="34" charset="0"/>
              </a:rPr>
              <a:t>,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показать</a:t>
            </a:r>
            <a:r>
              <a:rPr lang="ru-RU" sz="2400" dirty="0">
                <a:latin typeface="Century Gothic" panose="020B0502020202020204" pitchFamily="34" charset="0"/>
              </a:rPr>
              <a:t> также, какой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объём</a:t>
            </a:r>
            <a:r>
              <a:rPr lang="ru-RU" sz="2400" dirty="0">
                <a:latin typeface="Century Gothic" panose="020B0502020202020204" pitchFamily="34" charset="0"/>
              </a:rPr>
              <a:t> был законтрактован за счёт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средств, дополнительно выделенных Областным законом от 30.06.2023 № 890-ЗС</a:t>
            </a:r>
            <a:r>
              <a:rPr lang="ru-RU" sz="2400" dirty="0">
                <a:latin typeface="Century Gothic" panose="020B0502020202020204" pitchFamily="34" charset="0"/>
              </a:rPr>
              <a:t> «О внесении изменений в Областной закон «Об областном бюджете на 2023 год и на плановый период 2024 и 2025 годов» в разрезе:</a:t>
            </a:r>
          </a:p>
          <a:p>
            <a:pPr algn="ctr"/>
            <a:endParaRPr lang="ru-RU" sz="2400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госорганов с учётом средства ГРБС, подведомственных учреждений и суммы межбюджетных трансфертов;</a:t>
            </a:r>
          </a:p>
          <a:p>
            <a:pPr algn="ctr"/>
            <a:endParaRPr lang="ru-RU" sz="2400" dirty="0">
              <a:latin typeface="Century Gothic" panose="020B0502020202020204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муниципалитетов с учётом средств местного и областного бюджетов</a:t>
            </a:r>
            <a:endParaRPr lang="ru-RU" sz="2400" b="1" i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32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9DF666C-5032-455C-A566-3C6D6CA63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41" y="0"/>
            <a:ext cx="11659718" cy="648894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9F281EE-4D3C-40F3-9D62-8FF1D816661A}"/>
              </a:ext>
            </a:extLst>
          </p:cNvPr>
          <p:cNvSpPr/>
          <p:nvPr/>
        </p:nvSpPr>
        <p:spPr>
          <a:xfrm>
            <a:off x="266141" y="6396335"/>
            <a:ext cx="11798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Для главных распорядителей средств областного бюджета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РК № 17.1/1012 от 18.07.2023</a:t>
            </a:r>
          </a:p>
        </p:txBody>
      </p:sp>
    </p:spTree>
    <p:extLst>
      <p:ext uri="{BB962C8B-B14F-4D97-AF65-F5344CB8AC3E}">
        <p14:creationId xmlns:p14="http://schemas.microsoft.com/office/powerpoint/2010/main" val="324463147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C00E3D-9FB5-456A-8415-B2D8DD355A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12"/>
          <a:stretch/>
        </p:blipFill>
        <p:spPr>
          <a:xfrm>
            <a:off x="247650" y="477837"/>
            <a:ext cx="8511354" cy="57578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E4310B-BFD2-49A0-BC23-78779DE0C1C9}"/>
              </a:ext>
            </a:extLst>
          </p:cNvPr>
          <p:cNvSpPr txBox="1"/>
          <p:nvPr/>
        </p:nvSpPr>
        <p:spPr>
          <a:xfrm>
            <a:off x="8864600" y="1688574"/>
            <a:ext cx="30797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«2» - все средства</a:t>
            </a:r>
          </a:p>
          <a:p>
            <a:pPr algn="ctr"/>
            <a:endParaRPr lang="ru-RU" sz="2400" dirty="0">
              <a:latin typeface="Century Gothic" panose="020B050202020202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«3» - дополнительно выделенные Областным законом от 30.06.2023 № 890-ЗС </a:t>
            </a: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D968B2B0-3948-4EAF-B4FF-19F6354267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41775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3E4310B-BFD2-49A0-BC23-78779DE0C1C9}"/>
              </a:ext>
            </a:extLst>
          </p:cNvPr>
          <p:cNvSpPr txBox="1"/>
          <p:nvPr/>
        </p:nvSpPr>
        <p:spPr>
          <a:xfrm>
            <a:off x="8379527" y="1180743"/>
            <a:ext cx="36499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dirty="0">
                <a:latin typeface="Century Gothic" panose="020B0502020202020204" pitchFamily="34" charset="0"/>
              </a:rPr>
              <a:t>«4» - все средства, на которые начаты процедуры закупок (все размещённые извещения с </a:t>
            </a:r>
            <a:r>
              <a:rPr lang="ru-RU" dirty="0" err="1">
                <a:latin typeface="Century Gothic" panose="020B0502020202020204" pitchFamily="34" charset="0"/>
              </a:rPr>
              <a:t>незаконтрактованными</a:t>
            </a:r>
            <a:r>
              <a:rPr lang="ru-RU" dirty="0">
                <a:latin typeface="Century Gothic" panose="020B0502020202020204" pitchFamily="34" charset="0"/>
              </a:rPr>
              <a:t> закупками и уже заключённые контракты);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lang="ru-RU" dirty="0">
              <a:latin typeface="Century Gothic" panose="020B050202020202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dirty="0">
                <a:latin typeface="Century Gothic" panose="020B0502020202020204" pitchFamily="34" charset="0"/>
              </a:rPr>
              <a:t>«6» – сумма всех цен контрактов;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lang="ru-RU" dirty="0">
              <a:latin typeface="Century Gothic" panose="020B050202020202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dirty="0">
                <a:latin typeface="Century Gothic" panose="020B0502020202020204" pitchFamily="34" charset="0"/>
              </a:rPr>
              <a:t>«5», «7» - дополнительно выделенные средства Областным законом от 30.06.2023 № 890-ЗС в рамках размещённых закупок и заключённых контрактов</a:t>
            </a: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D968B2B0-3948-4EAF-B4FF-19F6354267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2A88AD1-0B19-4343-A15E-2EDF11156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81" y="1667026"/>
            <a:ext cx="8004877" cy="38287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9272813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3E4310B-BFD2-49A0-BC23-78779DE0C1C9}"/>
              </a:ext>
            </a:extLst>
          </p:cNvPr>
          <p:cNvSpPr txBox="1"/>
          <p:nvPr/>
        </p:nvSpPr>
        <p:spPr>
          <a:xfrm>
            <a:off x="932140" y="3878834"/>
            <a:ext cx="100229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000" dirty="0">
                <a:latin typeface="Century Gothic" panose="020B0502020202020204" pitchFamily="34" charset="0"/>
              </a:rPr>
              <a:t>«8» - все средства, на которые ещё не начаты процедуры закупок;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000" dirty="0">
                <a:latin typeface="Century Gothic" panose="020B0502020202020204" pitchFamily="34" charset="0"/>
              </a:rPr>
              <a:t>«10», «12», «14» - разбивка по </a:t>
            </a:r>
            <a:r>
              <a:rPr lang="ru-RU" sz="2000" dirty="0" err="1">
                <a:latin typeface="Century Gothic" panose="020B0502020202020204" pitchFamily="34" charset="0"/>
              </a:rPr>
              <a:t>неначатым</a:t>
            </a:r>
            <a:r>
              <a:rPr lang="ru-RU" sz="2000" dirty="0">
                <a:latin typeface="Century Gothic" panose="020B0502020202020204" pitchFamily="34" charset="0"/>
              </a:rPr>
              <a:t> процедурам;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lang="ru-RU" sz="2000" dirty="0">
              <a:latin typeface="Century Gothic" panose="020B050202020202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000" dirty="0">
                <a:latin typeface="Century Gothic" panose="020B0502020202020204" pitchFamily="34" charset="0"/>
              </a:rPr>
              <a:t>«9», «11», «13», «15» - исключительно выделенные Областным законом от 30.06.2023 № 890-ЗС в рамках неразмещённых закупок</a:t>
            </a: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D968B2B0-3948-4EAF-B4FF-19F6354267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A978CF-F4D1-4224-8D79-923536361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0" y="324867"/>
            <a:ext cx="12042219" cy="26542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9937436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681B41-7D57-44F7-AD4E-410FE414A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801"/>
            <a:ext cx="12192000" cy="27966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40BF73-8EC1-480A-8627-5D23EA2D62D4}"/>
              </a:ext>
            </a:extLst>
          </p:cNvPr>
          <p:cNvSpPr txBox="1"/>
          <p:nvPr/>
        </p:nvSpPr>
        <p:spPr>
          <a:xfrm>
            <a:off x="152400" y="3746501"/>
            <a:ext cx="116205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Технологическая последовательность (этапность) работ/услуг;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Проблемы с подготовкой документации;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Дополнительное выделение ассигнований;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Средства на этапе перераспределения, снятия;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>
                <a:latin typeface="Century Gothic" panose="020B0502020202020204" pitchFamily="34" charset="0"/>
              </a:rPr>
              <a:t>Несостоявшиеся закупки за отчётный период, которые на отчётную дату не были повторно размещены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10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8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8" id="{BF6A7AA6-9D23-47B0-A824-7A99E956DCF4}" vid="{EE504D01-8989-42CE-8E54-9BEC90A8331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256</TotalTime>
  <Words>508</Words>
  <Application>Microsoft Office PowerPoint</Application>
  <PresentationFormat>Широкоэкранный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Wingdings</vt:lpstr>
      <vt:lpstr>Тема8</vt:lpstr>
      <vt:lpstr>Формирование Информации  о ходе осуществления закупок  госорганами и муниципальными образованиями Ростовской области  (карта-светофор)</vt:lpstr>
      <vt:lpstr>Предоставление отчёта осуществляется в рамках исполнения п.20 перечня поручений от 03.07.2023 (Пр.сов. №16 от 04.07.2023) в целях доклада Губернатору Ростовской области информации о заключении контрактов и освоении денежных средств госорганами Ростовской области и органами местного самоуправления, в том числе с учётом доведённых бюджетных ассигнований Областным законом от 30.06.2023 № 890-ЗС «О внесении изменений в Областной закон «Об областном бюджете на 2023 год и на плановый период 2024 и 2025 годов  СРОК направления отчета в минэкономразвития не позже : 04.08.2023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 вопросам формирования отчётности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Ошибки при выборе способа госзакупки</dc:title>
  <dc:creator>Пипа Елена Евгеньевна</dc:creator>
  <cp:lastModifiedBy>Пипа Елена Евгеньевна</cp:lastModifiedBy>
  <cp:revision>24</cp:revision>
  <dcterms:created xsi:type="dcterms:W3CDTF">2023-04-27T13:41:41Z</dcterms:created>
  <dcterms:modified xsi:type="dcterms:W3CDTF">2023-07-27T16:17:39Z</dcterms:modified>
</cp:coreProperties>
</file>