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364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04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6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2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8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5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00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0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993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0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6F914-1292-4312-A8E4-91DC13B367B0}" type="datetimeFigureOut">
              <a:rPr lang="ru-RU" smtClean="0"/>
              <a:t>28.07.2023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8AAC2-A34D-43B2-B9A6-6DD58B10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074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259"/>
          </a:xfrm>
        </p:spPr>
        <p:txBody>
          <a:bodyPr/>
          <a:lstStyle/>
          <a:p>
            <a:pPr algn="ctr"/>
            <a:r>
              <a:rPr lang="ru-RU" dirty="0"/>
              <a:t>Использование Каталога ТРУ при планировании и осуществлении закупок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430" y="904621"/>
            <a:ext cx="7690354" cy="1073647"/>
          </a:xfrm>
        </p:spPr>
      </p:pic>
      <p:sp>
        <p:nvSpPr>
          <p:cNvPr id="5" name="Прямоугольник 4"/>
          <p:cNvSpPr/>
          <p:nvPr/>
        </p:nvSpPr>
        <p:spPr>
          <a:xfrm>
            <a:off x="4882896" y="5129784"/>
            <a:ext cx="2807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https://etp-ets.ru/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06494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2688" y="819138"/>
            <a:ext cx="10058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Когда указание дополнительных характеристик запрещено?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Пунктом 5 Правил предусмотрено, что заказчик не вправе устанавливать дополнительные требования к закупаемой продукции, которые не предусмотрены КТРУ (прим.: даже при наличии соответствующего обоснования), в следующих случаях:</a:t>
            </a:r>
          </a:p>
          <a:p>
            <a:endParaRPr lang="ru-RU" dirty="0" smtClean="0"/>
          </a:p>
          <a:p>
            <a:r>
              <a:rPr lang="ru-RU" dirty="0" smtClean="0"/>
              <a:t>1)осуществления закупки радиоэлектронной продукции, включенной в пункты 25(1) – 25(7) перечня, утвержденного постановлением Правительства РФ от 30.04.2020 № 616 (при условии установления запрета на допуск радиоэлектронной продукции, происходящей из иностранных государств, предусмотренного таким постановлением);</a:t>
            </a:r>
          </a:p>
          <a:p>
            <a:pPr marL="342900" indent="-342900">
              <a:buAutoNum type="arabicParenR"/>
            </a:pPr>
            <a:endParaRPr lang="ru-RU" dirty="0" smtClean="0"/>
          </a:p>
          <a:p>
            <a:r>
              <a:rPr lang="ru-RU" dirty="0" smtClean="0"/>
              <a:t>2) осуществления закупки радиоэлектронной продукции, включенной в перечень, утвержденный постановлением Правительства РФ от 10.07.2019 № 878 (при условии установления в соответствии с указанным постановлением ограничения на допуск радиоэлектронной продукции, происходящей из иностранных государств);</a:t>
            </a:r>
          </a:p>
          <a:p>
            <a:endParaRPr lang="ru-RU" dirty="0" smtClean="0"/>
          </a:p>
          <a:p>
            <a:r>
              <a:rPr lang="ru-RU" dirty="0" smtClean="0"/>
              <a:t>3) если иное не предусмотрено особенностями описания отдельных видов объектов закупок, устанавливаемыми Правительством РФ в соответствии с ч. 5 ст. 33 Закона № 44-ФЗ.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140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1328" y="1512975"/>
            <a:ext cx="94731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Где найти КТРУ?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Полная и актуальная версия КТРУ размещена в ЕИС. Для открытия КТРУ необходимо в главном меню ЕИС выбрать раздел «Каталог».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КТРУ состоит из обычных и укрупненных позиций. Последние объединяют в себе позиции, регулирующие один предмет, но устанавливающие разные характеристики по нему. При формировании технического задания используются только обычные позиции.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Бывают ситуации, когда заказчику для определения предмета закупки подходят сразу несколько позиций из КТРУ. В связи с этим возникает вопрос о том, какую из них выбрать. Например, лекарственные препараты одной дозировки, одного способа введения, но имеющие разные лекарственные формы.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81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9656" y="1166843"/>
            <a:ext cx="8732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КТРУ и ОКПД2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КТРУ формируется на основании ОКПД2. Однако, ОКПД 2 не является определяющим при решении заказчиком вопроса о применении или не применении КТРУ, а также при решении вопроса о соответствии предложенной поставщиком продукции установленным требованиям. Например, участник закупки предлагает заказчику медицинское изделие, полностью отвечающее требованиям заказчика.</a:t>
            </a:r>
          </a:p>
          <a:p>
            <a:r>
              <a:rPr lang="ru-RU" dirty="0" smtClean="0"/>
              <a:t>Вместе с тем, в государственном реестре медицинских изделий такое изделие может быть классифицировано по другому коду ОКПД2, чем тот код КТРУ, который был использован при формировании технического задания. Отличия в ОКПД2 в данном случае не препятствуют заказчику признать предложенную поставщиком продукцию соответствующей установленным требованиям.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052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0160" y="1064687"/>
            <a:ext cx="9701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КТРУ, лоты, закупка систем (комплексов)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КТРУ никак не влияет на формирование лотов. Соответственно продукция, включенная и не включённая в КТРУ, может быть объединена в один лот при условии, что такое объединение не приведет к ограничению числа участников закупки (существует функционирующий рынок в отношении предмета закупки). При этом описание продукции, включенной в состав единого лота, но подпадающей под действие КТРУ, должно составляться в соответствии с КТРУ. Укрупнение лота в данном случае не должно исключать применение КТРУ. Приведем следующий пример.</a:t>
            </a:r>
          </a:p>
          <a:p>
            <a:r>
              <a:rPr lang="ru-RU" dirty="0" smtClean="0"/>
              <a:t>Заказчик планирует осуществить закупку «автоматизированных рабочих мест». Фактически закупается поставка компьютеров в сборе. Автоматизированные рабочие места не содержатся в КТРУ, однако составные элементы таких рабочих мест (монитор, системный блок, клавиатура, мышь) в КТРУ есть. Следовательно, при составлении технического задания заказчику необходимо указать предмет закупки как «поставка автоматизированных рабочих мест», которые включают в себя «монитор, подключаемый к компьютеру» (+ описание в соответствии с КТРУ), «системный блок» (+ описание в соответствии с КТРУ)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658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2456" y="2136339"/>
            <a:ext cx="9582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Сэкономить время и выбрать правильный код КТРУ или ОКПД-2 позволяют дополнительные сервисы ЭТП Фабрикант. </a:t>
            </a:r>
          </a:p>
          <a:p>
            <a:r>
              <a:rPr lang="ru-RU" b="1" dirty="0" smtClean="0"/>
              <a:t>Удобный справочник ОКПД-2/КТРУ подберет по названию сразу несколько подходящих кодов для объекта закупки, а также сразу проверит их на действующие запреты, ограничения, преференции и типовые контракты. А если есть вопросы по применению постановлений, то сервис выдаст рекомендации.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4035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3896" y="1742682"/>
            <a:ext cx="93085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Юськин</a:t>
            </a:r>
            <a:r>
              <a:rPr lang="ru-RU" b="1" dirty="0" smtClean="0"/>
              <a:t> Александр Витальевич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Региональный представитель ЭТП-Фабрикант в ЮФО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г. Ростов-на-Дону, 20-я улица, 43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8 (918) 553-05-55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err="1" smtClean="0"/>
              <a:t>a.yuskin@fabr.site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www.etp-ets.ru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00843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976" y="964103"/>
            <a:ext cx="106253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Правила применения КТРУ</a:t>
            </a:r>
          </a:p>
          <a:p>
            <a:endParaRPr lang="ru-RU" dirty="0" smtClean="0"/>
          </a:p>
          <a:p>
            <a:r>
              <a:rPr lang="ru-RU" dirty="0" smtClean="0"/>
              <a:t>Основные ошибки в применении КТРУ обусловлены непониманием заказчиками правил его использования (далее – Правила), которые установлены постановлением Правительства РФ от 08.02.2017 № 145. Для лучшего понимания установленных норм мы </a:t>
            </a:r>
            <a:r>
              <a:rPr lang="ru-RU" b="1" dirty="0" smtClean="0"/>
              <a:t>выделили</a:t>
            </a:r>
            <a:r>
              <a:rPr lang="ru-RU" dirty="0" smtClean="0"/>
              <a:t> те моменты, на которые стоит обратить особое внимание.</a:t>
            </a:r>
          </a:p>
          <a:p>
            <a:r>
              <a:rPr lang="ru-RU" dirty="0" smtClean="0"/>
              <a:t>Пункт 4 Правил:</a:t>
            </a:r>
          </a:p>
          <a:p>
            <a:r>
              <a:rPr lang="ru-RU" b="1" dirty="0" smtClean="0"/>
              <a:t>Заказчики обязаны применять информацию, включенную в позицию каталога … с указанной в ней даты начала обязательного применения. При этом заказчик обязан при осуществлении закупки использовать информацию, включенную в соответствующую позицию, в том числе указывать согласно такой позиции следующую информацию:</a:t>
            </a:r>
          </a:p>
          <a:p>
            <a:r>
              <a:rPr lang="ru-RU" b="1" dirty="0" smtClean="0"/>
              <a:t>а) наименование товара, работы, услуги;</a:t>
            </a:r>
          </a:p>
          <a:p>
            <a:r>
              <a:rPr lang="ru-RU" b="1" dirty="0" smtClean="0"/>
              <a:t>б) единицы измерения количества товара, объема выполняемой работы, оказываемой услуги (при наличии);</a:t>
            </a:r>
          </a:p>
          <a:p>
            <a:r>
              <a:rPr lang="ru-RU" b="1" dirty="0" smtClean="0"/>
              <a:t>в) описание товара, работы, услуги (при наличии такого описания в позиции).</a:t>
            </a:r>
          </a:p>
          <a:p>
            <a:r>
              <a:rPr lang="ru-RU" dirty="0" smtClean="0"/>
              <a:t>Пунктами 5 и 6 Правил установлено:</a:t>
            </a:r>
          </a:p>
          <a:p>
            <a:r>
              <a:rPr lang="ru-RU" b="1" dirty="0" smtClean="0"/>
              <a:t>Заказчики вправе указывать дополнительную информацию, не предусмотренную КТРУ, при наличии соответствующего обоснования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5803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432" y="932885"/>
            <a:ext cx="9994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Ответственность и Штрафы</a:t>
            </a:r>
          </a:p>
          <a:p>
            <a:endParaRPr lang="ru-RU" dirty="0" smtClean="0"/>
          </a:p>
          <a:p>
            <a:r>
              <a:rPr lang="ru-RU" dirty="0" smtClean="0"/>
              <a:t>КоАП РФ не предусматривает ответственности за неверное указание кодов ОКПД-2, но нарушения и ответственность могут возникнуть в случае, если код выбран с целью изменения способа определения поставщика или иных неправомерных действий, которые могут возникнуть в случае указания неверного кода. </a:t>
            </a:r>
          </a:p>
          <a:p>
            <a:r>
              <a:rPr lang="ru-RU" dirty="0" smtClean="0"/>
              <a:t>Как то: </a:t>
            </a:r>
          </a:p>
          <a:p>
            <a:r>
              <a:rPr lang="ru-RU" dirty="0" smtClean="0"/>
              <a:t>Из-за неверного кода ОКПД2 штраф грозит по трем основаниям: </a:t>
            </a:r>
          </a:p>
          <a:p>
            <a:r>
              <a:rPr lang="ru-RU" dirty="0" smtClean="0"/>
              <a:t>1.Необъективно описали объект закупки из-за неверного кода ОКПД2. В этом случае нарушите пункт 1 части 1 статьи 33 Закона № 44-ФЗ. Сотрудник контрактной службы заплатит штраф 3000 руб. (ч. 4.2 ст. 7.30 КоАП). </a:t>
            </a:r>
          </a:p>
          <a:p>
            <a:r>
              <a:rPr lang="ru-RU" dirty="0" smtClean="0"/>
              <a:t>2.Ошибочно выбрали способ закупки из-за неверного кода. Допустим, купили на конкурсе продукцию из аукционного перечня. Сотрудник контрактной службы заплатит штраф 30 000 или 50 000 руб. (ч. 1 и 2 ст. 7.29 КоАП). 3.</a:t>
            </a:r>
          </a:p>
          <a:p>
            <a:r>
              <a:rPr lang="ru-RU" dirty="0" smtClean="0"/>
              <a:t>Неверно установили ограничения или предоставили преимущества из-за неправильного кода. Сотрудник контрактной службы заплатит штраф 3000 руб. (ч. 4.2 ст. 7.30 КоАП).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0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992" y="1366671"/>
            <a:ext cx="99761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КТРУ и планирование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Из установленных Правил заказчик обязан применять КТРУ при «осуществлении закупки». Согласно п. 3 ч. 1 ст. 3 Закона № 44-ФЗ под закупкой понимается совокупность действий заказчика, направленных на обеспечение государственных и муниципальных нужд. Важно отметить, что закупка начинается с определения поставщика (прим.: с размещения в ЕИС извещения о проведении конкурентной процедуры или с заключения заказчиком контракта с единственным поставщиком) и завершается исполнение обязательств сторонами контракта.</a:t>
            </a:r>
          </a:p>
          <a:p>
            <a:r>
              <a:rPr lang="ru-RU" dirty="0" smtClean="0"/>
              <a:t>Обратите внимание, что в понятие «закупка» не входит этап планирования и, следовательно, КТРУ не применяется при формировании заказчиком плана-графика на соответствующий год и плановый период. Это значит, что наименование закупаемой продукции в плане-графике может быть сформировано без учета требований по КТРУ.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421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0704" y="1392764"/>
            <a:ext cx="97292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Наименование закупки в извещении</a:t>
            </a:r>
          </a:p>
          <a:p>
            <a:endParaRPr lang="ru-RU" dirty="0" smtClean="0"/>
          </a:p>
          <a:p>
            <a:r>
              <a:rPr lang="ru-RU" dirty="0" smtClean="0"/>
              <a:t>С 1 января 2022 года из Закона № 44-ФЗ исключена ч. 10 ст. 16, предусматривающая полное соответствие информации, указываемой заказчиком в извещении, с информацией, указанной им в плане-графике, в том числе по объекту закупки. На сегодняшний день предмет закупки (извещения) может не соответствовать предмету, указанному в плане графике.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Наименование объекта закупки в извещении также может не соответствовать наименованию из КТРУ. Правила не требуют перечисление в объекте закупки всех наименований, предусмотренных КТРУ. При этом, безусловно, такие наименования должны быть отражены заказчиком в описании объекта. Если закупается перечень продукции в рамках одного лота, то наименование в соответствии с КТРУ по конкретной продукции указывается именно в этом перечне.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701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6152" y="1028343"/>
            <a:ext cx="9838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Единица измерения количества (объема):</a:t>
            </a:r>
          </a:p>
          <a:p>
            <a:endParaRPr lang="ru-RU" dirty="0" smtClean="0"/>
          </a:p>
          <a:p>
            <a:r>
              <a:rPr lang="ru-RU" dirty="0" smtClean="0"/>
              <a:t>Правила предусматривают, что если закупаемая заказчиком продукция попала под действие КТРУ, то не только наименование такой продукции должно быть указано в соответствии с КТРУ, но и единица измерения количества (объема). Данное правило действует даже в том случае, если представленная в КТРУ единица изменения не удобна заказчику. Приведем пример: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Заказчик вправе определить конкретный вариант единицы измерения из предложенных в КТРУ. Следует отметить, что в указанной единице измерения объем будет определяться не только при размещении заказчиком извещения в ЕИС, но и при регистрации сведений в реестре контрактов.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Документ о приемке уже будет подписан в той единице измерения, которая необходима заказчику и поставщику.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65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2496" y="2274838"/>
            <a:ext cx="99212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Описание объекта закупки по КТРУ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Правила предусматривают, что описание объекта закупки должно осуществляться в строгом соответствии с КТРУ. При этом в Правилах отсутствует указание на то, что характеристики, используемые в описании, могут быть обязательными и необязательными. Однако, КТРУ предусматривает характеристики, которые не являются обязательными для применения заказчиком.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47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1248" y="960085"/>
            <a:ext cx="107076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Необходимо запомнить следующие правила:</a:t>
            </a:r>
          </a:p>
          <a:p>
            <a:endParaRPr lang="ru-RU" dirty="0" smtClean="0"/>
          </a:p>
          <a:p>
            <a:r>
              <a:rPr lang="ru-RU" dirty="0" smtClean="0"/>
              <a:t>1) Заказчик обязан использовать обязательные для применения характеристики при описании объекта закупки. В этом случае наименование такой характеристики, а также значение по ней (прим.: в случае, если КТРУ предусматривает несколько значений по одной характеристике, то заказчик вправе выбрать только ОДНО из предусмотренных значений. Выбор заказчиком двух или более значений в рамках одной характеристики, даже если все из них предусмотрены в КТРУ, не допускается) переносится в описание объекта закупки;</a:t>
            </a:r>
          </a:p>
          <a:p>
            <a:r>
              <a:rPr lang="ru-RU" dirty="0" smtClean="0"/>
              <a:t>2) Применение необязательных характеристик, указанных в КТРУ, является правом заказчика, а не обязанностью. Если заказчик использует необязательную характеристику, содержащуюся в КТРУ, то обосновывать ее применение не нужно;</a:t>
            </a:r>
          </a:p>
        </p:txBody>
      </p:sp>
    </p:spTree>
    <p:extLst>
      <p:ext uri="{BB962C8B-B14F-4D97-AF65-F5344CB8AC3E}">
        <p14:creationId xmlns:p14="http://schemas.microsoft.com/office/powerpoint/2010/main" val="2983247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568" y="1399229"/>
            <a:ext cx="99486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 Если заказчик планирует выбрать несколько предусмотренных значений по одной характеристике из КТРУ или установить требования к продукции, не предусмотренные КТРУ, то в этом случае требуется составлять обоснование необходимости установления таких значений и характеристик (прим.: в тех случаях, когда заказчик вправе указывать дополнительные требования к закупаемой продукции);</a:t>
            </a:r>
          </a:p>
          <a:p>
            <a:r>
              <a:rPr lang="ru-RU" dirty="0" smtClean="0"/>
              <a:t>4) Заказчик не вправе изменять и корректировать наименование предусмотренных КТРУ характеристик и значения по ним даже при наличии обоснования.</a:t>
            </a:r>
          </a:p>
          <a:p>
            <a:r>
              <a:rPr lang="ru-RU" dirty="0" smtClean="0"/>
              <a:t>5) Если необходимая в КТРУ продукция никак не находится, то ее, скорее всего, нет в КТРУ. Однако, при осуществлении поиска заказчик должен использовать все возможные синонимы (а лучше всего – код ОКПД2, в том числе недействующий), которые могли бы использоваться для определения предмета контракта. Также следует помнить, что КТРУ постоянно обновляется. Поэтому КТРУ должен проверяться заказчиком каждый раз при осуществлении соответствующей закупки.</a:t>
            </a:r>
          </a:p>
          <a:p>
            <a:r>
              <a:rPr lang="ru-RU" dirty="0" smtClean="0"/>
              <a:t>6) Если необходимой позиции для товара в КТРУ нет, то заказчик описывает объект закупки по правилам ст. 33 Закона № 44-ФЗ (п. 7 Правил использования КТРУ) и указывает коды ОКПД2.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1468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1712</Words>
  <Application>Microsoft Office PowerPoint</Application>
  <PresentationFormat>Широкоэкранный</PresentationFormat>
  <Paragraphs>84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Использование Каталога ТРУ при планировании и осуществлении закупок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Каталога ТРУ при планировании и осуществлении закупок</dc:title>
  <dc:creator>L_a.yuskin</dc:creator>
  <cp:lastModifiedBy>L_a.yuskin</cp:lastModifiedBy>
  <cp:revision>7</cp:revision>
  <dcterms:created xsi:type="dcterms:W3CDTF">2023-07-28T06:36:47Z</dcterms:created>
  <dcterms:modified xsi:type="dcterms:W3CDTF">2023-07-28T07:39:07Z</dcterms:modified>
</cp:coreProperties>
</file>