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897" r:id="rId2"/>
    <p:sldId id="898" r:id="rId3"/>
    <p:sldId id="905" r:id="rId4"/>
    <p:sldId id="1238" r:id="rId5"/>
    <p:sldId id="1239" r:id="rId6"/>
    <p:sldId id="1241" r:id="rId7"/>
    <p:sldId id="1242" r:id="rId8"/>
    <p:sldId id="1243" r:id="rId9"/>
    <p:sldId id="1244" r:id="rId10"/>
    <p:sldId id="1245" r:id="rId11"/>
    <p:sldId id="1246" r:id="rId12"/>
    <p:sldId id="1247" r:id="rId13"/>
    <p:sldId id="1248" r:id="rId14"/>
    <p:sldId id="1249" r:id="rId15"/>
    <p:sldId id="1250" r:id="rId16"/>
    <p:sldId id="1251" r:id="rId17"/>
    <p:sldId id="1252" r:id="rId18"/>
    <p:sldId id="1253" r:id="rId19"/>
    <p:sldId id="1254" r:id="rId20"/>
    <p:sldId id="1255" r:id="rId21"/>
    <p:sldId id="1256" r:id="rId22"/>
    <p:sldId id="1257" r:id="rId23"/>
    <p:sldId id="1258" r:id="rId24"/>
    <p:sldId id="1023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7" userDrawn="1">
          <p15:clr>
            <a:srgbClr val="A4A3A4"/>
          </p15:clr>
        </p15:guide>
        <p15:guide id="2" pos="7469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orient="horz" pos="1003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574" userDrawn="1">
          <p15:clr>
            <a:srgbClr val="A4A3A4"/>
          </p15:clr>
        </p15:guide>
        <p15:guide id="7" pos="3205" userDrawn="1">
          <p15:clr>
            <a:srgbClr val="A4A3A4"/>
          </p15:clr>
        </p15:guide>
        <p15:guide id="8" orient="horz" pos="39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 Л" initials="АЛ" lastIdx="2" clrIdx="0">
    <p:extLst>
      <p:ext uri="{19B8F6BF-5375-455C-9EA6-DF929625EA0E}">
        <p15:presenceInfo xmlns:p15="http://schemas.microsoft.com/office/powerpoint/2012/main" userId="1880660c258d82c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A5CAC"/>
    <a:srgbClr val="FF7000"/>
    <a:srgbClr val="009DDB"/>
    <a:srgbClr val="7E99AA"/>
    <a:srgbClr val="BBD8E0"/>
    <a:srgbClr val="004065"/>
    <a:srgbClr val="5DA1B3"/>
    <a:srgbClr val="212121"/>
    <a:srgbClr val="D7E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9" autoAdjust="0"/>
    <p:restoredTop sz="94595" autoAdjust="0"/>
  </p:normalViewPr>
  <p:slideViewPr>
    <p:cSldViewPr snapToGrid="0">
      <p:cViewPr varScale="1">
        <p:scale>
          <a:sx n="89" d="100"/>
          <a:sy n="89" d="100"/>
        </p:scale>
        <p:origin x="326" y="77"/>
      </p:cViewPr>
      <p:guideLst>
        <p:guide orient="horz" pos="2727"/>
        <p:guide pos="7469"/>
        <p:guide orient="horz" pos="3657"/>
        <p:guide orient="horz" pos="1003"/>
        <p:guide pos="189"/>
        <p:guide pos="574"/>
        <p:guide pos="3205"/>
        <p:guide orient="horz" pos="395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9" d="100"/>
        <a:sy n="99" d="100"/>
      </p:scale>
      <p:origin x="0" y="-448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9597E-BC11-4544-B52C-AF8A8A443758}" type="datetimeFigureOut">
              <a:rPr lang="ru-RU" smtClean="0"/>
              <a:pPr/>
              <a:t>28.07.2023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7DFB2-9CFE-4C5C-9003-562C29B55E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30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140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140" y="1580541"/>
            <a:ext cx="7766936" cy="1646302"/>
          </a:xfrm>
        </p:spPr>
        <p:txBody>
          <a:bodyPr anchor="b">
            <a:noAutofit/>
          </a:bodyPr>
          <a:lstStyle>
            <a:lvl1pPr algn="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77634" y="322684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8DD6-D947-4328-B735-3BA501193FA3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33863" y="6346162"/>
            <a:ext cx="683339" cy="365125"/>
          </a:xfrm>
        </p:spPr>
        <p:txBody>
          <a:bodyPr/>
          <a:lstStyle>
            <a:lvl1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t="6059" r="12902" b="24"/>
          <a:stretch/>
        </p:blipFill>
        <p:spPr>
          <a:xfrm>
            <a:off x="-91279" y="-33655"/>
            <a:ext cx="6195550" cy="6900954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2474582" y="2995584"/>
            <a:ext cx="2669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НАЦИОНАЛЬНАЯ</a:t>
            </a:r>
          </a:p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ЭЛЕКТРОННАЯ</a:t>
            </a:r>
          </a:p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ПЛОЩАДКА</a:t>
            </a:r>
          </a:p>
        </p:txBody>
      </p:sp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07" y="2941056"/>
            <a:ext cx="909550" cy="894392"/>
          </a:xfrm>
          <a:prstGeom prst="rect">
            <a:avLst/>
          </a:prstGeom>
        </p:spPr>
      </p:pic>
      <p:sp>
        <p:nvSpPr>
          <p:cNvPr id="23" name="Шестиугольник 22"/>
          <p:cNvSpPr/>
          <p:nvPr userDrawn="1"/>
        </p:nvSpPr>
        <p:spPr>
          <a:xfrm rot="5400000">
            <a:off x="737236" y="1349788"/>
            <a:ext cx="4729238" cy="4076929"/>
          </a:xfrm>
          <a:prstGeom prst="hexagon">
            <a:avLst/>
          </a:prstGeom>
          <a:noFill/>
          <a:ln w="133350">
            <a:solidFill>
              <a:srgbClr val="BDD4ED">
                <a:alpha val="1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8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65DB-81F6-4F78-B445-8C759B16F311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1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FE26-C685-4055-B81B-4299BE3A1353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484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9B49-1618-4461-80BD-878C807678E5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2C45-15CA-40FF-AC17-855458652CDD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77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D7D9F-1EF2-4814-ADB5-CDA1737A8823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0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13CB-CE1C-41B9-82E3-6A0B624F7453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14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4AD6C-29D5-4080-A238-1E153D83F4BD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4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AB497-422C-4923-9B08-00DB4CE88C66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57663" y="6295362"/>
            <a:ext cx="683339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5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32" y="1122138"/>
            <a:ext cx="3968168" cy="573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67E14-29C9-4542-A62E-6929AFAD5587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1" b="39141"/>
          <a:stretch/>
        </p:blipFill>
        <p:spPr>
          <a:xfrm>
            <a:off x="0" y="1536700"/>
            <a:ext cx="12192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DB2D-C0CE-43AC-B5CA-6B07D3E3C29A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2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9198-AB7F-4B81-BFC4-8A202941DF7A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06863" y="6223924"/>
            <a:ext cx="683339" cy="365125"/>
          </a:xfrm>
        </p:spPr>
        <p:txBody>
          <a:bodyPr/>
          <a:lstStyle>
            <a:lvl1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1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A279-1574-45C5-9292-680E51A6A4F6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244963" y="6223924"/>
            <a:ext cx="683339" cy="365125"/>
          </a:xfrm>
        </p:spPr>
        <p:txBody>
          <a:bodyPr/>
          <a:lstStyle>
            <a:lvl1pPr>
              <a:defRPr sz="140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1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EE426-D783-4BE4-BEAA-1AA25B39984B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8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C7E80-F11D-43C2-84DC-DE68F215A23E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3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16DAB-2C76-43E6-8312-F01E7E90CC07}" type="datetime1">
              <a:rPr lang="ru-RU" smtClean="0"/>
              <a:pPr/>
              <a:t>28.07.2023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0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hyperlink" Target="https://www.youtube.com/user/FabrikantInfo" TargetMode="External"/><Relationship Id="rId5" Type="http://schemas.openxmlformats.org/officeDocument/2006/relationships/image" Target="../media/image8.png"/><Relationship Id="rId10" Type="http://schemas.openxmlformats.org/officeDocument/2006/relationships/hyperlink" Target="https://vk.com/fabrikant_info" TargetMode="External"/><Relationship Id="rId4" Type="http://schemas.openxmlformats.org/officeDocument/2006/relationships/hyperlink" Target="https://t.me/vergunova_o_zakupkah" TargetMode="External"/><Relationship Id="rId9" Type="http://schemas.openxmlformats.org/officeDocument/2006/relationships/hyperlink" Target="https://t.me/ETPFabrikan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5" b="13783"/>
          <a:stretch/>
        </p:blipFill>
        <p:spPr>
          <a:xfrm flipH="1">
            <a:off x="6173738" y="830511"/>
            <a:ext cx="5800545" cy="4935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645121"/>
            <a:ext cx="2544024" cy="3270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33738" y="661234"/>
            <a:ext cx="62106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ЭЛЕКТРОННАЯ ТОРГОВАЯ ПЛОЩАДКА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6293" y="2818410"/>
            <a:ext cx="61439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Электронный магазин </a:t>
            </a:r>
            <a:endParaRPr lang="ru-RU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12 статьи 93 Федерального закона №44-ФЗ</a:t>
            </a:r>
          </a:p>
        </p:txBody>
      </p:sp>
    </p:spTree>
    <p:extLst>
      <p:ext uri="{BB962C8B-B14F-4D97-AF65-F5344CB8AC3E}">
        <p14:creationId xmlns:p14="http://schemas.microsoft.com/office/powerpoint/2010/main" val="249487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697" y="957228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товаре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97" y="3092386"/>
            <a:ext cx="9853208" cy="30471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4136" y="1978156"/>
            <a:ext cx="8421189" cy="53122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Пример</a:t>
            </a:r>
            <a:r>
              <a:rPr lang="ru-RU" dirty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КТРУ 20.20.14.000-00000009 </a:t>
            </a:r>
            <a:r>
              <a:rPr lang="ru-RU" dirty="0">
                <a:solidFill>
                  <a:schemeClr val="tx1"/>
                </a:solidFill>
              </a:rPr>
              <a:t>– Средство дезинфицирующее</a:t>
            </a:r>
          </a:p>
        </p:txBody>
      </p:sp>
    </p:spTree>
    <p:extLst>
      <p:ext uri="{BB962C8B-B14F-4D97-AF65-F5344CB8AC3E}">
        <p14:creationId xmlns:p14="http://schemas.microsoft.com/office/powerpoint/2010/main" val="224993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697" y="957228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товаре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47" y="2124804"/>
            <a:ext cx="10731126" cy="393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8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697" y="957228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товаре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728547" y="2090057"/>
            <a:ext cx="10435842" cy="373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3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405" y="837841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товаре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598" y="1675571"/>
            <a:ext cx="11207931" cy="584775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r>
              <a:rPr lang="ru-RU" sz="1600" dirty="0" smtClean="0"/>
              <a:t>У </a:t>
            </a:r>
            <a:r>
              <a:rPr lang="ru-RU" sz="1600" dirty="0"/>
              <a:t>участника появляется возможность указать товарный знак и </a:t>
            </a:r>
            <a:r>
              <a:rPr lang="ru-RU" sz="1600" dirty="0" smtClean="0"/>
              <a:t>необходимость </a:t>
            </a:r>
            <a:r>
              <a:rPr lang="ru-RU" sz="1600" dirty="0"/>
              <a:t>(отмечено *) указать страну происхождения товара: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909" y="2260346"/>
            <a:ext cx="9436291" cy="24597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45325" y="4067001"/>
            <a:ext cx="9422674" cy="653143"/>
          </a:xfrm>
          <a:prstGeom prst="rect">
            <a:avLst/>
          </a:prstGeom>
          <a:noFill/>
          <a:ln w="3810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9598" y="4914290"/>
            <a:ext cx="11207931" cy="338554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Также участник может прикрепить документ, подтверждающий страну </a:t>
            </a:r>
            <a:r>
              <a:rPr lang="ru-RU" sz="1600" dirty="0" smtClean="0"/>
              <a:t>происхождения </a:t>
            </a:r>
            <a:r>
              <a:rPr lang="ru-RU" sz="1600" dirty="0"/>
              <a:t>товара: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/>
          <a:stretch>
            <a:fillRect/>
          </a:stretch>
        </p:blipFill>
        <p:spPr>
          <a:xfrm>
            <a:off x="1639615" y="5252844"/>
            <a:ext cx="8321087" cy="155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405" y="837841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месте поставки товара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15" y="1989172"/>
            <a:ext cx="11836445" cy="1831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248" y="4264604"/>
            <a:ext cx="7864042" cy="2601049"/>
          </a:xfrm>
          <a:prstGeom prst="rect">
            <a:avLst/>
          </a:prstGeom>
        </p:spPr>
      </p:pic>
      <p:sp>
        <p:nvSpPr>
          <p:cNvPr id="10" name="Стрелка вниз 9"/>
          <p:cNvSpPr/>
          <p:nvPr/>
        </p:nvSpPr>
        <p:spPr>
          <a:xfrm>
            <a:off x="1288869" y="3577682"/>
            <a:ext cx="2664823" cy="679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1715" y="3378926"/>
            <a:ext cx="1090068" cy="442233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91154" y="3667500"/>
            <a:ext cx="3257006" cy="2997289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Место поставки выбирается с помощью классификатора ОКТМО. Если место поставки, указанное в ПП не совпадет с местом поставки, указанным в извещении, то ПП не будет направлено заказчику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Поставщик может разместить сведения о нескольких местах поставки (кнопка «добавить»), в том числе назначив им разную цену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46120" y="2304192"/>
            <a:ext cx="3096646" cy="1074734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9322152" y="1800851"/>
            <a:ext cx="744582" cy="429534"/>
          </a:xfrm>
          <a:prstGeom prst="down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12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405" y="837841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документы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7553" y="3667500"/>
            <a:ext cx="11580607" cy="2997289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документы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, подтверждающие соответствие участника закупки требованиям, установленным пунктом 1 части 1 статьи 31 44-ФЗ, документы, подтверждающие соответствие участника закупки дополнительным требованиям, установленным в соответствии с частями 2 и 2.1 (при наличии таких требований) статьи 31 44-ФЗ,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если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иное не предусмотрено 44-ФЗ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декларация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о соответствии участника закупки требованиям, установленным пунктами 3 - 5, 7 - 11 части 1 статьи 31 </a:t>
            </a:r>
            <a:r>
              <a:rPr lang="ru-RU" sz="1400" dirty="0">
                <a:solidFill>
                  <a:schemeClr val="tx1"/>
                </a:solidFill>
              </a:rPr>
              <a:t>44-ФЗ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;</a:t>
            </a:r>
            <a:endParaRPr lang="ru-RU" sz="14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реквизиты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счета участника закупки, на который в соответствии с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законодательством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Российской Федерации осуществляется перечисление денежных средств в качестве оплаты поставленного товара, выполненной работы (ее результатов),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оказанной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услуги, а также отдельных этапов исполнения контракта, за исключением случаев, если в соответствии с законодательством Российской Федерации такой счет открывается после заключения контракта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985" y="1697213"/>
            <a:ext cx="10205353" cy="15302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4841" y="3468594"/>
            <a:ext cx="4407818" cy="307777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Обязательные для прикрепления документы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462814"/>
            <a:ext cx="6317301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документы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5837" y="1372536"/>
            <a:ext cx="5459506" cy="529720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документы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, подтверждающие соответствие участника закупки требованиям, установленным пунктом 1 части 1 статьи 31 44-ФЗ,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документы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, подтверждающие соответствие участника закупки дополнительным требованиям, установленным в соответствии с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частью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2 (при наличии таких требований) статьи 31 44-ФЗ, если иное не предусмотрено 44-ФЗ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документы, подтверждающие соответствие участника закупки дополнительным требованиям, установленным в соответствии с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2.1 (при наличии таких требований) статьи 31 44-ФЗ,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если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иное не предусмотрено 44-ФЗ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декларация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о соответствии участника закупки требованиям, установленным пунктами 3 - 5, 7 - 11 части 1 статьи 31 настоящего Федерального закона;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реквизиты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счета участника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закупки …</a:t>
            </a:r>
            <a:endParaRPr lang="ru-RU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641616" y="1589767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57365" y="1384515"/>
            <a:ext cx="5549152" cy="823817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Лицензии, выписки и прочее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57365" y="2312895"/>
            <a:ext cx="5549152" cy="1380564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Не требуется при закупках по части 12 статьи 93 </a:t>
            </a:r>
            <a:r>
              <a:rPr lang="ru-RU" sz="1600" dirty="0"/>
              <a:t>(пункт 3 ПП 2571: положения настоящего постановления применяются при проведении конкурентных способов определения поставщиков (подрядчиков, </a:t>
            </a:r>
            <a:r>
              <a:rPr lang="ru-RU" sz="1600" dirty="0" smtClean="0"/>
              <a:t>исполнителей))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5641615" y="2596490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257365" y="3962477"/>
            <a:ext cx="5549152" cy="944906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Не требуется при закупках по части 12 статьи 93, так как НМЦК не более 5 млн. руб.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5641615" y="4125647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257365" y="5470865"/>
            <a:ext cx="5549152" cy="56865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Формируется оператором + можно прикрепить файл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5641614" y="5470865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257365" y="6101086"/>
            <a:ext cx="5549152" cy="56865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Формируется оператором + можно прикрепить файл</a:t>
            </a:r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5641613" y="6117464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31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462814"/>
            <a:ext cx="6317301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вопросы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0660" y="1658320"/>
            <a:ext cx="5459506" cy="2090749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Законом не предусмотрено, что </a:t>
            </a:r>
            <a:r>
              <a:rPr lang="ru-RU" sz="1600" dirty="0"/>
              <a:t>в предварительном предложении </a:t>
            </a:r>
            <a:r>
              <a:rPr lang="ru-RU" sz="1600" dirty="0" smtClean="0"/>
              <a:t>размещаются документы, </a:t>
            </a:r>
            <a:r>
              <a:rPr lang="ru-RU" sz="1600" dirty="0"/>
              <a:t>подтверждающих соответствие товара, работы или услуги требованиям, установленным в соответствии с законодательством Российской </a:t>
            </a:r>
            <a:r>
              <a:rPr lang="ru-RU" sz="1600" dirty="0" smtClean="0"/>
              <a:t>Федерации (например, . регистрационное удостоверение) 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5720890" y="2309529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336639" y="2043339"/>
            <a:ext cx="5549152" cy="1275413"/>
          </a:xfrm>
          <a:prstGeom prst="rect">
            <a:avLst/>
          </a:prstGeom>
          <a:solidFill>
            <a:srgbClr val="7E9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Напрямую затребовать данный документ при публикации извещения нельзя, однако рекомендуется его размещать в ходе подачи ПП, так как иначе не ясно, на каком этапе его запрашивать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40660" y="4015259"/>
            <a:ext cx="5459506" cy="1228551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Документы, подтверждающие страну происхождения товара в соответствии с требованиями НПА, </a:t>
            </a:r>
          </a:p>
          <a:p>
            <a:pPr algn="ctr"/>
            <a:r>
              <a:rPr lang="ru-RU" sz="1600" dirty="0" smtClean="0"/>
              <a:t>принятых по ст. 14. Если этих документов нет, товар приравнивается к иностранному товару!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5720890" y="4269333"/>
            <a:ext cx="615749" cy="618565"/>
          </a:xfrm>
          <a:prstGeom prst="rightArrow">
            <a:avLst/>
          </a:prstGeom>
          <a:solidFill>
            <a:srgbClr val="FF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36639" y="3749069"/>
            <a:ext cx="5549152" cy="1778169"/>
          </a:xfrm>
          <a:prstGeom prst="rect">
            <a:avLst/>
          </a:prstGeom>
          <a:solidFill>
            <a:srgbClr val="7E9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Запреты (ПП 616, ПП 1236) – однозначно применяются при проведении закупки через эл. магазин</a:t>
            </a:r>
          </a:p>
          <a:p>
            <a:pPr algn="ctr"/>
            <a:r>
              <a:rPr lang="ru-RU" sz="1600" dirty="0" smtClean="0"/>
              <a:t>Ограничения (ПП 617, ПП 878, ПП 102, ПП 1289) – скорее всего распространяются</a:t>
            </a:r>
          </a:p>
          <a:p>
            <a:pPr algn="ctr"/>
            <a:r>
              <a:rPr lang="ru-RU" sz="1600" dirty="0" smtClean="0"/>
              <a:t>Ограничения по ПП 832 и условия допуска по Приказу №126н – не распространяются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45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462814"/>
            <a:ext cx="6317301" cy="400110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извещения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5837" y="1080111"/>
            <a:ext cx="11510680" cy="69139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наименование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, место нахождения, почтовый адрес, адрес электронной почты, номер контактного телефона,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ответственное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должностное лицо заказчика, специализированной организации (в случае ее привлечения заказчиком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)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5837" y="1875845"/>
            <a:ext cx="11510680" cy="1452289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bg1"/>
                </a:solidFill>
                <a:latin typeface="+mj-lt"/>
              </a:rPr>
              <a:t>идентификационный код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закупки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, указание на соответствующую часть статьи 15 настоящего Федерального закона, в соответствии с которой осуществляется закупка (при осуществлении закупки в соответствии с частями 4 - 6 статьи 15 настоящего Федерального закона), а также указание на осуществление закупки в соответствии с Федеральным законом от 29 декабря 2012 года N 275-ФЗ "О государственном оборонном заказе", которое не размещается на официальном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сайте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5837" y="3432473"/>
            <a:ext cx="11510680" cy="34220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способ определения поставщика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5837" y="3879017"/>
            <a:ext cx="11510680" cy="1665391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НМЦК </a:t>
            </a:r>
            <a:r>
              <a:rPr lang="ru-RU" sz="1600" dirty="0"/>
              <a:t>(цена отдельных этапов исполнения контракта, если проектом контракта предусмотрены такие этапы), источник финансирования, наименование валюты в </a:t>
            </a:r>
            <a:r>
              <a:rPr lang="ru-RU" sz="1600" dirty="0" smtClean="0"/>
              <a:t>соответствии. </a:t>
            </a:r>
            <a:r>
              <a:rPr lang="ru-RU" sz="1600" dirty="0"/>
              <a:t>В случае, предусмотренном частью 24 статьи 22 </a:t>
            </a:r>
            <a:r>
              <a:rPr lang="ru-RU" sz="1600" dirty="0" smtClean="0"/>
              <a:t> 44-ФЗ, </a:t>
            </a:r>
            <a:r>
              <a:rPr lang="ru-RU" sz="1600" dirty="0"/>
              <a:t>указываются начальная цена единицы товара, работы, услуги, а также начальная сумма цен указанных единиц и максимальное значение цены контракта. В случаях, установленных Правительством Российской Федерации в соответствии с частью 2 статьи 34 </a:t>
            </a:r>
            <a:r>
              <a:rPr lang="ru-RU" sz="1600" dirty="0" smtClean="0"/>
              <a:t>44-ФЗ, </a:t>
            </a:r>
            <a:r>
              <a:rPr lang="ru-RU" sz="1600" dirty="0"/>
              <a:t>указываются ориентировочное значение цены контракта либо формула цены и максимальное значение цены </a:t>
            </a:r>
            <a:r>
              <a:rPr lang="ru-RU" sz="1600" dirty="0" smtClean="0"/>
              <a:t>контракта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5837" y="5648747"/>
            <a:ext cx="11510680" cy="44209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размер аванса (если предусмотрена выплата аванса);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95837" y="6195181"/>
            <a:ext cx="11510680" cy="464973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bg1"/>
                </a:solidFill>
                <a:latin typeface="+mj-lt"/>
              </a:rPr>
              <a:t>информация о предоставлении преимущества в соответствии со статьями 28 и 29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44-ФЗ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553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462814"/>
            <a:ext cx="6317301" cy="400110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извещения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5837" y="1122248"/>
            <a:ext cx="11510680" cy="1199741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bg1"/>
                </a:solidFill>
                <a:latin typeface="+mj-lt"/>
              </a:rPr>
              <a:t>информация об условиях, о запретах и об ограничениях допуска товаров, происходящих из иностранного государства или группы иностранных государств, работ, услуг, соответственно выполняемых, оказываемых иностранными лицами, в случае, если такие условия, запреты и ограничения установлены в соответствии со статьей 14 настоящего Федерального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закона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5837" y="2446363"/>
            <a:ext cx="11510680" cy="799241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размер обеспечения исполнения контракта, гарантийных обязательств, порядок предоставления такого обеспечения, требования к такому обеспечению (если требование обеспечения исполнения контракта, гарантийных обязательств установлено в соответствии со статьей 96 </a:t>
            </a:r>
            <a:r>
              <a:rPr lang="ru-RU" sz="1600" dirty="0" smtClean="0"/>
              <a:t>44-ФЗ)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5837" y="3369978"/>
            <a:ext cx="11510680" cy="870857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информация о банковском сопровождении контракта в соответствии со статьей 35 </a:t>
            </a:r>
            <a:r>
              <a:rPr lang="ru-RU" sz="1600" dirty="0" smtClean="0"/>
              <a:t>44-ФЗ, </a:t>
            </a:r>
            <a:r>
              <a:rPr lang="ru-RU" sz="1600" dirty="0"/>
              <a:t>о казначейском сопровождении (если в соответствии с законодательством Российской Федерации расчеты по контракту или расчеты по контракту в части выплаты аванса подлежат казначейскому сопровождению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5837" y="4368693"/>
            <a:ext cx="11510680" cy="69139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информация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о возможности одностороннего отказа от исполнения контракта в соответствии с положениями частей 8 - 23 и 25 статьи 95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44-ФЗ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5837" y="5187946"/>
            <a:ext cx="11510680" cy="694644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bg1"/>
                </a:solidFill>
                <a:latin typeface="+mj-lt"/>
              </a:rPr>
              <a:t>требования, предъявляемые к участникам закупки и предусмотренные частями 1 и 2 статьи 31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44-ФЗ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(при наличии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)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Примечание: требования согласно части 2 статьи 31 не устанавливаются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5837" y="6010448"/>
            <a:ext cx="11510680" cy="342205"/>
          </a:xfrm>
          <a:prstGeom prst="rect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требование, устанавливаемое в соответствии с частью 1.1 статьи 31 настоящего Федерального закона (при наличии)</a:t>
            </a:r>
          </a:p>
        </p:txBody>
      </p:sp>
    </p:spTree>
    <p:extLst>
      <p:ext uri="{BB962C8B-B14F-4D97-AF65-F5344CB8AC3E}">
        <p14:creationId xmlns:p14="http://schemas.microsoft.com/office/powerpoint/2010/main" val="133649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96700" y="391212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41461" y="5108890"/>
            <a:ext cx="4380481" cy="16765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отдела методологии и обучения ЭТП «Фабрикант».</a:t>
            </a:r>
            <a:b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Эксперт, консультант с непрерывной практикой </a:t>
            </a:r>
            <a:b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регламентированных закупках с 2003 года.</a:t>
            </a:r>
            <a:b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Преподаватель с опытом работы более 15-ти лет.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26948" y="4009380"/>
            <a:ext cx="5115668" cy="1061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Вергунова </a:t>
            </a:r>
          </a:p>
          <a:p>
            <a:r>
              <a:rPr lang="ru-RU" sz="2400" b="1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Ольга Викторовна</a:t>
            </a:r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6978617" y="2126436"/>
            <a:ext cx="4217703" cy="396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ru-RU" sz="18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https://t.me/vergunova_o_zakupkah</a:t>
            </a:r>
            <a:endParaRPr lang="ru-RU" sz="18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18273" t="6384" r="17440" b="3246"/>
          <a:stretch/>
        </p:blipFill>
        <p:spPr>
          <a:xfrm>
            <a:off x="778493" y="1200949"/>
            <a:ext cx="2701404" cy="2598057"/>
          </a:xfrm>
          <a:prstGeom prst="ellipse">
            <a:avLst/>
          </a:prstGeom>
          <a:ln w="63500" cap="rnd">
            <a:solidFill>
              <a:srgbClr val="009DDB"/>
            </a:solidFill>
          </a:ln>
          <a:effectLst>
            <a:outerShdw blurRad="139700" dist="50800" dir="54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5487418" y="1386416"/>
            <a:ext cx="6209282" cy="3743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ru-RU" sz="2400" b="1" dirty="0">
                <a:solidFill>
                  <a:srgbClr val="009D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Телеграм-канал «Вергунова о закупках»: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5487418" y="3300310"/>
            <a:ext cx="6209282" cy="4067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ru-RU" sz="2400" b="1" dirty="0">
                <a:solidFill>
                  <a:srgbClr val="009D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сети ЭТП Фабрикант: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193" y="3597973"/>
            <a:ext cx="1326427" cy="13264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057" y="5437867"/>
            <a:ext cx="1347563" cy="13475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429" y="4584784"/>
            <a:ext cx="1289954" cy="12907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193" y="1661361"/>
            <a:ext cx="1326427" cy="1326427"/>
          </a:xfrm>
          <a:prstGeom prst="rect">
            <a:avLst/>
          </a:prstGeom>
        </p:spPr>
      </p:pic>
      <p:sp>
        <p:nvSpPr>
          <p:cNvPr id="17" name="Подзаголовок 2"/>
          <p:cNvSpPr txBox="1">
            <a:spLocks/>
          </p:cNvSpPr>
          <p:nvPr/>
        </p:nvSpPr>
        <p:spPr>
          <a:xfrm>
            <a:off x="6978616" y="4063048"/>
            <a:ext cx="4217703" cy="396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en-US" sz="18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https://t.me/ETPFabrikant</a:t>
            </a:r>
            <a:endParaRPr lang="en-US" sz="18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6978616" y="5032000"/>
            <a:ext cx="4217703" cy="396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en-US" sz="18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https://vk.com/fabrikant_info</a:t>
            </a:r>
            <a:endParaRPr lang="en-US" sz="18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6978615" y="5910081"/>
            <a:ext cx="4718085" cy="396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12121"/>
              </a:buClr>
              <a:buSzPct val="120000"/>
              <a:buNone/>
            </a:pPr>
            <a:r>
              <a:rPr lang="en-US" sz="18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https://www.youtube.com/user/FabrikantInfo</a:t>
            </a:r>
            <a:endParaRPr lang="en-US" sz="18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5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527023"/>
            <a:ext cx="6317301" cy="400110"/>
          </a:xfrm>
          <a:prstGeom prst="rect">
            <a:avLst/>
          </a:prstGeom>
          <a:solidFill>
            <a:srgbClr val="009DDB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извещения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5837" y="1151218"/>
            <a:ext cx="11510680" cy="673978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наименование товара и его характеристики с использованием каталога товаров, работ, услуг для обеспечения государственных и муниципальных нужд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5836" y="2046829"/>
            <a:ext cx="3109215" cy="1508511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начальная цена </a:t>
            </a:r>
            <a:r>
              <a:rPr lang="ru-RU" dirty="0"/>
              <a:t>единицы товара с учетом стоимости доставки, налогов, сборов и иных обязательных платежей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5836" y="3786153"/>
            <a:ext cx="3109215" cy="546108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количество закупаемого товара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5836" y="4563074"/>
            <a:ext cx="3109215" cy="883432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единица </a:t>
            </a:r>
            <a:r>
              <a:rPr lang="ru-RU" dirty="0"/>
              <a:t>измерения товара по общероссийскому классификатору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388" y="1947649"/>
            <a:ext cx="8262307" cy="47692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119360" y="3675017"/>
            <a:ext cx="1567543" cy="409303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10633165" y="3053933"/>
            <a:ext cx="539931" cy="498631"/>
          </a:xfrm>
          <a:prstGeom prst="downArrow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6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527023"/>
            <a:ext cx="6317301" cy="400110"/>
          </a:xfrm>
          <a:prstGeom prst="rect">
            <a:avLst/>
          </a:prstGeom>
          <a:solidFill>
            <a:srgbClr val="009DDB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извещения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95837" y="1226987"/>
            <a:ext cx="11510680" cy="391884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срок поставки (в календарных днях)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5837" y="1809788"/>
            <a:ext cx="11510680" cy="391884"/>
          </a:xfrm>
          <a:prstGeom prst="rect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место поставки согласно общероссийскому классификатору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20" y="2392589"/>
            <a:ext cx="10154309" cy="3141096"/>
          </a:xfrm>
          <a:prstGeom prst="rect">
            <a:avLst/>
          </a:prstGeom>
        </p:spPr>
      </p:pic>
      <p:sp>
        <p:nvSpPr>
          <p:cNvPr id="4" name="Плюс 3"/>
          <p:cNvSpPr/>
          <p:nvPr/>
        </p:nvSpPr>
        <p:spPr>
          <a:xfrm>
            <a:off x="464168" y="5770040"/>
            <a:ext cx="847704" cy="801188"/>
          </a:xfrm>
          <a:prstGeom prst="mathPlus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21832" y="5753882"/>
            <a:ext cx="5826034" cy="400595"/>
          </a:xfrm>
          <a:prstGeom prst="rect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контракта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21832" y="6263945"/>
            <a:ext cx="5826034" cy="400595"/>
          </a:xfrm>
          <a:prstGeom prst="rect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Обоснование цены контракта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93096" y="5753882"/>
            <a:ext cx="1303567" cy="910658"/>
          </a:xfrm>
          <a:prstGeom prst="rect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ФАЙЛЫ: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08869" y="5753882"/>
            <a:ext cx="2897648" cy="910658"/>
          </a:xfrm>
          <a:prstGeom prst="rect">
            <a:avLst/>
          </a:prstGeom>
          <a:solidFill>
            <a:srgbClr val="0A5C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NB!</a:t>
            </a:r>
            <a:r>
              <a:rPr lang="ru-RU" dirty="0" smtClean="0"/>
              <a:t> Внесение изменений в извещение не допускается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53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527023"/>
            <a:ext cx="6317301" cy="400110"/>
          </a:xfrm>
          <a:prstGeom prst="rect">
            <a:avLst/>
          </a:prstGeom>
          <a:solidFill>
            <a:srgbClr val="009DDB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Дальнейшие действия оператора ЭТП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736" y="1117548"/>
            <a:ext cx="1147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течение </a:t>
            </a:r>
            <a:r>
              <a:rPr lang="ru-RU" b="1" u="sng" dirty="0" smtClean="0"/>
              <a:t>1 </a:t>
            </a:r>
            <a:r>
              <a:rPr lang="ru-RU" b="1" u="sng" dirty="0"/>
              <a:t>часа </a:t>
            </a:r>
            <a:r>
              <a:rPr lang="ru-RU" dirty="0"/>
              <a:t>с момента размещения в </a:t>
            </a:r>
            <a:r>
              <a:rPr lang="ru-RU" dirty="0" smtClean="0"/>
              <a:t>ЕИС </a:t>
            </a:r>
            <a:r>
              <a:rPr lang="ru-RU" dirty="0"/>
              <a:t>извещения об осуществлении закупки оператор электронной площадки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445" y="1832593"/>
            <a:ext cx="1153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Шаг 1</a:t>
            </a:r>
            <a:r>
              <a:rPr lang="ru-RU" dirty="0" smtClean="0"/>
              <a:t>. Определяет не более 5-ти заявок, которые «совпали» с извещением в части закупаемого товара, его количества и места поставки и поданы участниками, соответствующими требованиям части 1.1 статьи 31. У таких участников предлагаемое количество товара не должно быть зарезервировано под другие процедуры\заказчиков.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445" y="3097034"/>
            <a:ext cx="1153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Шаг 2</a:t>
            </a:r>
            <a:r>
              <a:rPr lang="ru-RU" dirty="0"/>
              <a:t>. </a:t>
            </a:r>
            <a:r>
              <a:rPr lang="ru-RU" dirty="0" smtClean="0"/>
              <a:t>Присваивает каждой заявке идентификационный </a:t>
            </a:r>
            <a:r>
              <a:rPr lang="ru-RU" dirty="0"/>
              <a:t>номер, порядковый номер в порядке возрастания цены за единицу </a:t>
            </a:r>
            <a:r>
              <a:rPr lang="ru-RU" dirty="0" smtClean="0"/>
              <a:t>товара и ранжирует их. Если цены равны, меньший порядковый номер получает заявка, поданная ранее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736" y="4299664"/>
            <a:ext cx="1153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Шаг 2</a:t>
            </a:r>
            <a:r>
              <a:rPr lang="ru-RU" dirty="0"/>
              <a:t>. </a:t>
            </a:r>
            <a:r>
              <a:rPr lang="ru-RU" dirty="0" smtClean="0"/>
              <a:t>Присваивает первый порядковый номер единственной заявке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2845" y="3938382"/>
            <a:ext cx="905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или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9966" y="4735409"/>
            <a:ext cx="1153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Шаг 3</a:t>
            </a:r>
            <a:r>
              <a:rPr lang="ru-RU" dirty="0" smtClean="0"/>
              <a:t>. Направляет заявки с присвоенными порядковыми номерами заказчику. В заявках сведения о товарах, цены, товарные знаки, страна происхождения, документы по ст.14, документы о соответствии участника требованиям, реквизиты счета, декларация, а также информация </a:t>
            </a:r>
            <a:r>
              <a:rPr lang="ru-RU" dirty="0"/>
              <a:t>и документы, предусмотренные подпунктами "а" - "л" пункта 1 части 1 </a:t>
            </a:r>
            <a:r>
              <a:rPr lang="ru-RU" dirty="0" smtClean="0"/>
              <a:t>статьи 43 44-ФЗ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9965" y="6002151"/>
            <a:ext cx="1153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Шаг 4</a:t>
            </a:r>
            <a:r>
              <a:rPr lang="ru-RU" dirty="0" smtClean="0"/>
              <a:t>. Если участник указывала максимальное кол-во товара, оператор блокирует указанное в предварительном предложении кол-во товара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05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216" y="527023"/>
            <a:ext cx="6317301" cy="400110"/>
          </a:xfrm>
          <a:prstGeom prst="rect">
            <a:avLst/>
          </a:prstGeom>
          <a:solidFill>
            <a:srgbClr val="009DDB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Дальнейшие действия Заказчика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0926" y="1193074"/>
            <a:ext cx="1147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 </a:t>
            </a:r>
            <a:r>
              <a:rPr lang="ru-RU" dirty="0"/>
              <a:t>позднее </a:t>
            </a:r>
            <a:r>
              <a:rPr lang="ru-RU" b="1" u="sng" dirty="0" smtClean="0"/>
              <a:t>1 </a:t>
            </a:r>
            <a:r>
              <a:rPr lang="ru-RU" b="1" u="sng" dirty="0"/>
              <a:t>рабочего дня</a:t>
            </a:r>
            <a:r>
              <a:rPr lang="ru-RU" dirty="0"/>
              <a:t> со дня, следующего за днем получения информации и </a:t>
            </a:r>
            <a:r>
              <a:rPr lang="ru-RU" dirty="0" smtClean="0"/>
              <a:t>документов, </a:t>
            </a:r>
            <a:r>
              <a:rPr lang="ru-RU" b="1" u="sng" dirty="0" smtClean="0"/>
              <a:t>Заказчик:</a:t>
            </a:r>
            <a:endParaRPr lang="ru-RU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69965" y="1913354"/>
            <a:ext cx="2786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+mj-lt"/>
              </a:rPr>
              <a:t>Принимает решение о соответствии заявки требованиям или об отклонении заявки.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037" y="3466370"/>
            <a:ext cx="1153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Присваивает первый порядковые номера заявкам / единственной заявке, которые не отклонены, в порядке увеличения цены за единицу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6243" y="4188389"/>
            <a:ext cx="2786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Формирует протокол и подписывает его ЭП лица, имеющего право действовать от имени Заказчика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4423" y="4295940"/>
            <a:ext cx="8682446" cy="143378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Протокол содержит: дату </a:t>
            </a:r>
            <a:r>
              <a:rPr lang="ru-RU" sz="1400" dirty="0">
                <a:solidFill>
                  <a:schemeClr val="tx1"/>
                </a:solidFill>
              </a:rPr>
              <a:t>подведения итогов, идентификационные номера заявок и информацию о решениях, предусмотренных подпунктом "а" </a:t>
            </a:r>
            <a:r>
              <a:rPr lang="ru-RU" sz="1400" dirty="0" smtClean="0">
                <a:solidFill>
                  <a:schemeClr val="tx1"/>
                </a:solidFill>
              </a:rPr>
              <a:t>пункта 6 части 12 статьи 93 (о соответствии/отклонении заявки), </a:t>
            </a:r>
            <a:r>
              <a:rPr lang="ru-RU" sz="1400" dirty="0">
                <a:solidFill>
                  <a:schemeClr val="tx1"/>
                </a:solidFill>
              </a:rPr>
              <a:t>обоснование решения об отклонении заявки на участие в закупке (в случае принятия такого решения), содержащее указание на положения заявки на участие в закупке, а также положения </a:t>
            </a:r>
            <a:r>
              <a:rPr lang="ru-RU" sz="1400" dirty="0" smtClean="0">
                <a:solidFill>
                  <a:schemeClr val="tx1"/>
                </a:solidFill>
              </a:rPr>
              <a:t>44-ФЗ, </a:t>
            </a:r>
            <a:r>
              <a:rPr lang="ru-RU" sz="1400" dirty="0">
                <a:solidFill>
                  <a:schemeClr val="tx1"/>
                </a:solidFill>
              </a:rPr>
              <a:t>извещения об осуществлении закупки, которым не соответствует такая заявка, а также информацию, предусмотренную подпунктом "б" пункта 6 части 12 статьи 93 </a:t>
            </a:r>
            <a:r>
              <a:rPr lang="ru-RU" sz="1400" dirty="0" smtClean="0">
                <a:solidFill>
                  <a:schemeClr val="tx1"/>
                </a:solidFill>
              </a:rPr>
              <a:t>(ранжированные заявки)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4423" y="2007399"/>
            <a:ext cx="8682446" cy="1275732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Основания: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непредставления информации и документов, предусмотренных подпунктом "в" пункта 5 части 12 статьи 93, несоответствия таких информации и документов требованиям, установленным в извещении об осуществлении закупки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 основаниям, предусмотренным пунктами 3 - 6, 8 части 12 статьи 48 </a:t>
            </a:r>
            <a:r>
              <a:rPr lang="ru-RU" sz="1400" dirty="0" smtClean="0">
                <a:solidFill>
                  <a:schemeClr val="tx1"/>
                </a:solidFill>
              </a:rPr>
              <a:t>44-ФЗ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445" y="5912449"/>
            <a:ext cx="1153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Подписывает контракт с участником, заявка которого получила первый порядковый номер, в порядке, предусмотренном 44-ФЗ для проведения запроса котировок</a:t>
            </a:r>
          </a:p>
        </p:txBody>
      </p:sp>
    </p:spTree>
    <p:extLst>
      <p:ext uri="{BB962C8B-B14F-4D97-AF65-F5344CB8AC3E}">
        <p14:creationId xmlns:p14="http://schemas.microsoft.com/office/powerpoint/2010/main" val="10614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92324" y="2875002"/>
            <a:ext cx="41105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200" dirty="0"/>
          </a:p>
          <a:p>
            <a:endParaRPr lang="ru-RU" sz="2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10" y="376654"/>
            <a:ext cx="1816765" cy="23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4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483" y="1005254"/>
            <a:ext cx="11430398" cy="461665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Ограничения при проведении закупки через электронный магазин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4878" y="1889872"/>
            <a:ext cx="11543609" cy="923330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r>
              <a:rPr lang="ru-RU" dirty="0"/>
              <a:t>- Закупить можно только 1 наименование товара с определенным набором </a:t>
            </a:r>
            <a:r>
              <a:rPr lang="ru-RU" dirty="0" smtClean="0"/>
              <a:t>характеристик</a:t>
            </a:r>
            <a:r>
              <a:rPr lang="ru-RU" dirty="0"/>
              <a:t>. Если </a:t>
            </a:r>
            <a:r>
              <a:rPr lang="ru-RU" dirty="0" smtClean="0"/>
              <a:t>приобрести необходимо два товара с одним наименованием, но с разными характеристиками, </a:t>
            </a:r>
            <a:r>
              <a:rPr lang="ru-RU" dirty="0"/>
              <a:t>то это будут две самостоятельные закупки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34879" y="3641735"/>
            <a:ext cx="11543609" cy="1200329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Устанавливать характеристики товара можно только по КТРУ. </a:t>
            </a:r>
            <a:r>
              <a:rPr lang="ru-RU" dirty="0" smtClean="0"/>
              <a:t>Если товара </a:t>
            </a:r>
            <a:r>
              <a:rPr lang="ru-RU" dirty="0"/>
              <a:t>в КТРУ нет, то закупить его по части 12 статьи 93 </a:t>
            </a:r>
            <a:r>
              <a:rPr lang="ru-RU" dirty="0" smtClean="0"/>
              <a:t>невозможно. Дополнительные </a:t>
            </a:r>
            <a:r>
              <a:rPr lang="ru-RU" dirty="0"/>
              <a:t>характеристики также установить </a:t>
            </a:r>
            <a:r>
              <a:rPr lang="ru-RU" dirty="0" smtClean="0"/>
              <a:t>невозможно, </a:t>
            </a:r>
            <a:r>
              <a:rPr lang="ru-RU" dirty="0"/>
              <a:t>потому что контроль соответствия характеристик производится оператором автоматически, следовательно, никакие «прикрепленные файлы» в расчет не могут быть приняты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34879" y="2904303"/>
            <a:ext cx="11543609" cy="646331"/>
          </a:xfrm>
          <a:prstGeom prst="rect">
            <a:avLst/>
          </a:prstGeom>
          <a:solidFill>
            <a:srgbClr val="BBD8E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Закупать можно только товары. Работы и услуги – нельзя. При публикации </a:t>
            </a:r>
            <a:r>
              <a:rPr lang="ru-RU" dirty="0" smtClean="0"/>
              <a:t>извещения </a:t>
            </a:r>
            <a:r>
              <a:rPr lang="ru-RU" dirty="0"/>
              <a:t>в ЕИС признак «товар» устанавливается автоматически и снять его нельзя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4879" y="4933165"/>
            <a:ext cx="11543609" cy="369332"/>
          </a:xfrm>
          <a:prstGeom prst="rect">
            <a:avLst/>
          </a:prstGeom>
          <a:solidFill>
            <a:srgbClr val="BBD8E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НМЦК одной закупки не более 5 млн. руб</a:t>
            </a:r>
            <a:r>
              <a:rPr lang="ru-RU" dirty="0" smtClean="0"/>
              <a:t>.;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34879" y="5393598"/>
            <a:ext cx="11543609" cy="646331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Годовой объем закупок (то есть стоимость фактически исполненных и </a:t>
            </a:r>
            <a:r>
              <a:rPr lang="ru-RU" dirty="0" smtClean="0"/>
              <a:t>оплаченных </a:t>
            </a:r>
            <a:r>
              <a:rPr lang="ru-RU" dirty="0"/>
              <a:t>контрактов), осуществляемых в соответствии с частью 12 статьи 93, не </a:t>
            </a:r>
            <a:r>
              <a:rPr lang="ru-RU" dirty="0" smtClean="0"/>
              <a:t>должен </a:t>
            </a:r>
            <a:r>
              <a:rPr lang="ru-RU" dirty="0"/>
              <a:t>превышать 100 миллионов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12632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4686" y="743661"/>
            <a:ext cx="4554584" cy="461665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закупки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1483" y="1360402"/>
            <a:ext cx="11430398" cy="369332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1. Внесение сведений в план-график закупки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1483" y="2985203"/>
            <a:ext cx="11543609" cy="923330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3. Размещение участниками на торговой площадке сведений о предварительных предложениях. </a:t>
            </a:r>
          </a:p>
          <a:p>
            <a:pPr algn="ctr"/>
            <a:r>
              <a:rPr lang="ru-RU" dirty="0" smtClean="0"/>
              <a:t>Срок действия такого предложения – не более одного месяца. Однако, участник может продлить такой срок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1483" y="2034919"/>
            <a:ext cx="11543609" cy="646331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2. Обоснование НМЦК. Способы стандартные, в соответствии со ст.22. Оптимально – через запрос коммерческих предложений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1483" y="4218684"/>
            <a:ext cx="11543609" cy="369332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4. Публикация заказчиком извещения о проведении закупки в ЕИС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91483" y="4898167"/>
            <a:ext cx="11543609" cy="369332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5. Получение предложений (на площадке), их рассмотрение и формирование протокола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1483" y="5577650"/>
            <a:ext cx="11543609" cy="369332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Шаг 6. Заключение контракта. Алгоритм аналогичен запросу котировок</a:t>
            </a:r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5819298" y="1705785"/>
            <a:ext cx="687978" cy="391415"/>
          </a:xfrm>
          <a:prstGeom prst="downArrow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819298" y="2652192"/>
            <a:ext cx="687978" cy="391415"/>
          </a:xfrm>
          <a:prstGeom prst="downArrow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819298" y="3926074"/>
            <a:ext cx="687978" cy="391415"/>
          </a:xfrm>
          <a:prstGeom prst="downArrow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819298" y="4556155"/>
            <a:ext cx="687978" cy="391415"/>
          </a:xfrm>
          <a:prstGeom prst="downArrow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5819298" y="5285040"/>
            <a:ext cx="687978" cy="391415"/>
          </a:xfrm>
          <a:prstGeom prst="downArrow">
            <a:avLst/>
          </a:prstGeom>
          <a:solidFill>
            <a:srgbClr val="009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8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4686" y="743661"/>
            <a:ext cx="4554584" cy="461665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План-график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1483" y="1360402"/>
            <a:ext cx="3213866" cy="369332"/>
          </a:xfrm>
          <a:prstGeom prst="rect">
            <a:avLst/>
          </a:prstGeom>
          <a:solidFill>
            <a:srgbClr val="004065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Нормативное обоснование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1483" y="1859090"/>
            <a:ext cx="11543609" cy="2031325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Пп</a:t>
            </a:r>
            <a:r>
              <a:rPr lang="ru-RU" dirty="0"/>
              <a:t>. г п. 18 Положения о порядке формирования плана-графика (Постановление </a:t>
            </a:r>
            <a:r>
              <a:rPr lang="ru-RU" dirty="0" smtClean="0"/>
              <a:t>Правительства </a:t>
            </a:r>
            <a:r>
              <a:rPr lang="ru-RU" dirty="0"/>
              <a:t>РФ от 30.09.2019 N 1279</a:t>
            </a:r>
            <a:r>
              <a:rPr lang="ru-RU" dirty="0" smtClean="0"/>
              <a:t>):</a:t>
            </a:r>
          </a:p>
          <a:p>
            <a:pPr algn="ctr"/>
            <a:r>
              <a:rPr lang="ru-RU" b="1" dirty="0" smtClean="0"/>
              <a:t>В </a:t>
            </a:r>
            <a:r>
              <a:rPr lang="ru-RU" b="1" dirty="0"/>
              <a:t>план-график в форме отдельной закупки включается информация о закупках, которые планируется осуществлять в </a:t>
            </a:r>
            <a:r>
              <a:rPr lang="ru-RU" b="1" dirty="0" smtClean="0"/>
              <a:t>соответствии </a:t>
            </a:r>
            <a:r>
              <a:rPr lang="ru-RU" b="1" dirty="0"/>
              <a:t>с частью 12 статьи 93 Федерального закона №44-ФЗ, в размере годового </a:t>
            </a:r>
            <a:r>
              <a:rPr lang="ru-RU" b="1" dirty="0" smtClean="0"/>
              <a:t>объема </a:t>
            </a:r>
            <a:r>
              <a:rPr lang="ru-RU" b="1" dirty="0"/>
              <a:t>финансового обеспечения соответствующих закупок. В качестве наименования объекта закупки указывается положение Федерального закона, являющееся </a:t>
            </a:r>
            <a:r>
              <a:rPr lang="ru-RU" b="1" dirty="0" smtClean="0"/>
              <a:t>основанием </a:t>
            </a:r>
            <a:r>
              <a:rPr lang="ru-RU" b="1" dirty="0"/>
              <a:t>для осуществления указанных закупок.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52" y="4019771"/>
            <a:ext cx="9952270" cy="25185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62743" y="5320937"/>
            <a:ext cx="1863634" cy="444137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46923" y="5243392"/>
            <a:ext cx="740229" cy="599226"/>
          </a:xfrm>
          <a:prstGeom prst="rightArrow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28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4686" y="743661"/>
            <a:ext cx="4554584" cy="461665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План-график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31" y="1613441"/>
            <a:ext cx="11609409" cy="4351929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3486214" y="2954832"/>
            <a:ext cx="740229" cy="599226"/>
          </a:xfrm>
          <a:prstGeom prst="rightArrow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57454" y="3117670"/>
            <a:ext cx="6444343" cy="236924"/>
          </a:xfrm>
          <a:prstGeom prst="rect">
            <a:avLst/>
          </a:prstGeom>
          <a:noFill/>
          <a:ln w="7620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2698" y="6050319"/>
            <a:ext cx="1133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Отдельно каждая из закупок по ч. 12 ст. 93 в ПГ не вносится, делается одна общая запись в ПГ. Поэтому сумма по этой закупке в ПГ должна быть общая по всем </a:t>
            </a:r>
            <a:r>
              <a:rPr lang="ru-RU" dirty="0" smtClean="0"/>
              <a:t>планируемым </a:t>
            </a:r>
            <a:r>
              <a:rPr lang="ru-RU" dirty="0"/>
              <a:t>закупкам.</a:t>
            </a:r>
          </a:p>
        </p:txBody>
      </p:sp>
    </p:spTree>
    <p:extLst>
      <p:ext uri="{BB962C8B-B14F-4D97-AF65-F5344CB8AC3E}">
        <p14:creationId xmlns:p14="http://schemas.microsoft.com/office/powerpoint/2010/main" val="16690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8035" y="1234226"/>
            <a:ext cx="6775268" cy="400110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726" y="1950721"/>
            <a:ext cx="10702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Предварительное предложение размещается на каждой торговой площадке отдельно. Если поставщик не уверен, на какой ЭТП будет проводится закупка, одно и тоже предварительное предложение можно разместить на всех ЭТП. Размещение производится через ЛК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22" y="3199045"/>
            <a:ext cx="9822864" cy="18432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17623" y="3971109"/>
            <a:ext cx="2830286" cy="513805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7062653" y="3138885"/>
            <a:ext cx="740229" cy="599226"/>
          </a:xfrm>
          <a:prstGeom prst="rightArrow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16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5817" y="943817"/>
            <a:ext cx="6775268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работа из ЛК Поставщика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454047" y="2117792"/>
            <a:ext cx="11370991" cy="21281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4047" y="2259125"/>
            <a:ext cx="2001770" cy="513805"/>
          </a:xfrm>
          <a:prstGeom prst="rect">
            <a:avLst/>
          </a:prstGeom>
          <a:noFill/>
          <a:ln w="57150"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800000">
            <a:off x="2553087" y="2216414"/>
            <a:ext cx="740229" cy="599226"/>
          </a:xfrm>
          <a:prstGeom prst="rightArrow">
            <a:avLst/>
          </a:prstGeom>
          <a:solidFill>
            <a:srgbClr val="FF7000"/>
          </a:solidFill>
          <a:ln>
            <a:solidFill>
              <a:srgbClr val="FF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4"/>
          <a:stretch>
            <a:fillRect/>
          </a:stretch>
        </p:blipFill>
        <p:spPr>
          <a:xfrm>
            <a:off x="976630" y="5174897"/>
            <a:ext cx="2464732" cy="1527251"/>
          </a:xfrm>
          <a:prstGeom prst="rect">
            <a:avLst/>
          </a:prstGeom>
          <a:ln w="12700">
            <a:solidFill>
              <a:srgbClr val="004065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54047" y="4387233"/>
            <a:ext cx="5023644" cy="646331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 вкладке «Добавить общие сведения» есть две возможности: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511699" y="4848732"/>
            <a:ext cx="762066" cy="6523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39542" y="4710398"/>
            <a:ext cx="5685496" cy="18636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Через просмотр можно проверить сведения об организации, которые автоматически </a:t>
            </a:r>
            <a:r>
              <a:rPr lang="ru-RU" dirty="0" err="1"/>
              <a:t>подгрузятся</a:t>
            </a:r>
            <a:r>
              <a:rPr lang="ru-RU" dirty="0"/>
              <a:t> к предварительному предложению. Откорректировать в этом разделе их нельзя, только просмотреть. </a:t>
            </a:r>
          </a:p>
        </p:txBody>
      </p:sp>
    </p:spTree>
    <p:extLst>
      <p:ext uri="{BB962C8B-B14F-4D97-AF65-F5344CB8AC3E}">
        <p14:creationId xmlns:p14="http://schemas.microsoft.com/office/powerpoint/2010/main" val="220470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697" y="957228"/>
            <a:ext cx="9666514" cy="707886"/>
          </a:xfrm>
          <a:prstGeom prst="rect">
            <a:avLst/>
          </a:prstGeom>
          <a:solidFill>
            <a:srgbClr val="0A5CAC"/>
          </a:solidFill>
          <a:ln>
            <a:solidFill>
              <a:srgbClr val="2121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предварительного предложения: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добавление сведений о товаре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7" y="409861"/>
            <a:ext cx="1822136" cy="234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04" y="2370042"/>
            <a:ext cx="11739154" cy="309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0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44496</TotalTime>
  <Words>2000</Words>
  <Application>Microsoft Office PowerPoint</Application>
  <PresentationFormat>Широкоэкранный</PresentationFormat>
  <Paragraphs>137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(Основной текст)</vt:lpstr>
      <vt:lpstr>Segoe UI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процедуры по 223-ФЗ</dc:title>
  <dc:creator>Плотникова Ольга</dc:creator>
  <cp:lastModifiedBy>O.V.Vergunova</cp:lastModifiedBy>
  <cp:revision>1465</cp:revision>
  <dcterms:created xsi:type="dcterms:W3CDTF">2017-12-15T07:32:58Z</dcterms:created>
  <dcterms:modified xsi:type="dcterms:W3CDTF">2023-07-28T07:18:53Z</dcterms:modified>
</cp:coreProperties>
</file>