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25" r:id="rId3"/>
    <p:sldId id="324" r:id="rId4"/>
    <p:sldId id="329" r:id="rId5"/>
    <p:sldId id="279" r:id="rId6"/>
    <p:sldId id="281" r:id="rId7"/>
    <p:sldId id="289" r:id="rId8"/>
    <p:sldId id="290" r:id="rId9"/>
    <p:sldId id="291" r:id="rId10"/>
    <p:sldId id="301" r:id="rId11"/>
    <p:sldId id="302" r:id="rId12"/>
    <p:sldId id="303" r:id="rId13"/>
    <p:sldId id="304" r:id="rId14"/>
    <p:sldId id="295" r:id="rId15"/>
    <p:sldId id="263" r:id="rId16"/>
    <p:sldId id="305" r:id="rId17"/>
    <p:sldId id="277" r:id="rId18"/>
    <p:sldId id="307" r:id="rId19"/>
    <p:sldId id="297" r:id="rId20"/>
    <p:sldId id="328" r:id="rId21"/>
    <p:sldId id="298" r:id="rId22"/>
    <p:sldId id="270" r:id="rId23"/>
    <p:sldId id="272" r:id="rId24"/>
    <p:sldId id="278" r:id="rId25"/>
    <p:sldId id="309" r:id="rId26"/>
    <p:sldId id="316" r:id="rId27"/>
    <p:sldId id="327" r:id="rId28"/>
    <p:sldId id="326" r:id="rId29"/>
    <p:sldId id="317" r:id="rId30"/>
    <p:sldId id="311" r:id="rId31"/>
    <p:sldId id="312" r:id="rId32"/>
    <p:sldId id="313" r:id="rId33"/>
    <p:sldId id="314" r:id="rId34"/>
    <p:sldId id="319" r:id="rId35"/>
    <p:sldId id="320" r:id="rId36"/>
    <p:sldId id="321" r:id="rId37"/>
    <p:sldId id="322" r:id="rId38"/>
    <p:sldId id="315" r:id="rId39"/>
    <p:sldId id="323" r:id="rId40"/>
    <p:sldId id="282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84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9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BA1D-883A-4305-95B7-FFBA9A240931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4515"/>
            <a:ext cx="12192000" cy="3726397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latin typeface="Arial Black" panose="020B0A04020102020204" pitchFamily="34" charset="0"/>
              </a:rPr>
              <a:t>Подготовка отчетов о закупках до 1 апреля</a:t>
            </a:r>
          </a:p>
        </p:txBody>
      </p:sp>
      <p:pic>
        <p:nvPicPr>
          <p:cNvPr id="4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844" y="87543"/>
            <a:ext cx="1094311" cy="119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457890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29 марта 2022 г.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1012490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CBEF11-756F-45C1-AAFA-87B8229D5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трелка вправо 4">
            <a:extLst>
              <a:ext uri="{FF2B5EF4-FFF2-40B4-BE49-F238E27FC236}">
                <a16:creationId xmlns:a16="http://schemas.microsoft.com/office/drawing/2014/main" id="{E3B40508-E7AD-4008-B03F-6A700A36F5E9}"/>
              </a:ext>
            </a:extLst>
          </p:cNvPr>
          <p:cNvSpPr/>
          <p:nvPr/>
        </p:nvSpPr>
        <p:spPr>
          <a:xfrm rot="2718378">
            <a:off x="1493492" y="5267237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62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15B369-4E3E-4FC0-AF90-009D32B5D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Стрелка вправо 3">
            <a:extLst>
              <a:ext uri="{FF2B5EF4-FFF2-40B4-BE49-F238E27FC236}">
                <a16:creationId xmlns:a16="http://schemas.microsoft.com/office/drawing/2014/main" id="{D75CAD78-9BFD-464F-823E-F698ECC875A8}"/>
              </a:ext>
            </a:extLst>
          </p:cNvPr>
          <p:cNvSpPr/>
          <p:nvPr/>
        </p:nvSpPr>
        <p:spPr>
          <a:xfrm rot="12615454">
            <a:off x="4264696" y="527849"/>
            <a:ext cx="1144921" cy="56654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3">
            <a:extLst>
              <a:ext uri="{FF2B5EF4-FFF2-40B4-BE49-F238E27FC236}">
                <a16:creationId xmlns:a16="http://schemas.microsoft.com/office/drawing/2014/main" id="{BD1AAD2E-C765-4B78-8D0E-8E916D140846}"/>
              </a:ext>
            </a:extLst>
          </p:cNvPr>
          <p:cNvSpPr/>
          <p:nvPr/>
        </p:nvSpPr>
        <p:spPr>
          <a:xfrm rot="12615454">
            <a:off x="4342452" y="1656079"/>
            <a:ext cx="1144921" cy="56654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3">
            <a:extLst>
              <a:ext uri="{FF2B5EF4-FFF2-40B4-BE49-F238E27FC236}">
                <a16:creationId xmlns:a16="http://schemas.microsoft.com/office/drawing/2014/main" id="{08185904-E65A-4E45-8A6F-86F4268AEDD5}"/>
              </a:ext>
            </a:extLst>
          </p:cNvPr>
          <p:cNvSpPr/>
          <p:nvPr/>
        </p:nvSpPr>
        <p:spPr>
          <a:xfrm rot="12615454">
            <a:off x="4264696" y="2885383"/>
            <a:ext cx="1144921" cy="56654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AD432B8-611C-4E8E-81F6-9EBE4577340C}"/>
              </a:ext>
            </a:extLst>
          </p:cNvPr>
          <p:cNvSpPr/>
          <p:nvPr/>
        </p:nvSpPr>
        <p:spPr>
          <a:xfrm>
            <a:off x="4596062" y="0"/>
            <a:ext cx="2947737" cy="38105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09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0E4E39-1F48-4A5E-A3EC-1BB32ED6B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748462"/>
          </a:xfrm>
          <a:prstGeom prst="rect">
            <a:avLst/>
          </a:prstGeom>
        </p:spPr>
      </p:pic>
      <p:sp>
        <p:nvSpPr>
          <p:cNvPr id="6" name="Стрелка вправо 2">
            <a:extLst>
              <a:ext uri="{FF2B5EF4-FFF2-40B4-BE49-F238E27FC236}">
                <a16:creationId xmlns:a16="http://schemas.microsoft.com/office/drawing/2014/main" id="{455EC81E-2EC3-46B7-9053-4B760A4464E0}"/>
              </a:ext>
            </a:extLst>
          </p:cNvPr>
          <p:cNvSpPr/>
          <p:nvPr/>
        </p:nvSpPr>
        <p:spPr>
          <a:xfrm rot="18933767">
            <a:off x="8764384" y="1989339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72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8B99EA-D8C9-4143-ADF5-9E0AC329C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4002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A53A86-1CB1-4C7B-9346-9E857E6A0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802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F50775-6854-4A97-89F9-9ECE5AEAA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4049656-9F6C-4A48-A4BB-C8CAD827EAC6}"/>
              </a:ext>
            </a:extLst>
          </p:cNvPr>
          <p:cNvSpPr/>
          <p:nvPr/>
        </p:nvSpPr>
        <p:spPr>
          <a:xfrm>
            <a:off x="486383" y="1039404"/>
            <a:ext cx="8667346" cy="59484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13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40A38D-A8FE-4DDF-A5EE-A94BE5711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03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 rot="8165219">
            <a:off x="3251398" y="194521"/>
            <a:ext cx="696351" cy="59011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022080" y="35537"/>
            <a:ext cx="2267712" cy="18949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74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50B444-4A27-4402-A927-1BBCF58B2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559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7AB21F-8A9B-4DE6-B1B4-376F5A063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C8F9C21-EEF6-47AB-8066-80091FF98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74904"/>
              </p:ext>
            </p:extLst>
          </p:nvPr>
        </p:nvGraphicFramePr>
        <p:xfrm>
          <a:off x="0" y="-2"/>
          <a:ext cx="12192000" cy="7040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4588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Закупки у субъектов </a:t>
                      </a:r>
                    </a:p>
                    <a:p>
                      <a:pPr algn="ctr"/>
                      <a:r>
                        <a:rPr lang="ru-RU" sz="2800" dirty="0"/>
                        <a:t>малого предпринимательства, </a:t>
                      </a:r>
                    </a:p>
                    <a:p>
                      <a:pPr algn="ctr"/>
                      <a:r>
                        <a:rPr lang="ru-RU" sz="2800" dirty="0"/>
                        <a:t>социально ориентированных </a:t>
                      </a:r>
                    </a:p>
                    <a:p>
                      <a:pPr algn="ctr"/>
                      <a:r>
                        <a:rPr lang="ru-RU" sz="2800" dirty="0"/>
                        <a:t>некоммерческих организаций </a:t>
                      </a:r>
                      <a:r>
                        <a:rPr lang="ru-RU" sz="1800" dirty="0"/>
                        <a:t>(с 2015 г.)</a:t>
                      </a:r>
                      <a:endParaRPr lang="ru-RU" sz="28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Закупки российских товаров</a:t>
                      </a:r>
                    </a:p>
                    <a:p>
                      <a:pPr algn="ctr"/>
                      <a:r>
                        <a:rPr lang="ru-RU" sz="3200" dirty="0"/>
                        <a:t> для достижения минимальной </a:t>
                      </a:r>
                    </a:p>
                    <a:p>
                      <a:pPr algn="ctr"/>
                      <a:r>
                        <a:rPr lang="ru-RU" sz="3200" dirty="0"/>
                        <a:t>доли закупок (с 2022 г.)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2112">
                <a:tc>
                  <a:txBody>
                    <a:bodyPr/>
                    <a:lstStyle/>
                    <a:p>
                      <a:r>
                        <a:rPr lang="ru-RU" sz="2000" b="0" dirty="0"/>
                        <a:t>Статья 30 Федерального закона № 44-ФЗ </a:t>
                      </a:r>
                      <a:r>
                        <a:rPr lang="ru-RU" sz="2000" b="1" dirty="0"/>
                        <a:t>«Участие субъектов малого предпринимательства, социально ориентированных некоммерческих организаций в закупках»</a:t>
                      </a:r>
                    </a:p>
                    <a:p>
                      <a:endParaRPr lang="ru-RU" sz="24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/>
                        <a:t>Постановление Правительства РФ № 238 </a:t>
                      </a:r>
                    </a:p>
                    <a:p>
                      <a:r>
                        <a:rPr lang="ru-RU" sz="2400" b="0" dirty="0"/>
                        <a:t>от 17.03.2015 </a:t>
                      </a:r>
                      <a:r>
                        <a:rPr lang="ru-RU" sz="2400" b="1" dirty="0"/>
                        <a:t>«О порядке подготовки </a:t>
                      </a:r>
                      <a:r>
                        <a:rPr lang="ru-RU" sz="2400" b="1" u="sng" dirty="0"/>
                        <a:t>отчета</a:t>
                      </a:r>
                      <a:r>
                        <a:rPr lang="ru-RU" sz="2400" b="1" dirty="0"/>
                        <a:t> об объеме закупок у субъектов малого предпринимательства и социально ориентированных некоммерческих организаций, его размещения в единой информационной системе …»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000" b="0" i="0" u="none" dirty="0"/>
                        <a:t>Статья 30.1 Федерального закона № 44-ФЗ </a:t>
                      </a:r>
                      <a:r>
                        <a:rPr lang="ru-RU" sz="2000" b="1" i="0" u="none" dirty="0"/>
                        <a:t>«Особенности осуществления закупок для целей достижения заказчиком минимальной доли закупок»</a:t>
                      </a:r>
                    </a:p>
                    <a:p>
                      <a:endParaRPr lang="ru-RU" sz="2200" b="0" i="0" u="non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dirty="0"/>
                        <a:t>Постановление Правительства РФ № 2014 </a:t>
                      </a:r>
                    </a:p>
                    <a:p>
                      <a:r>
                        <a:rPr lang="ru-RU" sz="2400" b="0" i="0" u="none" dirty="0"/>
                        <a:t>от 03.12.2020 </a:t>
                      </a:r>
                      <a:r>
                        <a:rPr lang="ru-RU" sz="2400" b="1" i="0" u="none" dirty="0"/>
                        <a:t>«Положение о требованиях к содержанию и форме </a:t>
                      </a:r>
                      <a:r>
                        <a:rPr lang="ru-RU" sz="2400" b="1" i="0" u="sng" dirty="0"/>
                        <a:t>отчета</a:t>
                      </a:r>
                      <a:r>
                        <a:rPr lang="ru-RU" sz="2400" b="1" i="0" u="none" dirty="0"/>
                        <a:t> об объеме закупок российских товаров, в т.ч. товаров, поставляемых при выполнении закупаемых работ, оказании закупаемых услуг, осуществленных в целях достижения заказчиком минимальной обязательной доли закупок …»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305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69E891-3761-46CD-B6A6-E9FA375AC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трелка вправо 3">
            <a:extLst>
              <a:ext uri="{FF2B5EF4-FFF2-40B4-BE49-F238E27FC236}">
                <a16:creationId xmlns:a16="http://schemas.microsoft.com/office/drawing/2014/main" id="{084664D4-75CA-44C1-8ACE-736742E8FD5C}"/>
              </a:ext>
            </a:extLst>
          </p:cNvPr>
          <p:cNvSpPr/>
          <p:nvPr/>
        </p:nvSpPr>
        <p:spPr>
          <a:xfrm rot="10800000">
            <a:off x="4702389" y="4264828"/>
            <a:ext cx="1112529" cy="67728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47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37184F-9F3C-4D85-A4E5-C5F0C8E38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1924"/>
            <a:ext cx="12192001" cy="669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98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69E891-3761-46CD-B6A6-E9FA375AC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трелка вправо 3">
            <a:extLst>
              <a:ext uri="{FF2B5EF4-FFF2-40B4-BE49-F238E27FC236}">
                <a16:creationId xmlns:a16="http://schemas.microsoft.com/office/drawing/2014/main" id="{084664D4-75CA-44C1-8ACE-736742E8FD5C}"/>
              </a:ext>
            </a:extLst>
          </p:cNvPr>
          <p:cNvSpPr/>
          <p:nvPr/>
        </p:nvSpPr>
        <p:spPr>
          <a:xfrm>
            <a:off x="9587896" y="6180713"/>
            <a:ext cx="1112529" cy="677287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35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8034740">
            <a:off x="4694883" y="520179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4381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852654"/>
              </p:ext>
            </p:extLst>
          </p:nvPr>
        </p:nvGraphicFramePr>
        <p:xfrm>
          <a:off x="0" y="1135644"/>
          <a:ext cx="12192000" cy="530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0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1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0080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 3 статьи 7.30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</a:t>
                      </a:r>
                      <a:r>
                        <a:rPr lang="ru-RU" sz="2700" baseline="0" dirty="0"/>
                        <a:t> </a:t>
                      </a:r>
                      <a:r>
                        <a:rPr lang="ru-RU" sz="2700" dirty="0"/>
                        <a:t>11 статьи 7.30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4880">
                <a:tc>
                  <a:txBody>
                    <a:bodyPr/>
                    <a:lstStyle/>
                    <a:p>
                      <a:r>
                        <a:rPr lang="ru-RU" sz="2500" b="1" dirty="0" err="1"/>
                        <a:t>неразмещение</a:t>
                      </a:r>
                      <a:r>
                        <a:rPr lang="ru-RU" sz="2500" dirty="0"/>
                        <a:t> должностным лицом заказчика, должностным лицом уполномоченного органа, должностным лицом уполномоченного учреждения, специализированной организацией в ЕИС </a:t>
                      </a:r>
                      <a:r>
                        <a:rPr lang="ru-RU" sz="2500" b="1" dirty="0"/>
                        <a:t>информации и документов</a:t>
                      </a:r>
                      <a:r>
                        <a:rPr lang="ru-RU" sz="2500" dirty="0"/>
                        <a:t>, размещение которых предусмотрено в соответствии с законодательством РФ о контрактной системе в сфере закупок, влечет наложение административного штрафа:</a:t>
                      </a:r>
                    </a:p>
                    <a:p>
                      <a:r>
                        <a:rPr lang="ru-RU" sz="2500" i="1" dirty="0"/>
                        <a:t>- на должностных лиц в размере </a:t>
                      </a:r>
                      <a:r>
                        <a:rPr lang="ru-RU" sz="2500" b="1" i="1" u="sng" dirty="0"/>
                        <a:t>50 000 р.</a:t>
                      </a:r>
                      <a:r>
                        <a:rPr lang="ru-RU" sz="2500" i="1" dirty="0"/>
                        <a:t>;</a:t>
                      </a:r>
                    </a:p>
                    <a:p>
                      <a:r>
                        <a:rPr lang="ru-RU" sz="2500" i="1" dirty="0"/>
                        <a:t>-</a:t>
                      </a:r>
                      <a:r>
                        <a:rPr lang="ru-RU" sz="2500" i="1" baseline="0" dirty="0"/>
                        <a:t> </a:t>
                      </a:r>
                      <a:r>
                        <a:rPr lang="ru-RU" sz="2500" i="1" dirty="0"/>
                        <a:t>на юридических лиц – </a:t>
                      </a:r>
                      <a:r>
                        <a:rPr lang="ru-RU" sz="2500" b="1" i="1" u="sng" dirty="0"/>
                        <a:t>500 000</a:t>
                      </a:r>
                      <a:r>
                        <a:rPr lang="ru-RU" sz="2500" i="1" u="sng" dirty="0"/>
                        <a:t> </a:t>
                      </a:r>
                      <a:r>
                        <a:rPr lang="ru-RU" sz="2500" b="1" i="1" u="sng" dirty="0"/>
                        <a:t>р.</a:t>
                      </a:r>
                      <a:endParaRPr lang="ru-RU" sz="2500" i="1" u="sng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700" dirty="0"/>
                        <a:t>осуществление закупок товаров, работ, услуг для обеспечения государственных и муниципальных нужд у СМП и СОНКО в размере </a:t>
                      </a:r>
                      <a:r>
                        <a:rPr lang="ru-RU" sz="2700" b="1" dirty="0"/>
                        <a:t>менее чем 15% </a:t>
                      </a:r>
                      <a:r>
                        <a:rPr lang="ru-RU" sz="2700" dirty="0"/>
                        <a:t>совокупного годового объема закупок, рассчитанного с учетом ч. 1.1 ст. 30 Закона 44-ФЗ, влечет наложение административного штрафа </a:t>
                      </a:r>
                      <a:r>
                        <a:rPr lang="ru-RU" sz="2700" i="1" dirty="0"/>
                        <a:t>на должностных лиц в размере </a:t>
                      </a:r>
                      <a:r>
                        <a:rPr lang="ru-RU" sz="2500" b="1" i="1" u="sng" dirty="0"/>
                        <a:t>50 000 р</a:t>
                      </a:r>
                      <a:r>
                        <a:rPr lang="ru-RU" sz="2500" i="1" u="sng" dirty="0"/>
                        <a:t>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1317" y="51951"/>
            <a:ext cx="12192000" cy="1083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6400" b="1" dirty="0">
                <a:solidFill>
                  <a:schemeClr val="tx1"/>
                </a:solidFill>
                <a:latin typeface="Arial" panose="020B0604020202020204" pitchFamily="34" charset="0"/>
                <a:cs typeface="Utsaah" panose="020B0604020202020204" pitchFamily="34" charset="0"/>
              </a:rPr>
              <a:t>КоАП</a:t>
            </a:r>
            <a:endParaRPr lang="ru-RU" sz="3700" b="1" dirty="0">
              <a:solidFill>
                <a:schemeClr val="tx1"/>
              </a:solidFill>
              <a:latin typeface="Arial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6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36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768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77030"/>
            <a:ext cx="12192000" cy="5880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>
                <a:solidFill>
                  <a:schemeClr val="accent5"/>
                </a:solidFill>
              </a:rPr>
              <a:t>2. По итогам года заказчик </a:t>
            </a:r>
            <a:r>
              <a:rPr lang="ru-RU" sz="2400" u="sng" dirty="0">
                <a:solidFill>
                  <a:schemeClr val="accent5"/>
                </a:solidFill>
              </a:rPr>
              <a:t>до 1 апреля года, следующего за отчетным годом</a:t>
            </a:r>
            <a:r>
              <a:rPr lang="ru-RU" sz="2400" dirty="0">
                <a:solidFill>
                  <a:schemeClr val="accent5"/>
                </a:solidFill>
              </a:rPr>
              <a:t>:</a:t>
            </a:r>
          </a:p>
          <a:p>
            <a:pPr algn="just"/>
            <a:r>
              <a:rPr lang="ru-RU" sz="2400" dirty="0">
                <a:solidFill>
                  <a:schemeClr val="accent5"/>
                </a:solidFill>
              </a:rPr>
              <a:t>1) </a:t>
            </a:r>
            <a:r>
              <a:rPr lang="ru-RU" sz="2400" b="1" dirty="0">
                <a:solidFill>
                  <a:schemeClr val="accent5"/>
                </a:solidFill>
              </a:rPr>
              <a:t>составляет</a:t>
            </a:r>
            <a:r>
              <a:rPr lang="ru-RU" sz="2400" dirty="0">
                <a:solidFill>
                  <a:schemeClr val="accent5"/>
                </a:solidFill>
              </a:rPr>
              <a:t> отчет об объеме закупок российских товаров, в т.ч. товаров, поставляемых при выполнении закупаемых работ, оказании закупаемых услуг, осуществленных в целях выполнения обязанности, предусмотренной частью 1 статьи 30.1;</a:t>
            </a:r>
          </a:p>
          <a:p>
            <a:pPr algn="just"/>
            <a:r>
              <a:rPr lang="ru-RU" sz="2400" dirty="0">
                <a:solidFill>
                  <a:schemeClr val="accent5"/>
                </a:solidFill>
              </a:rPr>
              <a:t>2) </a:t>
            </a:r>
            <a:r>
              <a:rPr lang="ru-RU" sz="2400" b="1" dirty="0">
                <a:solidFill>
                  <a:schemeClr val="accent5"/>
                </a:solidFill>
              </a:rPr>
              <a:t>размещает</a:t>
            </a:r>
            <a:r>
              <a:rPr lang="ru-RU" sz="2400" dirty="0">
                <a:solidFill>
                  <a:schemeClr val="accent5"/>
                </a:solidFill>
              </a:rPr>
              <a:t> отчет в ЕИС или направляет его в уполномоченный Правительством РФ ФОИВ, осуществляющий оценку выполнения заказчиком обязанности, предусмотренной частью 1 статьи 30.1, если в соответствии с частью 7 статьи 30.1 такой отчет не размещается в ЕИС.</a:t>
            </a:r>
          </a:p>
          <a:p>
            <a:pPr algn="just"/>
            <a:endParaRPr lang="ru-RU" sz="2400" dirty="0">
              <a:solidFill>
                <a:schemeClr val="accent5"/>
              </a:solidFill>
            </a:endParaRPr>
          </a:p>
          <a:p>
            <a:pPr algn="just"/>
            <a:r>
              <a:rPr lang="ru-RU" sz="2400" dirty="0">
                <a:solidFill>
                  <a:schemeClr val="accent5"/>
                </a:solidFill>
              </a:rPr>
              <a:t>4. </a:t>
            </a:r>
            <a:r>
              <a:rPr lang="ru-RU" sz="2400" u="sng" dirty="0">
                <a:solidFill>
                  <a:schemeClr val="accent5"/>
                </a:solidFill>
              </a:rPr>
              <a:t>Постановлением Правительства РФ от  03.12.2020 № 2014</a:t>
            </a:r>
            <a:r>
              <a:rPr lang="ru-RU" sz="2400" dirty="0">
                <a:solidFill>
                  <a:schemeClr val="accent5"/>
                </a:solidFill>
              </a:rPr>
              <a:t> определяются:</a:t>
            </a:r>
          </a:p>
          <a:p>
            <a:pPr algn="just"/>
            <a:r>
              <a:rPr lang="ru-RU" sz="2400" dirty="0">
                <a:solidFill>
                  <a:schemeClr val="accent5"/>
                </a:solidFill>
              </a:rPr>
              <a:t>1) требования к содержанию и форме отчета, а также порядок его </a:t>
            </a:r>
            <a:r>
              <a:rPr lang="ru-RU" sz="2400" u="sng" dirty="0">
                <a:solidFill>
                  <a:schemeClr val="accent5"/>
                </a:solidFill>
              </a:rPr>
              <a:t>подготовки и размещения в ЕИС</a:t>
            </a:r>
            <a:r>
              <a:rPr lang="ru-RU" sz="2400" dirty="0">
                <a:solidFill>
                  <a:schemeClr val="accent5"/>
                </a:solidFill>
              </a:rPr>
              <a:t>;</a:t>
            </a:r>
          </a:p>
          <a:p>
            <a:pPr algn="just"/>
            <a:r>
              <a:rPr lang="ru-RU" sz="2400" dirty="0">
                <a:solidFill>
                  <a:schemeClr val="accent5"/>
                </a:solidFill>
              </a:rPr>
              <a:t>2) требования к содержанию обоснования невозможности достижения заказчиком минимальной доли закупок, а также порядок его подготовки и размещения в ЕИС.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9770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>
                <a:solidFill>
                  <a:schemeClr val="accent5"/>
                </a:solidFill>
              </a:rPr>
              <a:t>Статья 30.1 44-ФЗ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7253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9510"/>
            <a:ext cx="11112137" cy="51784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5"/>
                </a:solidFill>
              </a:rPr>
              <a:t>1. Настоящее Положение устанавливает требования к </a:t>
            </a:r>
            <a:r>
              <a:rPr lang="ru-RU" sz="1600" b="1" dirty="0">
                <a:solidFill>
                  <a:schemeClr val="accent5"/>
                </a:solidFill>
              </a:rPr>
              <a:t>содержанию и форме отчета </a:t>
            </a:r>
            <a:r>
              <a:rPr lang="ru-RU" sz="1600" dirty="0">
                <a:solidFill>
                  <a:schemeClr val="accent5"/>
                </a:solidFill>
              </a:rPr>
              <a:t>об объеме закупок российских товаров, в том числе товаров, поставляемых при выполнении закупаемых работ, оказании закупаемых услуг, осуществленных в целях достижения заказчиком минимальной обязательной доли закупок российских товаров (в том числе товаров, поставляемых при выполнении закупаемых работ, оказании закупаемых услуг) отдельных видов, при осуществлении закупок которых установлены </a:t>
            </a:r>
            <a:r>
              <a:rPr lang="ru-RU" sz="1600" b="1" dirty="0">
                <a:solidFill>
                  <a:schemeClr val="accent5"/>
                </a:solidFill>
              </a:rPr>
              <a:t>ограничения допуска товаров</a:t>
            </a:r>
            <a:r>
              <a:rPr lang="ru-RU" sz="1600" dirty="0">
                <a:solidFill>
                  <a:schemeClr val="accent5"/>
                </a:solidFill>
              </a:rPr>
              <a:t>, происходящих из иностранных государств, требования к содержанию </a:t>
            </a:r>
            <a:r>
              <a:rPr lang="ru-RU" sz="1600" b="1" dirty="0">
                <a:solidFill>
                  <a:schemeClr val="accent5"/>
                </a:solidFill>
              </a:rPr>
              <a:t>обоснования невозможности достижения </a:t>
            </a:r>
            <a:r>
              <a:rPr lang="ru-RU" sz="1600" dirty="0">
                <a:solidFill>
                  <a:schemeClr val="accent5"/>
                </a:solidFill>
              </a:rPr>
              <a:t>заказчиком минимальной доли закупок, порядок подготовки и размещения в ЕИС отчета и обоснования.</a:t>
            </a:r>
          </a:p>
          <a:p>
            <a:pPr algn="just"/>
            <a:endParaRPr lang="ru-RU" sz="1600" dirty="0">
              <a:solidFill>
                <a:schemeClr val="accent5"/>
              </a:solidFill>
            </a:endParaRPr>
          </a:p>
          <a:p>
            <a:pPr algn="just"/>
            <a:r>
              <a:rPr lang="ru-RU" sz="1600" dirty="0">
                <a:solidFill>
                  <a:schemeClr val="accent5"/>
                </a:solidFill>
              </a:rPr>
              <a:t>3. Отчет подготавливается в ЕИС по форме согласно приложению </a:t>
            </a:r>
            <a:r>
              <a:rPr lang="ru-RU" sz="1600" b="1" dirty="0">
                <a:solidFill>
                  <a:schemeClr val="accent5"/>
                </a:solidFill>
              </a:rPr>
              <a:t>автоматически</a:t>
            </a:r>
            <a:r>
              <a:rPr lang="ru-RU" sz="1600" dirty="0">
                <a:solidFill>
                  <a:schemeClr val="accent5"/>
                </a:solidFill>
              </a:rPr>
              <a:t> </a:t>
            </a:r>
            <a:r>
              <a:rPr lang="ru-RU" sz="1600" u="sng" dirty="0">
                <a:solidFill>
                  <a:schemeClr val="accent5"/>
                </a:solidFill>
              </a:rPr>
              <a:t>не позднее 1 февраля</a:t>
            </a:r>
            <a:r>
              <a:rPr lang="ru-RU" sz="1600" dirty="0">
                <a:solidFill>
                  <a:schemeClr val="accent5"/>
                </a:solidFill>
              </a:rPr>
              <a:t> года, следующего за отчетным, путем обработки информации, включенной в реестр контрактов, заключенных заказчиками, содержащийся в ЕИС.</a:t>
            </a:r>
          </a:p>
          <a:p>
            <a:pPr algn="just"/>
            <a:endParaRPr lang="ru-RU" sz="1600" dirty="0">
              <a:solidFill>
                <a:schemeClr val="accent5"/>
              </a:solidFill>
            </a:endParaRPr>
          </a:p>
          <a:p>
            <a:pPr algn="just"/>
            <a:r>
              <a:rPr lang="ru-RU" sz="1600" dirty="0">
                <a:solidFill>
                  <a:schemeClr val="accent5"/>
                </a:solidFill>
              </a:rPr>
              <a:t>4. Заказчик </a:t>
            </a:r>
            <a:r>
              <a:rPr lang="ru-RU" sz="1600" u="sng" dirty="0">
                <a:solidFill>
                  <a:schemeClr val="accent5"/>
                </a:solidFill>
              </a:rPr>
              <a:t>до 1 апреля</a:t>
            </a:r>
            <a:r>
              <a:rPr lang="ru-RU" sz="1600" dirty="0">
                <a:solidFill>
                  <a:schemeClr val="accent5"/>
                </a:solidFill>
              </a:rPr>
              <a:t> года, следующего за отчетным, </a:t>
            </a:r>
            <a:r>
              <a:rPr lang="ru-RU" sz="1600" b="1" dirty="0">
                <a:solidFill>
                  <a:schemeClr val="accent5"/>
                </a:solidFill>
              </a:rPr>
              <a:t>подписывает</a:t>
            </a:r>
            <a:r>
              <a:rPr lang="ru-RU" sz="1600" dirty="0">
                <a:solidFill>
                  <a:schemeClr val="accent5"/>
                </a:solidFill>
              </a:rPr>
              <a:t> отчет усиленной квалифицированной электронной подписью лица, имеющего право действовать от имени заказчика.</a:t>
            </a:r>
          </a:p>
          <a:p>
            <a:pPr algn="just"/>
            <a:endParaRPr lang="ru-RU" sz="1600" dirty="0">
              <a:solidFill>
                <a:schemeClr val="accent5"/>
              </a:solidFill>
            </a:endParaRPr>
          </a:p>
          <a:p>
            <a:pPr algn="just"/>
            <a:r>
              <a:rPr lang="ru-RU" sz="1600" dirty="0">
                <a:solidFill>
                  <a:schemeClr val="accent5"/>
                </a:solidFill>
              </a:rPr>
              <a:t>5. </a:t>
            </a:r>
            <a:r>
              <a:rPr lang="ru-RU" sz="1600" u="sng" dirty="0">
                <a:solidFill>
                  <a:schemeClr val="accent5"/>
                </a:solidFill>
              </a:rPr>
              <a:t>Размещение</a:t>
            </a:r>
            <a:r>
              <a:rPr lang="ru-RU" sz="1600" dirty="0">
                <a:solidFill>
                  <a:schemeClr val="accent5"/>
                </a:solidFill>
              </a:rPr>
              <a:t> отчета в ЕИС осуществляется </a:t>
            </a:r>
            <a:r>
              <a:rPr lang="ru-RU" sz="1600" b="1" dirty="0">
                <a:solidFill>
                  <a:schemeClr val="accent5"/>
                </a:solidFill>
              </a:rPr>
              <a:t>автоматически</a:t>
            </a:r>
            <a:r>
              <a:rPr lang="ru-RU" sz="1600" dirty="0">
                <a:solidFill>
                  <a:schemeClr val="accent5"/>
                </a:solidFill>
              </a:rPr>
              <a:t> </a:t>
            </a:r>
            <a:r>
              <a:rPr lang="ru-RU" sz="1600" u="sng" dirty="0">
                <a:solidFill>
                  <a:schemeClr val="accent5"/>
                </a:solidFill>
              </a:rPr>
              <a:t>не позднее 1 часа </a:t>
            </a:r>
            <a:r>
              <a:rPr lang="ru-RU" sz="1600" dirty="0">
                <a:solidFill>
                  <a:schemeClr val="accent5"/>
                </a:solidFill>
              </a:rPr>
              <a:t>с момента его подписания.</a:t>
            </a:r>
            <a:endParaRPr lang="en-US" sz="1600" dirty="0">
              <a:solidFill>
                <a:schemeClr val="accent5"/>
              </a:solidFill>
            </a:endParaRPr>
          </a:p>
          <a:p>
            <a:pPr algn="just"/>
            <a:endParaRPr lang="en-US" sz="1600" dirty="0">
              <a:solidFill>
                <a:schemeClr val="accent5"/>
              </a:solidFill>
            </a:endParaRPr>
          </a:p>
          <a:p>
            <a:pPr algn="just"/>
            <a:r>
              <a:rPr lang="ru-RU" sz="1600" dirty="0">
                <a:solidFill>
                  <a:schemeClr val="accent5"/>
                </a:solidFill>
              </a:rPr>
              <a:t>11. Заказчик </a:t>
            </a:r>
            <a:r>
              <a:rPr lang="ru-RU" sz="1600" u="sng" dirty="0">
                <a:solidFill>
                  <a:schemeClr val="accent5"/>
                </a:solidFill>
              </a:rPr>
              <a:t>до 1 апреля </a:t>
            </a:r>
            <a:r>
              <a:rPr lang="ru-RU" sz="1600" dirty="0">
                <a:solidFill>
                  <a:schemeClr val="accent5"/>
                </a:solidFill>
              </a:rPr>
              <a:t>года, следующего за отчетным годом, </a:t>
            </a:r>
            <a:r>
              <a:rPr lang="ru-RU" sz="1600" b="1" dirty="0">
                <a:solidFill>
                  <a:schemeClr val="accent5"/>
                </a:solidFill>
              </a:rPr>
              <a:t>вносит изменения </a:t>
            </a:r>
            <a:r>
              <a:rPr lang="ru-RU" sz="1600" dirty="0">
                <a:solidFill>
                  <a:schemeClr val="accent5"/>
                </a:solidFill>
              </a:rPr>
              <a:t>в размещенный в ЕИС отчет в случае внесения в реестр контрактов, заключенных заказчиками, в соответствии с порядком, предусмотренным ч.6 ст.103 44-ФЗ, изменений в отношении предусмотренной п.10 ч.2 ст.103 44-ФЗ информации об исполнении контракта. В случае внесения таких изменений в отчет в ЕИС размещается </a:t>
            </a:r>
            <a:r>
              <a:rPr lang="ru-RU" sz="1600" b="1" dirty="0">
                <a:solidFill>
                  <a:schemeClr val="accent5"/>
                </a:solidFill>
              </a:rPr>
              <a:t>новая редакция </a:t>
            </a:r>
            <a:r>
              <a:rPr lang="ru-RU" sz="1600" dirty="0">
                <a:solidFill>
                  <a:schemeClr val="accent5"/>
                </a:solidFill>
              </a:rPr>
              <a:t>отчета с указанием даты внесения таких изменений. Датой внесения изменений в отчет, обоснование (при наличии) считается дата размещения таких изменений в ЕИС.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16795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>
                <a:solidFill>
                  <a:schemeClr val="accent5"/>
                </a:solidFill>
              </a:rPr>
              <a:t>Положение о требованиях к содержанию и форме отчета об объеме закупок российских товаров</a:t>
            </a:r>
          </a:p>
          <a:p>
            <a:pPr algn="ctr"/>
            <a:r>
              <a:rPr lang="ru-RU" sz="3600" b="1" dirty="0">
                <a:solidFill>
                  <a:schemeClr val="accent5"/>
                </a:solidFill>
              </a:rPr>
              <a:t>(ППРФ от 03.12.2020 № 2014)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s://cdn4.iconfinder.com/data/icons/electronic-devices-16/512/USB_Drive-1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137" y="3959289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33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606492-7F06-46F0-8514-91A8913FA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490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53C4F3-ABE0-41F4-9555-25B6398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475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685ACC-0C12-4BCB-B561-DF20DCD505DF}"/>
              </a:ext>
            </a:extLst>
          </p:cNvPr>
          <p:cNvSpPr/>
          <p:nvPr/>
        </p:nvSpPr>
        <p:spPr>
          <a:xfrm>
            <a:off x="0" y="1393371"/>
            <a:ext cx="12192000" cy="5315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u="sng" dirty="0">
                <a:solidFill>
                  <a:schemeClr val="accent5"/>
                </a:solidFill>
              </a:rPr>
              <a:t>01</a:t>
            </a:r>
            <a:r>
              <a:rPr lang="ru-RU" sz="2800" dirty="0">
                <a:solidFill>
                  <a:schemeClr val="accent5"/>
                </a:solidFill>
              </a:rPr>
              <a:t> - осуществлена приемка товара, происходящего из иностранных государств, по контракту (контрактам), заключенному (заключенным) по результатам закупки (закупок), при осуществлении которой (которых) </a:t>
            </a:r>
            <a:r>
              <a:rPr lang="ru-RU" sz="2800" u="sng" dirty="0">
                <a:solidFill>
                  <a:schemeClr val="accent5"/>
                </a:solidFill>
              </a:rPr>
              <a:t>не подано заявок</a:t>
            </a:r>
            <a:r>
              <a:rPr lang="ru-RU" sz="2800" dirty="0">
                <a:solidFill>
                  <a:schemeClr val="accent5"/>
                </a:solidFill>
              </a:rPr>
              <a:t>, содержащих предложение о поставке российского товара;</a:t>
            </a:r>
          </a:p>
          <a:p>
            <a:pPr algn="just"/>
            <a:endParaRPr lang="ru-RU" sz="2800" dirty="0">
              <a:solidFill>
                <a:schemeClr val="accent5"/>
              </a:solidFill>
            </a:endParaRPr>
          </a:p>
          <a:p>
            <a:pPr algn="just"/>
            <a:r>
              <a:rPr lang="ru-RU" sz="2800" b="1" u="sng" dirty="0">
                <a:solidFill>
                  <a:schemeClr val="accent5"/>
                </a:solidFill>
              </a:rPr>
              <a:t>02</a:t>
            </a:r>
            <a:r>
              <a:rPr lang="ru-RU" sz="2800" dirty="0">
                <a:solidFill>
                  <a:schemeClr val="accent5"/>
                </a:solidFill>
              </a:rPr>
              <a:t> - осуществлена приемка товара, происходящего из иностранных государств, по контракту (контрактам), заключенному (заключенным) по результатам закупки (закупок), при осуществлении которой (которых) возникли предусмотренные НПА Правительства РФ обстоятельства, допускающие </a:t>
            </a:r>
            <a:r>
              <a:rPr lang="ru-RU" sz="2800" u="sng" dirty="0">
                <a:solidFill>
                  <a:schemeClr val="accent5"/>
                </a:solidFill>
              </a:rPr>
              <a:t>исключения из ограничений</a:t>
            </a:r>
            <a:r>
              <a:rPr lang="ru-RU" sz="2800" dirty="0">
                <a:solidFill>
                  <a:schemeClr val="accent5"/>
                </a:solidFill>
              </a:rPr>
              <a:t>, установленных в соответствии с ч.3 ст.14 44-ФЗ;</a:t>
            </a:r>
          </a:p>
          <a:p>
            <a:pPr algn="just"/>
            <a:endParaRPr lang="ru-RU" sz="2800" dirty="0">
              <a:solidFill>
                <a:schemeClr val="accent5"/>
              </a:solidFill>
            </a:endParaRPr>
          </a:p>
          <a:p>
            <a:pPr algn="just"/>
            <a:r>
              <a:rPr lang="ru-RU" sz="2800" b="1" u="sng" dirty="0">
                <a:solidFill>
                  <a:schemeClr val="accent5"/>
                </a:solidFill>
              </a:rPr>
              <a:t>03</a:t>
            </a:r>
            <a:r>
              <a:rPr lang="ru-RU" sz="2800" dirty="0">
                <a:solidFill>
                  <a:schemeClr val="accent5"/>
                </a:solidFill>
              </a:rPr>
              <a:t> - иное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70DA6B2-90E5-4447-91FA-04F706A4B21D}"/>
              </a:ext>
            </a:extLst>
          </p:cNvPr>
          <p:cNvSpPr/>
          <p:nvPr/>
        </p:nvSpPr>
        <p:spPr>
          <a:xfrm>
            <a:off x="0" y="0"/>
            <a:ext cx="12192000" cy="1184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5"/>
                </a:solidFill>
              </a:rPr>
              <a:t>Обоснование </a:t>
            </a:r>
            <a:r>
              <a:rPr lang="ru-RU" sz="3600" b="1" u="sng" dirty="0">
                <a:solidFill>
                  <a:schemeClr val="accent5"/>
                </a:solidFill>
              </a:rPr>
              <a:t>невозможности достижения </a:t>
            </a:r>
            <a:r>
              <a:rPr lang="ru-RU" sz="3600" b="1" dirty="0">
                <a:solidFill>
                  <a:schemeClr val="accent5"/>
                </a:solidFill>
              </a:rPr>
              <a:t>минимальной обязательной доли закупок (код причины)</a:t>
            </a:r>
          </a:p>
        </p:txBody>
      </p:sp>
    </p:spTree>
    <p:extLst>
      <p:ext uri="{BB962C8B-B14F-4D97-AF65-F5344CB8AC3E}">
        <p14:creationId xmlns:p14="http://schemas.microsoft.com/office/powerpoint/2010/main" val="16838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4BDEBEE-F49F-4BE9-AB98-8DCD2D56A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3440"/>
            <a:ext cx="12191999" cy="600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77FBEB-FD9D-4419-A006-FB021B7FBF5F}"/>
              </a:ext>
            </a:extLst>
          </p:cNvPr>
          <p:cNvSpPr/>
          <p:nvPr/>
        </p:nvSpPr>
        <p:spPr>
          <a:xfrm>
            <a:off x="0" y="0"/>
            <a:ext cx="12192000" cy="225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Крайний срок размещения отчетов о закупках в ЕИС</a:t>
            </a:r>
          </a:p>
          <a:p>
            <a:pPr algn="ctr"/>
            <a:r>
              <a:rPr lang="ru-RU" sz="6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23:59:59     31 марта 2022!!!</a:t>
            </a:r>
          </a:p>
        </p:txBody>
      </p:sp>
    </p:spTree>
    <p:extLst>
      <p:ext uri="{BB962C8B-B14F-4D97-AF65-F5344CB8AC3E}">
        <p14:creationId xmlns:p14="http://schemas.microsoft.com/office/powerpoint/2010/main" val="20422826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A61AA8-22B8-474B-B65B-28C1BB1ED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34150"/>
          </a:xfrm>
          <a:prstGeom prst="rect">
            <a:avLst/>
          </a:prstGeom>
        </p:spPr>
      </p:pic>
      <p:sp>
        <p:nvSpPr>
          <p:cNvPr id="3" name="Стрелка вправо 3">
            <a:extLst>
              <a:ext uri="{FF2B5EF4-FFF2-40B4-BE49-F238E27FC236}">
                <a16:creationId xmlns:a16="http://schemas.microsoft.com/office/drawing/2014/main" id="{DEED5347-D793-4CCC-9AB2-4A30362B4FD3}"/>
              </a:ext>
            </a:extLst>
          </p:cNvPr>
          <p:cNvSpPr/>
          <p:nvPr/>
        </p:nvSpPr>
        <p:spPr>
          <a:xfrm rot="8114655">
            <a:off x="6321350" y="3748393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1C4473-01D8-4E5E-8815-4F853A36F2DA}"/>
              </a:ext>
            </a:extLst>
          </p:cNvPr>
          <p:cNvSpPr/>
          <p:nvPr/>
        </p:nvSpPr>
        <p:spPr>
          <a:xfrm>
            <a:off x="3561805" y="4476207"/>
            <a:ext cx="2847703" cy="18288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57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1D7A24-E64E-49B3-8908-CAA025F43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 вправо 4">
            <a:extLst>
              <a:ext uri="{FF2B5EF4-FFF2-40B4-BE49-F238E27FC236}">
                <a16:creationId xmlns:a16="http://schemas.microsoft.com/office/drawing/2014/main" id="{98DDC219-FEF1-43A2-B075-7472F0C9C1ED}"/>
              </a:ext>
            </a:extLst>
          </p:cNvPr>
          <p:cNvSpPr/>
          <p:nvPr/>
        </p:nvSpPr>
        <p:spPr>
          <a:xfrm rot="2718378">
            <a:off x="1493492" y="5267237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401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B1E164-771F-4232-9087-26CCCAF6C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Стрелка вправо 3">
            <a:extLst>
              <a:ext uri="{FF2B5EF4-FFF2-40B4-BE49-F238E27FC236}">
                <a16:creationId xmlns:a16="http://schemas.microsoft.com/office/drawing/2014/main" id="{FA59C6D2-02C2-4CC6-981B-2067EB641D4F}"/>
              </a:ext>
            </a:extLst>
          </p:cNvPr>
          <p:cNvSpPr/>
          <p:nvPr/>
        </p:nvSpPr>
        <p:spPr>
          <a:xfrm rot="8034740">
            <a:off x="4140406" y="1651194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7911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A0C05F-5F4B-4272-B73C-0387E0C22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Стрелка вправо 3">
            <a:extLst>
              <a:ext uri="{FF2B5EF4-FFF2-40B4-BE49-F238E27FC236}">
                <a16:creationId xmlns:a16="http://schemas.microsoft.com/office/drawing/2014/main" id="{992236F6-4B7B-41A9-894F-EE8462C17383}"/>
              </a:ext>
            </a:extLst>
          </p:cNvPr>
          <p:cNvSpPr/>
          <p:nvPr/>
        </p:nvSpPr>
        <p:spPr>
          <a:xfrm>
            <a:off x="9391676" y="5935811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extLst>
              <a:ext uri="{FF2B5EF4-FFF2-40B4-BE49-F238E27FC236}">
                <a16:creationId xmlns:a16="http://schemas.microsoft.com/office/drawing/2014/main" id="{69B9C74D-8A1C-4BF8-B91F-22C5E010BF3C}"/>
              </a:ext>
            </a:extLst>
          </p:cNvPr>
          <p:cNvSpPr/>
          <p:nvPr/>
        </p:nvSpPr>
        <p:spPr>
          <a:xfrm rot="8094525">
            <a:off x="176143" y="4613973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2BCCBA-9F67-4240-8BC2-024B5AA75AEC}"/>
              </a:ext>
            </a:extLst>
          </p:cNvPr>
          <p:cNvSpPr txBox="1"/>
          <p:nvPr/>
        </p:nvSpPr>
        <p:spPr>
          <a:xfrm>
            <a:off x="69955" y="3806889"/>
            <a:ext cx="3074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если в течение года </a:t>
            </a:r>
            <a:r>
              <a:rPr lang="ru-RU" b="1" u="sng" dirty="0">
                <a:solidFill>
                  <a:srgbClr val="FF0000"/>
                </a:solidFill>
              </a:rPr>
              <a:t>не было </a:t>
            </a:r>
            <a:r>
              <a:rPr lang="ru-RU" b="1" dirty="0">
                <a:solidFill>
                  <a:srgbClr val="FF0000"/>
                </a:solidFill>
              </a:rPr>
              <a:t> товаров из ППРФ 2014</a:t>
            </a:r>
          </a:p>
        </p:txBody>
      </p:sp>
    </p:spTree>
    <p:extLst>
      <p:ext uri="{BB962C8B-B14F-4D97-AF65-F5344CB8AC3E}">
        <p14:creationId xmlns:p14="http://schemas.microsoft.com/office/powerpoint/2010/main" val="36638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CBA27F-3749-4E24-B79A-52CC22BCB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7D44F92-AF2F-4AFF-8B09-83E63A0BCA79}"/>
              </a:ext>
            </a:extLst>
          </p:cNvPr>
          <p:cNvSpPr/>
          <p:nvPr/>
        </p:nvSpPr>
        <p:spPr>
          <a:xfrm>
            <a:off x="235131" y="853440"/>
            <a:ext cx="2447109" cy="2873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5E3BD73-8F03-4C3E-BEEA-FCCADBC19638}"/>
              </a:ext>
            </a:extLst>
          </p:cNvPr>
          <p:cNvSpPr/>
          <p:nvPr/>
        </p:nvSpPr>
        <p:spPr>
          <a:xfrm>
            <a:off x="235129" y="3141615"/>
            <a:ext cx="2447109" cy="4027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CE2FBEA-1E03-4746-B30D-C482F9231708}"/>
              </a:ext>
            </a:extLst>
          </p:cNvPr>
          <p:cNvSpPr/>
          <p:nvPr/>
        </p:nvSpPr>
        <p:spPr>
          <a:xfrm>
            <a:off x="235129" y="4454434"/>
            <a:ext cx="2447109" cy="24035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нак умножения 1">
            <a:extLst>
              <a:ext uri="{FF2B5EF4-FFF2-40B4-BE49-F238E27FC236}">
                <a16:creationId xmlns:a16="http://schemas.microsoft.com/office/drawing/2014/main" id="{0B5E488F-8294-4732-B5B2-D2AFB0EBD702}"/>
              </a:ext>
            </a:extLst>
          </p:cNvPr>
          <p:cNvSpPr/>
          <p:nvPr/>
        </p:nvSpPr>
        <p:spPr>
          <a:xfrm>
            <a:off x="2553510" y="403282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нак умножения 7">
            <a:extLst>
              <a:ext uri="{FF2B5EF4-FFF2-40B4-BE49-F238E27FC236}">
                <a16:creationId xmlns:a16="http://schemas.microsoft.com/office/drawing/2014/main" id="{2D356B8F-C5E1-4C40-A91D-690105E9E4CF}"/>
              </a:ext>
            </a:extLst>
          </p:cNvPr>
          <p:cNvSpPr/>
          <p:nvPr/>
        </p:nvSpPr>
        <p:spPr>
          <a:xfrm>
            <a:off x="2553510" y="2783453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нак умножения 8">
            <a:extLst>
              <a:ext uri="{FF2B5EF4-FFF2-40B4-BE49-F238E27FC236}">
                <a16:creationId xmlns:a16="http://schemas.microsoft.com/office/drawing/2014/main" id="{14E6196D-155B-4765-947A-C36EF02B2216}"/>
              </a:ext>
            </a:extLst>
          </p:cNvPr>
          <p:cNvSpPr/>
          <p:nvPr/>
        </p:nvSpPr>
        <p:spPr>
          <a:xfrm>
            <a:off x="2682238" y="5024023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Users\akopyan\Desktop\warning3.png">
            <a:extLst>
              <a:ext uri="{FF2B5EF4-FFF2-40B4-BE49-F238E27FC236}">
                <a16:creationId xmlns:a16="http://schemas.microsoft.com/office/drawing/2014/main" id="{9B2CB426-4879-4B41-BB93-B0A1F481D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893" y="55575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E4EF9BE-F039-4BB0-A2AB-2627C1F7DD0B}"/>
              </a:ext>
            </a:extLst>
          </p:cNvPr>
          <p:cNvSpPr/>
          <p:nvPr/>
        </p:nvSpPr>
        <p:spPr>
          <a:xfrm>
            <a:off x="6096001" y="690465"/>
            <a:ext cx="1741714" cy="1629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0321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B9ECA2-832C-4575-A25A-AC7F79A39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A727BD-8370-4821-BE18-741FC88AED39}"/>
              </a:ext>
            </a:extLst>
          </p:cNvPr>
          <p:cNvSpPr/>
          <p:nvPr/>
        </p:nvSpPr>
        <p:spPr>
          <a:xfrm>
            <a:off x="269966" y="2812869"/>
            <a:ext cx="2403566" cy="40451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нак умножения 4">
            <a:extLst>
              <a:ext uri="{FF2B5EF4-FFF2-40B4-BE49-F238E27FC236}">
                <a16:creationId xmlns:a16="http://schemas.microsoft.com/office/drawing/2014/main" id="{1AE45E03-3711-424E-A16A-CEDF2E75AC19}"/>
              </a:ext>
            </a:extLst>
          </p:cNvPr>
          <p:cNvSpPr/>
          <p:nvPr/>
        </p:nvSpPr>
        <p:spPr>
          <a:xfrm>
            <a:off x="2673532" y="4060882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7924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546E99-C065-497E-A175-B9287779E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167B4F3-AFDC-4359-9413-93A22A7A0C64}"/>
              </a:ext>
            </a:extLst>
          </p:cNvPr>
          <p:cNvSpPr/>
          <p:nvPr/>
        </p:nvSpPr>
        <p:spPr>
          <a:xfrm>
            <a:off x="287383" y="3141616"/>
            <a:ext cx="2420983" cy="17177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нак умножения 4">
            <a:extLst>
              <a:ext uri="{FF2B5EF4-FFF2-40B4-BE49-F238E27FC236}">
                <a16:creationId xmlns:a16="http://schemas.microsoft.com/office/drawing/2014/main" id="{906683AF-B0BF-4605-B462-7B2D6F55976D}"/>
              </a:ext>
            </a:extLst>
          </p:cNvPr>
          <p:cNvSpPr/>
          <p:nvPr/>
        </p:nvSpPr>
        <p:spPr>
          <a:xfrm>
            <a:off x="2708366" y="3392520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050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E78EF0-6FEC-43C4-9AB1-5FE466E40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241ADC9-653D-4DCE-85ED-D2D00E7D2D99}"/>
              </a:ext>
            </a:extLst>
          </p:cNvPr>
          <p:cNvSpPr/>
          <p:nvPr/>
        </p:nvSpPr>
        <p:spPr>
          <a:xfrm>
            <a:off x="278673" y="1959429"/>
            <a:ext cx="2203269" cy="82731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5C3C54E-EFF1-4DA2-8270-7C9599041988}"/>
              </a:ext>
            </a:extLst>
          </p:cNvPr>
          <p:cNvSpPr/>
          <p:nvPr/>
        </p:nvSpPr>
        <p:spPr>
          <a:xfrm>
            <a:off x="278673" y="5138058"/>
            <a:ext cx="2203268" cy="3483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нак умножения 4">
            <a:extLst>
              <a:ext uri="{FF2B5EF4-FFF2-40B4-BE49-F238E27FC236}">
                <a16:creationId xmlns:a16="http://schemas.microsoft.com/office/drawing/2014/main" id="{0AA828FD-4509-4A7B-949B-493434296FDB}"/>
              </a:ext>
            </a:extLst>
          </p:cNvPr>
          <p:cNvSpPr/>
          <p:nvPr/>
        </p:nvSpPr>
        <p:spPr>
          <a:xfrm>
            <a:off x="2670241" y="1765107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нак умножения 6">
            <a:extLst>
              <a:ext uri="{FF2B5EF4-FFF2-40B4-BE49-F238E27FC236}">
                <a16:creationId xmlns:a16="http://schemas.microsoft.com/office/drawing/2014/main" id="{3BB605D9-0CE4-4DAE-AF0A-CF2397A99681}"/>
              </a:ext>
            </a:extLst>
          </p:cNvPr>
          <p:cNvSpPr/>
          <p:nvPr/>
        </p:nvSpPr>
        <p:spPr>
          <a:xfrm>
            <a:off x="2670241" y="4704250"/>
            <a:ext cx="1391056" cy="121595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029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A13D49-B930-430F-BBC7-EC124253E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038" y="0"/>
            <a:ext cx="68239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591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049715"/>
              </p:ext>
            </p:extLst>
          </p:nvPr>
        </p:nvGraphicFramePr>
        <p:xfrm>
          <a:off x="0" y="1135644"/>
          <a:ext cx="12192000" cy="542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0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1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0080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/>
                        <a:t>часть 3 статьи 7.30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dirty="0">
                          <a:solidFill>
                            <a:schemeClr val="bg1"/>
                          </a:solidFill>
                        </a:rPr>
                        <a:t>+ </a:t>
                      </a:r>
                      <a:r>
                        <a:rPr lang="ru-RU" sz="2700" dirty="0">
                          <a:solidFill>
                            <a:schemeClr val="bg1"/>
                          </a:solidFill>
                        </a:rPr>
                        <a:t>часть</a:t>
                      </a:r>
                      <a:r>
                        <a:rPr lang="ru-RU" sz="27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700" dirty="0">
                          <a:solidFill>
                            <a:schemeClr val="bg1"/>
                          </a:solidFill>
                        </a:rPr>
                        <a:t>16 статьи 7.30 (</a:t>
                      </a:r>
                      <a:r>
                        <a:rPr lang="ru-RU" sz="2700" u="none" dirty="0">
                          <a:solidFill>
                            <a:schemeClr val="bg1"/>
                          </a:solidFill>
                        </a:rPr>
                        <a:t>проект</a:t>
                      </a:r>
                      <a:r>
                        <a:rPr lang="ru-RU" sz="270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4880">
                <a:tc>
                  <a:txBody>
                    <a:bodyPr/>
                    <a:lstStyle/>
                    <a:p>
                      <a:r>
                        <a:rPr lang="ru-RU" sz="2500" b="1" dirty="0" err="1"/>
                        <a:t>неразмещение</a:t>
                      </a:r>
                      <a:r>
                        <a:rPr lang="ru-RU" sz="2500" dirty="0"/>
                        <a:t> должностным лицом заказчика, должностным лицом уполномоченного органа, должностным лицом уполномоченного учреждения, специализированной организацией в ЕИС </a:t>
                      </a:r>
                      <a:r>
                        <a:rPr lang="ru-RU" sz="2500" b="1" dirty="0"/>
                        <a:t>информации и документов</a:t>
                      </a:r>
                      <a:r>
                        <a:rPr lang="ru-RU" sz="2500" dirty="0"/>
                        <a:t>, размещение которых предусмотрено в соответствии с законодательством РФ о контрактной системе в сфере закупок, влечет наложение административного штрафа:</a:t>
                      </a:r>
                    </a:p>
                    <a:p>
                      <a:r>
                        <a:rPr lang="ru-RU" sz="2500" i="1" dirty="0"/>
                        <a:t>- на должностных лиц в размере </a:t>
                      </a:r>
                      <a:r>
                        <a:rPr lang="ru-RU" sz="2500" b="1" i="1" u="sng" dirty="0"/>
                        <a:t>50 000 р.</a:t>
                      </a:r>
                      <a:r>
                        <a:rPr lang="ru-RU" sz="2500" i="1" dirty="0"/>
                        <a:t>;</a:t>
                      </a:r>
                    </a:p>
                    <a:p>
                      <a:r>
                        <a:rPr lang="ru-RU" sz="2500" i="1" dirty="0"/>
                        <a:t>-</a:t>
                      </a:r>
                      <a:r>
                        <a:rPr lang="ru-RU" sz="2500" i="1" baseline="0" dirty="0"/>
                        <a:t> </a:t>
                      </a:r>
                      <a:r>
                        <a:rPr lang="ru-RU" sz="2500" i="1" dirty="0"/>
                        <a:t>на юридических лиц – </a:t>
                      </a:r>
                      <a:r>
                        <a:rPr lang="ru-RU" sz="2500" b="1" i="1" u="sng" dirty="0"/>
                        <a:t>500 000</a:t>
                      </a:r>
                      <a:r>
                        <a:rPr lang="ru-RU" sz="2500" i="1" u="sng" dirty="0"/>
                        <a:t> </a:t>
                      </a:r>
                      <a:r>
                        <a:rPr lang="ru-RU" sz="2500" b="1" i="1" u="sng" dirty="0"/>
                        <a:t>р.</a:t>
                      </a:r>
                      <a:endParaRPr lang="ru-RU" sz="2500" i="1" u="sng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ru-RU" sz="2400" b="1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несоблюдение</a:t>
                      </a:r>
                      <a:r>
                        <a:rPr lang="ru-RU" sz="2400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минимальной обязательной </a:t>
                      </a:r>
                      <a:r>
                        <a:rPr lang="ru-RU" sz="2400" b="1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доли</a:t>
                      </a:r>
                      <a:r>
                        <a:rPr lang="ru-RU" sz="2400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закупок российских товаров (в том числе товаров, поставляемых при выполнении закупаемых работ, оказании закупаемых услуг) отдельных видов, ‎при осуществлении закупок которых установлены ограничения допуска товаров, происходящих из иностранных государств влечет предупреждение или наложение административного штрафа </a:t>
                      </a:r>
                    </a:p>
                    <a:p>
                      <a:r>
                        <a:rPr lang="ru-RU" sz="2400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‎на должностных лиц в размере от </a:t>
                      </a:r>
                      <a:r>
                        <a:rPr lang="ru-RU" sz="2400" b="1" i="1" u="sng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20 000р.</a:t>
                      </a:r>
                      <a:r>
                        <a:rPr lang="ru-RU" sz="2400" i="0" u="non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до </a:t>
                      </a:r>
                      <a:r>
                        <a:rPr lang="ru-RU" sz="2400" b="1" i="1" u="sng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50 000р.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-21317" y="51951"/>
            <a:ext cx="12192000" cy="10836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6400" b="1" dirty="0">
                <a:solidFill>
                  <a:schemeClr val="tx1"/>
                </a:solidFill>
                <a:latin typeface="Arial" panose="020B0604020202020204" pitchFamily="34" charset="0"/>
                <a:cs typeface="Utsaah" panose="020B0604020202020204" pitchFamily="34" charset="0"/>
              </a:rPr>
              <a:t>КоАП</a:t>
            </a:r>
            <a:endParaRPr lang="ru-RU" sz="3700" b="1" dirty="0">
              <a:solidFill>
                <a:schemeClr val="tx1"/>
              </a:solidFill>
              <a:latin typeface="Arial" panose="020B0604020202020204" pitchFamily="34" charset="0"/>
              <a:cs typeface="Utsaah" panose="020B0604020202020204" pitchFamily="34" charset="0"/>
            </a:endParaRPr>
          </a:p>
        </p:txBody>
      </p:sp>
      <p:pic>
        <p:nvPicPr>
          <p:cNvPr id="1026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36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kopyan\Desktop\warning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51951"/>
            <a:ext cx="960107" cy="9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57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53259C-2081-4EDC-9AC3-817C64932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1" y="0"/>
            <a:ext cx="4623619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F428AE-0827-43D3-8857-9043B8E0F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48747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5922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09672"/>
            <a:ext cx="12192000" cy="1438656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86772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77030"/>
            <a:ext cx="12192000" cy="5880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>
                <a:solidFill>
                  <a:schemeClr val="accent5"/>
                </a:solidFill>
              </a:rPr>
              <a:t>4. … По итогам года заказчик </a:t>
            </a:r>
            <a:r>
              <a:rPr lang="ru-RU" sz="3200" b="1" dirty="0">
                <a:solidFill>
                  <a:schemeClr val="accent5"/>
                </a:solidFill>
              </a:rPr>
              <a:t>обязан</a:t>
            </a:r>
            <a:r>
              <a:rPr lang="ru-RU" sz="3200" dirty="0">
                <a:solidFill>
                  <a:schemeClr val="accent5"/>
                </a:solidFill>
              </a:rPr>
              <a:t> составить </a:t>
            </a:r>
            <a:r>
              <a:rPr lang="ru-RU" sz="3200" b="1" dirty="0">
                <a:solidFill>
                  <a:schemeClr val="accent5"/>
                </a:solidFill>
              </a:rPr>
              <a:t>отчет</a:t>
            </a:r>
            <a:r>
              <a:rPr lang="ru-RU" sz="3200" dirty="0">
                <a:solidFill>
                  <a:schemeClr val="accent5"/>
                </a:solidFill>
              </a:rPr>
              <a:t> об объеме закупок у субъектов малого предпринимательства, социально ориентированных некоммерческих организаций, предусмотренных частью 2</a:t>
            </a:r>
            <a:r>
              <a:rPr lang="en-US" sz="3200" dirty="0">
                <a:solidFill>
                  <a:schemeClr val="accent5"/>
                </a:solidFill>
              </a:rPr>
              <a:t> </a:t>
            </a:r>
            <a:r>
              <a:rPr lang="ru-RU" sz="3200" dirty="0">
                <a:solidFill>
                  <a:schemeClr val="accent5"/>
                </a:solidFill>
              </a:rPr>
              <a:t>статьи </a:t>
            </a:r>
            <a:r>
              <a:rPr lang="en-US" sz="3200" dirty="0">
                <a:solidFill>
                  <a:schemeClr val="accent5"/>
                </a:solidFill>
              </a:rPr>
              <a:t>30</a:t>
            </a:r>
            <a:r>
              <a:rPr lang="ru-RU" sz="3200" dirty="0">
                <a:solidFill>
                  <a:schemeClr val="accent5"/>
                </a:solidFill>
              </a:rPr>
              <a:t>, и до </a:t>
            </a:r>
            <a:r>
              <a:rPr lang="ru-RU" sz="3200" u="sng" dirty="0">
                <a:solidFill>
                  <a:schemeClr val="accent5"/>
                </a:solidFill>
              </a:rPr>
              <a:t>1 апреля года, следующего за отчетным годом</a:t>
            </a:r>
            <a:r>
              <a:rPr lang="ru-RU" sz="3200" dirty="0">
                <a:solidFill>
                  <a:schemeClr val="accent5"/>
                </a:solidFill>
              </a:rPr>
              <a:t>, </a:t>
            </a:r>
            <a:r>
              <a:rPr lang="ru-RU" sz="3200" b="1" dirty="0">
                <a:solidFill>
                  <a:schemeClr val="accent5"/>
                </a:solidFill>
              </a:rPr>
              <a:t>разместить</a:t>
            </a:r>
            <a:r>
              <a:rPr lang="ru-RU" sz="3200" dirty="0">
                <a:solidFill>
                  <a:schemeClr val="accent5"/>
                </a:solidFill>
              </a:rPr>
              <a:t> такой отчет в ЕИС. В такой отчет заказчик включает информацию о заключенных контрактах с субъектами малого предпринимательства, социально ориентированными некоммерческими организациями.</a:t>
            </a:r>
          </a:p>
          <a:p>
            <a:pPr algn="just"/>
            <a:endParaRPr lang="ru-RU" sz="3200" dirty="0">
              <a:solidFill>
                <a:schemeClr val="accent5"/>
              </a:solidFill>
            </a:endParaRPr>
          </a:p>
          <a:p>
            <a:pPr algn="just"/>
            <a:r>
              <a:rPr lang="ru-RU" sz="3200" dirty="0">
                <a:solidFill>
                  <a:schemeClr val="accent5"/>
                </a:solidFill>
              </a:rPr>
              <a:t>4.1. Порядок </a:t>
            </a:r>
            <a:r>
              <a:rPr lang="ru-RU" sz="3200" u="sng" dirty="0">
                <a:solidFill>
                  <a:schemeClr val="accent5"/>
                </a:solidFill>
              </a:rPr>
              <a:t>подготовки</a:t>
            </a:r>
            <a:r>
              <a:rPr lang="ru-RU" sz="3200" dirty="0">
                <a:solidFill>
                  <a:schemeClr val="accent5"/>
                </a:solidFill>
              </a:rPr>
              <a:t> отчета, указанного в части 4 статьи 30, его </a:t>
            </a:r>
            <a:r>
              <a:rPr lang="ru-RU" sz="3200" u="sng" dirty="0">
                <a:solidFill>
                  <a:schemeClr val="accent5"/>
                </a:solidFill>
              </a:rPr>
              <a:t>размещения</a:t>
            </a:r>
            <a:r>
              <a:rPr lang="ru-RU" sz="3200" dirty="0">
                <a:solidFill>
                  <a:schemeClr val="accent5"/>
                </a:solidFill>
              </a:rPr>
              <a:t> в ЕИС, форма указанного отчета определятся </a:t>
            </a:r>
            <a:r>
              <a:rPr lang="ru-RU" sz="3200" u="sng" dirty="0">
                <a:solidFill>
                  <a:schemeClr val="accent5"/>
                </a:solidFill>
              </a:rPr>
              <a:t>Постановлением Правительства РФ от 17.03.2015 № 238</a:t>
            </a:r>
            <a:r>
              <a:rPr lang="ru-RU" sz="3200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9770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>
                <a:solidFill>
                  <a:schemeClr val="accent5"/>
                </a:solidFill>
              </a:rPr>
              <a:t>Статья 30 44-ФЗ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7567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10640"/>
            <a:ext cx="10911840" cy="36967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>
                <a:solidFill>
                  <a:schemeClr val="accent5"/>
                </a:solidFill>
              </a:rPr>
              <a:t>4. Отчет по итогам отчетного года в </a:t>
            </a:r>
            <a:r>
              <a:rPr lang="ru-RU" sz="3600" b="1" dirty="0">
                <a:solidFill>
                  <a:schemeClr val="accent5"/>
                </a:solidFill>
              </a:rPr>
              <a:t>форме электронного документа </a:t>
            </a:r>
            <a:r>
              <a:rPr lang="ru-RU" sz="3600" dirty="0">
                <a:solidFill>
                  <a:schemeClr val="accent5"/>
                </a:solidFill>
              </a:rPr>
              <a:t>подписывается </a:t>
            </a:r>
            <a:r>
              <a:rPr lang="ru-RU" sz="3600" b="1" dirty="0">
                <a:solidFill>
                  <a:schemeClr val="accent5"/>
                </a:solidFill>
              </a:rPr>
              <a:t>электронной подписью </a:t>
            </a:r>
            <a:r>
              <a:rPr lang="ru-RU" sz="3600" dirty="0">
                <a:solidFill>
                  <a:schemeClr val="accent5"/>
                </a:solidFill>
              </a:rPr>
              <a:t>уполномоченного должностного лица заказчика и размещается в ЕИС в срок </a:t>
            </a:r>
            <a:r>
              <a:rPr lang="ru-RU" sz="3600" u="sng" dirty="0">
                <a:solidFill>
                  <a:schemeClr val="accent5"/>
                </a:solidFill>
              </a:rPr>
              <a:t>до 1 апреля </a:t>
            </a:r>
            <a:endParaRPr lang="ru-RU" sz="3600" dirty="0">
              <a:solidFill>
                <a:schemeClr val="accent5"/>
              </a:solidFill>
            </a:endParaRPr>
          </a:p>
          <a:p>
            <a:pPr algn="just"/>
            <a:endParaRPr lang="ru-RU" sz="3600" dirty="0">
              <a:solidFill>
                <a:schemeClr val="accent5"/>
              </a:solidFill>
            </a:endParaRPr>
          </a:p>
          <a:p>
            <a:pPr algn="just"/>
            <a:r>
              <a:rPr lang="ru-RU" sz="3600" dirty="0">
                <a:solidFill>
                  <a:schemeClr val="accent5"/>
                </a:solidFill>
              </a:rPr>
              <a:t>Датой составления отчета является </a:t>
            </a:r>
            <a:r>
              <a:rPr lang="ru-RU" sz="3600" b="1" dirty="0">
                <a:solidFill>
                  <a:schemeClr val="accent5"/>
                </a:solidFill>
              </a:rPr>
              <a:t>дата размещения отчета</a:t>
            </a:r>
            <a:r>
              <a:rPr lang="ru-RU" sz="3600" dirty="0">
                <a:solidFill>
                  <a:schemeClr val="accent5"/>
                </a:solidFill>
              </a:rPr>
              <a:t> в ЕИС.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12192000" cy="1322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>
                <a:solidFill>
                  <a:schemeClr val="accent5"/>
                </a:solidFill>
              </a:rPr>
              <a:t>Правила подготовки отчета </a:t>
            </a:r>
            <a:r>
              <a:rPr lang="ru-RU" sz="3600" b="1" dirty="0">
                <a:solidFill>
                  <a:schemeClr val="accent5"/>
                </a:solidFill>
              </a:rPr>
              <a:t>(ППРФ от 17.03.2015 № 238)</a:t>
            </a:r>
          </a:p>
          <a:p>
            <a:pPr algn="ctr"/>
            <a:endParaRPr lang="ru-RU" dirty="0"/>
          </a:p>
        </p:txBody>
      </p:sp>
      <p:pic>
        <p:nvPicPr>
          <p:cNvPr id="3" name="Picture 2" descr="https://cdn4.iconfinder.com/data/icons/electronic-devices-16/512/USB_Drive-1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487" y="149988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703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 rot="13410415">
            <a:off x="1723429" y="2297160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6C3C85A-8D10-4763-A599-F91BC58D9734}"/>
              </a:ext>
            </a:extLst>
          </p:cNvPr>
          <p:cNvSpPr/>
          <p:nvPr/>
        </p:nvSpPr>
        <p:spPr>
          <a:xfrm>
            <a:off x="5854337" y="980714"/>
            <a:ext cx="1713412" cy="22877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75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7358291" y="1889642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4B9ACB5-6D1B-4EDE-BE17-F221F39FD178}"/>
              </a:ext>
            </a:extLst>
          </p:cNvPr>
          <p:cNvSpPr/>
          <p:nvPr/>
        </p:nvSpPr>
        <p:spPr>
          <a:xfrm>
            <a:off x="5828212" y="937171"/>
            <a:ext cx="1713412" cy="22877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88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2201075" y="4779146"/>
            <a:ext cx="1243209" cy="815981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02780" y="5087375"/>
            <a:ext cx="8333188" cy="1995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C70664E-B519-4124-98EB-54326E42398B}"/>
              </a:ext>
            </a:extLst>
          </p:cNvPr>
          <p:cNvSpPr/>
          <p:nvPr/>
        </p:nvSpPr>
        <p:spPr>
          <a:xfrm>
            <a:off x="5575662" y="858794"/>
            <a:ext cx="1713412" cy="22877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957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1156</Words>
  <Application>Microsoft Office PowerPoint</Application>
  <PresentationFormat>Широкоэкранный</PresentationFormat>
  <Paragraphs>69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5" baseType="lpstr">
      <vt:lpstr>Arial</vt:lpstr>
      <vt:lpstr>Arial Black</vt:lpstr>
      <vt:lpstr>Calibri</vt:lpstr>
      <vt:lpstr>Calibri Light</vt:lpstr>
      <vt:lpstr>Тема Office</vt:lpstr>
      <vt:lpstr>Подготовка отчетов о закупках до 1 апреля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Alexander Akopyan</cp:lastModifiedBy>
  <cp:revision>47</cp:revision>
  <dcterms:created xsi:type="dcterms:W3CDTF">2020-03-15T19:08:06Z</dcterms:created>
  <dcterms:modified xsi:type="dcterms:W3CDTF">2022-03-29T10:52:28Z</dcterms:modified>
</cp:coreProperties>
</file>