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457" r:id="rId3"/>
    <p:sldId id="460" r:id="rId4"/>
    <p:sldId id="466" r:id="rId5"/>
    <p:sldId id="468" r:id="rId6"/>
    <p:sldId id="462" r:id="rId7"/>
    <p:sldId id="459" r:id="rId8"/>
    <p:sldId id="458" r:id="rId9"/>
    <p:sldId id="461" r:id="rId10"/>
    <p:sldId id="469" r:id="rId11"/>
    <p:sldId id="463" r:id="rId12"/>
    <p:sldId id="467" r:id="rId13"/>
    <p:sldId id="316" r:id="rId14"/>
    <p:sldId id="453" r:id="rId15"/>
    <p:sldId id="470" r:id="rId16"/>
    <p:sldId id="371" r:id="rId17"/>
    <p:sldId id="452" r:id="rId18"/>
    <p:sldId id="451" r:id="rId19"/>
    <p:sldId id="258" r:id="rId20"/>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488" autoAdjust="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r>
              <a:rPr lang="ru-RU" smtClean="0"/>
              <a:t>Минэкономразвития области</a:t>
            </a:r>
            <a:endParaRPr lang="ru-RU"/>
          </a:p>
        </p:txBody>
      </p:sp>
      <p:sp>
        <p:nvSpPr>
          <p:cNvPr id="3" name="Дата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5CFE7FA4-B7B3-4A1A-A9AA-F1007B5CC220}" type="datetimeFigureOut">
              <a:rPr lang="ru-RU" smtClean="0"/>
              <a:pPr/>
              <a:t>29.07.2022</a:t>
            </a:fld>
            <a:endParaRPr lang="ru-RU"/>
          </a:p>
        </p:txBody>
      </p:sp>
      <p:sp>
        <p:nvSpPr>
          <p:cNvPr id="4" name="Нижний колонтитул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0071FBDC-3D68-4EEF-9AD1-55EF72E2B8A8}" type="slidenum">
              <a:rPr lang="ru-RU" smtClean="0"/>
              <a:pPr/>
              <a:t>‹#›</a:t>
            </a:fld>
            <a:endParaRPr lang="ru-RU"/>
          </a:p>
        </p:txBody>
      </p:sp>
    </p:spTree>
    <p:extLst>
      <p:ext uri="{BB962C8B-B14F-4D97-AF65-F5344CB8AC3E}">
        <p14:creationId xmlns:p14="http://schemas.microsoft.com/office/powerpoint/2010/main" val="3319694260"/>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r>
              <a:rPr lang="ru-RU" smtClean="0"/>
              <a:t>Минэкономразвития области</a:t>
            </a:r>
            <a:endParaRPr lang="ru-RU"/>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ED4127D-50DD-478F-8655-442AEDF10CBE}" type="datetimeFigureOut">
              <a:rPr lang="ru-RU" smtClean="0"/>
              <a:pPr/>
              <a:t>29.07.2022</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87951119-1BD0-4805-A8EC-BBEA43B6E9A3}" type="slidenum">
              <a:rPr lang="ru-RU" smtClean="0"/>
              <a:pPr/>
              <a:t>‹#›</a:t>
            </a:fld>
            <a:endParaRPr lang="ru-RU"/>
          </a:p>
        </p:txBody>
      </p:sp>
    </p:spTree>
    <p:extLst>
      <p:ext uri="{BB962C8B-B14F-4D97-AF65-F5344CB8AC3E}">
        <p14:creationId xmlns:p14="http://schemas.microsoft.com/office/powerpoint/2010/main" val="2293063492"/>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5" name="Верхний колонтитул 4"/>
          <p:cNvSpPr>
            <a:spLocks noGrp="1"/>
          </p:cNvSpPr>
          <p:nvPr>
            <p:ph type="hdr" sz="quarter" idx="10"/>
          </p:nvPr>
        </p:nvSpPr>
        <p:spPr/>
        <p:txBody>
          <a:bodyPr/>
          <a:lstStyle/>
          <a:p>
            <a:r>
              <a:rPr lang="ru-RU" smtClean="0"/>
              <a:t>Минэкономразвития области</a:t>
            </a:r>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5" name="Верхний колонтитул 4"/>
          <p:cNvSpPr>
            <a:spLocks noGrp="1"/>
          </p:cNvSpPr>
          <p:nvPr>
            <p:ph type="hdr" sz="quarter" idx="10"/>
          </p:nvPr>
        </p:nvSpPr>
        <p:spPr/>
        <p:txBody>
          <a:bodyPr/>
          <a:lstStyle/>
          <a:p>
            <a:r>
              <a:rPr lang="ru-RU" smtClean="0"/>
              <a:t>Минэкономразвития области</a:t>
            </a:r>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5" name="Верхний колонтитул 4"/>
          <p:cNvSpPr>
            <a:spLocks noGrp="1"/>
          </p:cNvSpPr>
          <p:nvPr>
            <p:ph type="hdr" sz="quarter" idx="10"/>
          </p:nvPr>
        </p:nvSpPr>
        <p:spPr/>
        <p:txBody>
          <a:bodyPr/>
          <a:lstStyle/>
          <a:p>
            <a:r>
              <a:rPr lang="ru-RU" smtClean="0"/>
              <a:t>Минэкономразвития области</a:t>
            </a:r>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5" name="Верхний колонтитул 4"/>
          <p:cNvSpPr>
            <a:spLocks noGrp="1"/>
          </p:cNvSpPr>
          <p:nvPr>
            <p:ph type="hdr" sz="quarter" idx="10"/>
          </p:nvPr>
        </p:nvSpPr>
        <p:spPr/>
        <p:txBody>
          <a:bodyPr/>
          <a:lstStyle/>
          <a:p>
            <a:r>
              <a:rPr lang="ru-RU" smtClean="0"/>
              <a:t>Минэкономразвития области</a:t>
            </a:r>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5" name="Верхний колонтитул 4"/>
          <p:cNvSpPr>
            <a:spLocks noGrp="1"/>
          </p:cNvSpPr>
          <p:nvPr>
            <p:ph type="hdr" sz="quarter" idx="10"/>
          </p:nvPr>
        </p:nvSpPr>
        <p:spPr/>
        <p:txBody>
          <a:bodyPr/>
          <a:lstStyle/>
          <a:p>
            <a:r>
              <a:rPr lang="ru-RU" smtClean="0"/>
              <a:t>Минэкономразвития области</a:t>
            </a:r>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29.07.2022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29.07.2022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4835" y="2492896"/>
            <a:ext cx="8286808" cy="3085514"/>
          </a:xfrm>
          <a:effectLst>
            <a:outerShdw blurRad="50800" dist="38100" algn="l" rotWithShape="0">
              <a:prstClr val="black">
                <a:alpha val="40000"/>
              </a:prstClr>
            </a:outerShdw>
          </a:effectLst>
        </p:spPr>
        <p:txBody>
          <a:bodyPr>
            <a:normAutofit fontScale="90000"/>
          </a:bodyPr>
          <a:lstStyle/>
          <a:p>
            <a:r>
              <a:rPr lang="ru-RU" sz="4800" dirty="0" smtClean="0">
                <a:latin typeface="Arial Narrow" pitchFamily="34" charset="0"/>
                <a:cs typeface="Aharoni" pitchFamily="2" charset="-79"/>
              </a:rPr>
              <a:t/>
            </a:r>
            <a:br>
              <a:rPr lang="ru-RU" sz="4800" dirty="0" smtClean="0">
                <a:latin typeface="Arial Narrow" pitchFamily="34" charset="0"/>
                <a:cs typeface="Aharoni" pitchFamily="2" charset="-79"/>
              </a:rPr>
            </a:br>
            <a:r>
              <a:rPr lang="ru-RU" sz="3600" dirty="0" smtClean="0">
                <a:solidFill>
                  <a:schemeClr val="tx2">
                    <a:lumMod val="75000"/>
                  </a:schemeClr>
                </a:solidFill>
                <a:latin typeface="Arial Narrow" pitchFamily="34" charset="0"/>
                <a:cs typeface="Aharoni" pitchFamily="2" charset="-79"/>
              </a:rPr>
              <a:t>Контроль в сфере закупок </a:t>
            </a:r>
            <a:r>
              <a:rPr lang="ru-RU" sz="3600" b="1" dirty="0" smtClean="0">
                <a:solidFill>
                  <a:schemeClr val="tx2">
                    <a:lumMod val="75000"/>
                  </a:schemeClr>
                </a:solidFill>
                <a:latin typeface="Arial Narrow" pitchFamily="34" charset="0"/>
                <a:cs typeface="Aharoni" pitchFamily="2" charset="-79"/>
              </a:rPr>
              <a:t/>
            </a:r>
            <a:br>
              <a:rPr lang="ru-RU" sz="3600" b="1" dirty="0" smtClean="0">
                <a:solidFill>
                  <a:schemeClr val="tx2">
                    <a:lumMod val="75000"/>
                  </a:schemeClr>
                </a:solidFill>
                <a:latin typeface="Arial Narrow" pitchFamily="34" charset="0"/>
                <a:cs typeface="Aharoni" pitchFamily="2" charset="-79"/>
              </a:rPr>
            </a:br>
            <a:r>
              <a:rPr lang="ru-RU" sz="3600" b="1" dirty="0" smtClean="0">
                <a:solidFill>
                  <a:schemeClr val="tx2">
                    <a:lumMod val="75000"/>
                  </a:schemeClr>
                </a:solidFill>
                <a:latin typeface="Arial Narrow" pitchFamily="34" charset="0"/>
                <a:cs typeface="Aharoni" pitchFamily="2" charset="-79"/>
              </a:rPr>
              <a:t/>
            </a:r>
            <a:br>
              <a:rPr lang="ru-RU" sz="3600" b="1" dirty="0" smtClean="0">
                <a:solidFill>
                  <a:schemeClr val="tx2">
                    <a:lumMod val="75000"/>
                  </a:schemeClr>
                </a:solidFill>
                <a:latin typeface="Arial Narrow" pitchFamily="34" charset="0"/>
                <a:cs typeface="Aharoni" pitchFamily="2" charset="-79"/>
              </a:rPr>
            </a:br>
            <a:r>
              <a:rPr lang="ru-RU" sz="3600" b="1" dirty="0" smtClean="0">
                <a:solidFill>
                  <a:schemeClr val="tx2">
                    <a:lumMod val="75000"/>
                  </a:schemeClr>
                </a:solidFill>
                <a:latin typeface="Arial Narrow" pitchFamily="34" charset="0"/>
                <a:cs typeface="Aharoni" pitchFamily="2" charset="-79"/>
              </a:rPr>
              <a:t/>
            </a:r>
            <a:br>
              <a:rPr lang="ru-RU" sz="3600" b="1" dirty="0" smtClean="0">
                <a:solidFill>
                  <a:schemeClr val="tx2">
                    <a:lumMod val="75000"/>
                  </a:schemeClr>
                </a:solidFill>
                <a:latin typeface="Arial Narrow" pitchFamily="34" charset="0"/>
                <a:cs typeface="Aharoni" pitchFamily="2" charset="-79"/>
              </a:rPr>
            </a:br>
            <a:r>
              <a:rPr lang="ru-RU" sz="3600" dirty="0" smtClean="0">
                <a:solidFill>
                  <a:schemeClr val="tx2">
                    <a:lumMod val="75000"/>
                  </a:schemeClr>
                </a:solidFill>
                <a:latin typeface="Arial Narrow" pitchFamily="34" charset="0"/>
                <a:cs typeface="Aharoni" pitchFamily="2" charset="-79"/>
              </a:rPr>
              <a:t/>
            </a:r>
            <a:br>
              <a:rPr lang="ru-RU" sz="3600" dirty="0" smtClean="0">
                <a:solidFill>
                  <a:schemeClr val="tx2">
                    <a:lumMod val="75000"/>
                  </a:schemeClr>
                </a:solidFill>
                <a:latin typeface="Arial Narrow" pitchFamily="34" charset="0"/>
                <a:cs typeface="Aharoni" pitchFamily="2" charset="-79"/>
              </a:rPr>
            </a:br>
            <a:r>
              <a:rPr lang="ru-RU" sz="4800" dirty="0" smtClean="0">
                <a:latin typeface="Arial Narrow" pitchFamily="34" charset="0"/>
                <a:cs typeface="Aharoni" pitchFamily="2" charset="-79"/>
              </a:rPr>
              <a:t/>
            </a:r>
            <a:br>
              <a:rPr lang="ru-RU" sz="4800" dirty="0" smtClean="0">
                <a:latin typeface="Arial Narrow" pitchFamily="34" charset="0"/>
                <a:cs typeface="Aharoni" pitchFamily="2" charset="-79"/>
              </a:rPr>
            </a:br>
            <a:endParaRPr lang="ru-RU" sz="3600" dirty="0">
              <a:latin typeface="Arial Narrow" pitchFamily="34" charset="0"/>
              <a:cs typeface="Aharoni" pitchFamily="2" charset="-79"/>
            </a:endParaRPr>
          </a:p>
        </p:txBody>
      </p:sp>
      <p:sp>
        <p:nvSpPr>
          <p:cNvPr id="3" name="Подзаголовок 2"/>
          <p:cNvSpPr>
            <a:spLocks noGrp="1"/>
          </p:cNvSpPr>
          <p:nvPr>
            <p:ph type="subTitle" idx="1"/>
          </p:nvPr>
        </p:nvSpPr>
        <p:spPr>
          <a:xfrm>
            <a:off x="857224" y="6093296"/>
            <a:ext cx="7500990" cy="478976"/>
          </a:xfrm>
        </p:spPr>
        <p:txBody>
          <a:bodyPr>
            <a:normAutofit/>
          </a:bodyPr>
          <a:lstStyle/>
          <a:p>
            <a:r>
              <a:rPr lang="ru-RU" sz="1800" dirty="0" smtClean="0">
                <a:solidFill>
                  <a:schemeClr val="tx2">
                    <a:lumMod val="75000"/>
                  </a:schemeClr>
                </a:solidFill>
                <a:latin typeface="Arial Narrow" panose="020B0606020202030204" pitchFamily="34" charset="0"/>
              </a:rPr>
              <a:t>29.07.2022</a:t>
            </a:r>
            <a:endParaRPr lang="ru-RU" sz="1800" dirty="0">
              <a:solidFill>
                <a:schemeClr val="tx2">
                  <a:lumMod val="75000"/>
                </a:schemeClr>
              </a:solidFill>
              <a:latin typeface="Arial Narrow" panose="020B0606020202030204" pitchFamily="34" charset="0"/>
            </a:endParaRPr>
          </a:p>
        </p:txBody>
      </p:sp>
      <p:pic>
        <p:nvPicPr>
          <p:cNvPr id="1026" name="Picture 2" descr="C:\Users\740\Desktop\герб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43372" y="476672"/>
            <a:ext cx="1009735" cy="10053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05" y="2708920"/>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Поступившие вопросы</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200" dirty="0">
                <a:latin typeface="Arial Narrow" panose="020B0606020202030204" pitchFamily="34" charset="0"/>
              </a:rPr>
              <a:t>1. Обязан ли заказчик проводить внешнюю экспертизу при приемке </a:t>
            </a:r>
            <a:r>
              <a:rPr lang="ru-RU" sz="2200" dirty="0" smtClean="0">
                <a:latin typeface="Arial Narrow" panose="020B0606020202030204" pitchFamily="34" charset="0"/>
              </a:rPr>
              <a:t>результатов выполненных </a:t>
            </a:r>
            <a:r>
              <a:rPr lang="ru-RU" sz="2200" dirty="0">
                <a:latin typeface="Arial Narrow" panose="020B0606020202030204" pitchFamily="34" charset="0"/>
              </a:rPr>
              <a:t>работ по ремонту объектов капитального строительства</a:t>
            </a:r>
            <a:r>
              <a:rPr lang="ru-RU" sz="2200" dirty="0" smtClean="0">
                <a:latin typeface="Arial Narrow" panose="020B0606020202030204" pitchFamily="34" charset="0"/>
              </a:rPr>
              <a:t>?</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2. При привлечении внешних экспертов, экспертных организаций кто несет</a:t>
            </a:r>
            <a:br>
              <a:rPr lang="ru-RU" sz="2200" dirty="0">
                <a:latin typeface="Arial Narrow" panose="020B0606020202030204" pitchFamily="34" charset="0"/>
              </a:rPr>
            </a:br>
            <a:r>
              <a:rPr lang="ru-RU" sz="2200" dirty="0">
                <a:latin typeface="Arial Narrow" panose="020B0606020202030204" pitchFamily="34" charset="0"/>
              </a:rPr>
              <a:t>ответственность за приемку: заказчик или эксперт, экспертная </a:t>
            </a:r>
            <a:r>
              <a:rPr lang="ru-RU" sz="2200" dirty="0" smtClean="0">
                <a:latin typeface="Arial Narrow" panose="020B0606020202030204" pitchFamily="34" charset="0"/>
              </a:rPr>
              <a:t>организация</a:t>
            </a:r>
            <a:r>
              <a:rPr lang="ru-RU" sz="2200" dirty="0">
                <a:latin typeface="Arial Narrow" panose="020B0606020202030204" pitchFamily="34" charset="0"/>
              </a:rPr>
              <a:t>? </a:t>
            </a:r>
            <a:r>
              <a:rPr lang="ru-RU" sz="2200" dirty="0" smtClean="0">
                <a:latin typeface="Arial Narrow" panose="020B0606020202030204" pitchFamily="34" charset="0"/>
              </a:rPr>
              <a:t>Какова степень </a:t>
            </a:r>
            <a:r>
              <a:rPr lang="ru-RU" sz="2200" dirty="0">
                <a:latin typeface="Arial Narrow" panose="020B0606020202030204" pitchFamily="34" charset="0"/>
              </a:rPr>
              <a:t>ответственности</a:t>
            </a:r>
            <a:r>
              <a:rPr lang="ru-RU" sz="2200" dirty="0" smtClean="0">
                <a:latin typeface="Arial Narrow" panose="020B0606020202030204" pitchFamily="34" charset="0"/>
              </a:rPr>
              <a:t>?</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a:latin typeface="Arial Narrow" panose="020B0606020202030204" pitchFamily="34" charset="0"/>
              </a:rPr>
              <a:t>3. Обязан ли заказчик оформлять результаты экспертизы, проведенной </a:t>
            </a:r>
            <a:r>
              <a:rPr lang="ru-RU" sz="2200" b="1" dirty="0" smtClean="0">
                <a:latin typeface="Arial Narrow" panose="020B0606020202030204" pitchFamily="34" charset="0"/>
              </a:rPr>
              <a:t>своими силами</a:t>
            </a:r>
            <a:r>
              <a:rPr lang="ru-RU" sz="2200" b="1" dirty="0">
                <a:latin typeface="Arial Narrow" panose="020B0606020202030204" pitchFamily="34" charset="0"/>
              </a:rPr>
              <a:t>, отдельным документом (акт, заключение) или достаточно документа </a:t>
            </a:r>
            <a:r>
              <a:rPr lang="ru-RU" sz="2200" b="1" dirty="0" smtClean="0">
                <a:latin typeface="Arial Narrow" panose="020B0606020202030204" pitchFamily="34" charset="0"/>
              </a:rPr>
              <a:t>о приемке </a:t>
            </a:r>
            <a:r>
              <a:rPr lang="ru-RU" sz="2200" b="1" dirty="0">
                <a:latin typeface="Arial Narrow" panose="020B0606020202030204" pitchFamily="34" charset="0"/>
              </a:rPr>
              <a:t>выполненных работ?</a:t>
            </a: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539552" y="2060848"/>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009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844824"/>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Письмо Минфина РФ от 06.07.2020 № 24-03-08/58253</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700" dirty="0">
                <a:latin typeface="Arial Narrow" panose="020B0606020202030204" pitchFamily="34" charset="0"/>
              </a:rPr>
              <a:t>Е</a:t>
            </a:r>
            <a:r>
              <a:rPr lang="ru-RU" sz="2700" dirty="0" smtClean="0">
                <a:latin typeface="Arial Narrow" panose="020B0606020202030204" pitchFamily="34" charset="0"/>
              </a:rPr>
              <a:t>сли </a:t>
            </a:r>
            <a:r>
              <a:rPr lang="ru-RU" sz="2700" dirty="0">
                <a:latin typeface="Arial Narrow" panose="020B0606020202030204" pitchFamily="34" charset="0"/>
              </a:rPr>
              <a:t>заказчик не привлекает экспертов, экспертные организации для приемки товаров, работ, услуг, то документом, подтверждающим проведение экспертизы силами сотрудников заказчика, является оформленный и подписанный заказчиком документ о приемке товара (работы, услуги).</a:t>
            </a:r>
            <a:r>
              <a:rPr lang="ru-RU" sz="2000" b="1" dirty="0">
                <a:latin typeface="Arial Narrow" panose="020B0606020202030204" pitchFamily="34" charset="0"/>
              </a:rPr>
              <a:t/>
            </a:r>
            <a:br>
              <a:rPr lang="ru-RU" sz="2000" b="1"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67544" y="2060848"/>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77949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8429684" cy="714380"/>
          </a:xfrm>
        </p:spPr>
        <p:txBody>
          <a:bodyPr>
            <a:normAutofit fontScale="90000"/>
          </a:bodyPr>
          <a:lstStyle/>
          <a:p>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dirty="0" smtClean="0">
                <a:cs typeface="Aharoni" pitchFamily="2" charset="-79"/>
              </a:rPr>
              <a:t/>
            </a:r>
            <a:br>
              <a:rPr lang="ru-RU" sz="4800" dirty="0" smtClean="0">
                <a:cs typeface="Aharoni" pitchFamily="2" charset="-79"/>
              </a:rPr>
            </a:br>
            <a:endParaRPr lang="ru-RU" sz="3600" dirty="0">
              <a:cs typeface="Aharoni" pitchFamily="2" charset="-79"/>
            </a:endParaRPr>
          </a:p>
        </p:txBody>
      </p:sp>
      <p:pic>
        <p:nvPicPr>
          <p:cNvPr id="1026" name="Picture 2" descr="C:\Users\740\Desktop\герб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87900"/>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17" name="TextBox 16"/>
          <p:cNvSpPr txBox="1"/>
          <p:nvPr/>
        </p:nvSpPr>
        <p:spPr>
          <a:xfrm>
            <a:off x="5214942" y="4000504"/>
            <a:ext cx="184731" cy="369332"/>
          </a:xfrm>
          <a:prstGeom prst="rect">
            <a:avLst/>
          </a:prstGeom>
          <a:noFill/>
        </p:spPr>
        <p:txBody>
          <a:bodyPr wrap="none" rtlCol="0">
            <a:spAutoFit/>
          </a:bodyPr>
          <a:lstStyle/>
          <a:p>
            <a:endParaRPr lang="ru-RU" dirty="0"/>
          </a:p>
        </p:txBody>
      </p:sp>
      <p:sp>
        <p:nvSpPr>
          <p:cNvPr id="14" name="TextBox 13"/>
          <p:cNvSpPr txBox="1"/>
          <p:nvPr/>
        </p:nvSpPr>
        <p:spPr>
          <a:xfrm>
            <a:off x="500034" y="980728"/>
            <a:ext cx="8286808" cy="3970318"/>
          </a:xfrm>
          <a:prstGeom prst="rect">
            <a:avLst/>
          </a:prstGeom>
          <a:noFill/>
        </p:spPr>
        <p:txBody>
          <a:bodyPr wrap="square" rtlCol="0">
            <a:spAutoFit/>
          </a:bodyPr>
          <a:lstStyle/>
          <a:p>
            <a:endParaRPr lang="ru-RU" sz="2800" b="1" dirty="0" smtClean="0">
              <a:solidFill>
                <a:schemeClr val="tx2">
                  <a:lumMod val="75000"/>
                </a:schemeClr>
              </a:solidFill>
              <a:latin typeface="Arial Narrow" panose="020B0606020202030204" pitchFamily="34" charset="0"/>
              <a:cs typeface="Arial" pitchFamily="34" charset="0"/>
            </a:endParaRPr>
          </a:p>
          <a:p>
            <a:r>
              <a:rPr lang="ru-RU" sz="2800" b="1" dirty="0" smtClean="0">
                <a:solidFill>
                  <a:srgbClr val="FF0000"/>
                </a:solidFill>
                <a:latin typeface="Arial Narrow" panose="020B0606020202030204" pitchFamily="34" charset="0"/>
                <a:cs typeface="Arial" pitchFamily="34" charset="0"/>
              </a:rPr>
              <a:t>Пункт 8.4 части 1 статьи 3 Закона 44-ФЗ.</a:t>
            </a:r>
          </a:p>
          <a:p>
            <a:r>
              <a:rPr lang="ru-RU" sz="2800" b="1" dirty="0" smtClean="0">
                <a:latin typeface="Arial Narrow" panose="020B0606020202030204" pitchFamily="34" charset="0"/>
                <a:cs typeface="Arial" pitchFamily="34" charset="0"/>
              </a:rPr>
              <a:t>Основные понятия</a:t>
            </a:r>
            <a:endParaRPr lang="ru-RU" sz="2000" dirty="0" smtClean="0">
              <a:latin typeface="Arial Narrow" pitchFamily="34" charset="0"/>
              <a:cs typeface="Arial" pitchFamily="34" charset="0"/>
            </a:endParaRPr>
          </a:p>
          <a:p>
            <a:endParaRPr lang="ru-RU" sz="2400" dirty="0" smtClean="0">
              <a:latin typeface="Arial Narrow" panose="020B0606020202030204" pitchFamily="34" charset="0"/>
            </a:endParaRPr>
          </a:p>
          <a:p>
            <a:r>
              <a:rPr lang="ru-RU" sz="2400" b="1" u="sng" dirty="0" smtClean="0">
                <a:latin typeface="Arial Narrow" panose="020B0606020202030204" pitchFamily="34" charset="0"/>
              </a:rPr>
              <a:t>Отдельный </a:t>
            </a:r>
            <a:r>
              <a:rPr lang="ru-RU" sz="2400" b="1" u="sng" dirty="0">
                <a:latin typeface="Arial Narrow" panose="020B0606020202030204" pitchFamily="34" charset="0"/>
              </a:rPr>
              <a:t>этап исполнения контракта </a:t>
            </a:r>
            <a:r>
              <a:rPr lang="ru-RU" sz="2400" dirty="0">
                <a:latin typeface="Arial Narrow" panose="020B0606020202030204" pitchFamily="34" charset="0"/>
              </a:rPr>
              <a:t>- часть обязательства поставщика (подрядчика, исполнителя), в отношении которого контрактом установлена обязанность заказчика обеспечить приемку (с оформлением в соответствии с </a:t>
            </a:r>
            <a:r>
              <a:rPr lang="ru-RU" sz="2400" dirty="0" smtClean="0">
                <a:latin typeface="Arial Narrow" panose="020B0606020202030204" pitchFamily="34" charset="0"/>
              </a:rPr>
              <a:t>Законом 44-ФЗ </a:t>
            </a:r>
            <a:r>
              <a:rPr lang="ru-RU" sz="2400" dirty="0">
                <a:latin typeface="Arial Narrow" panose="020B0606020202030204" pitchFamily="34" charset="0"/>
              </a:rPr>
              <a:t>документа о приемке) и оплату поставленного товара, выполненной работы, оказанной </a:t>
            </a:r>
            <a:r>
              <a:rPr lang="ru-RU" sz="2400" dirty="0" smtClean="0">
                <a:latin typeface="Arial Narrow" panose="020B0606020202030204" pitchFamily="34" charset="0"/>
              </a:rPr>
              <a:t>услуги</a:t>
            </a:r>
            <a:endParaRPr lang="ru-RU" sz="2400" dirty="0">
              <a:latin typeface="Arial Narrow" panose="020B0606020202030204" pitchFamily="34" charset="0"/>
            </a:endParaRPr>
          </a:p>
        </p:txBody>
      </p:sp>
      <p:cxnSp>
        <p:nvCxnSpPr>
          <p:cNvPr id="4" name="Прямая соединительная линия 3"/>
          <p:cNvCxnSpPr/>
          <p:nvPr/>
        </p:nvCxnSpPr>
        <p:spPr>
          <a:xfrm>
            <a:off x="611560" y="2293623"/>
            <a:ext cx="817528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907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8429684" cy="714380"/>
          </a:xfrm>
        </p:spPr>
        <p:txBody>
          <a:bodyPr>
            <a:normAutofit fontScale="90000"/>
          </a:bodyPr>
          <a:lstStyle/>
          <a:p>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dirty="0" smtClean="0">
                <a:cs typeface="Aharoni" pitchFamily="2" charset="-79"/>
              </a:rPr>
              <a:t/>
            </a:r>
            <a:br>
              <a:rPr lang="ru-RU" sz="4800" dirty="0" smtClean="0">
                <a:cs typeface="Aharoni" pitchFamily="2" charset="-79"/>
              </a:rPr>
            </a:br>
            <a:endParaRPr lang="ru-RU" sz="3600" dirty="0">
              <a:cs typeface="Aharoni" pitchFamily="2" charset="-79"/>
            </a:endParaRPr>
          </a:p>
        </p:txBody>
      </p:sp>
      <p:pic>
        <p:nvPicPr>
          <p:cNvPr id="1026" name="Picture 2" descr="C:\Users\740\Desktop\герб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87900"/>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17" name="TextBox 16"/>
          <p:cNvSpPr txBox="1"/>
          <p:nvPr/>
        </p:nvSpPr>
        <p:spPr>
          <a:xfrm>
            <a:off x="5214942" y="4000504"/>
            <a:ext cx="184731" cy="369332"/>
          </a:xfrm>
          <a:prstGeom prst="rect">
            <a:avLst/>
          </a:prstGeom>
          <a:noFill/>
        </p:spPr>
        <p:txBody>
          <a:bodyPr wrap="none" rtlCol="0">
            <a:spAutoFit/>
          </a:bodyPr>
          <a:lstStyle/>
          <a:p>
            <a:endParaRPr lang="ru-RU" dirty="0"/>
          </a:p>
        </p:txBody>
      </p:sp>
      <p:sp>
        <p:nvSpPr>
          <p:cNvPr id="14" name="TextBox 13"/>
          <p:cNvSpPr txBox="1"/>
          <p:nvPr/>
        </p:nvSpPr>
        <p:spPr>
          <a:xfrm>
            <a:off x="500034" y="1052736"/>
            <a:ext cx="8286808" cy="4832092"/>
          </a:xfrm>
          <a:prstGeom prst="rect">
            <a:avLst/>
          </a:prstGeom>
          <a:noFill/>
        </p:spPr>
        <p:txBody>
          <a:bodyPr wrap="square" rtlCol="0">
            <a:spAutoFit/>
          </a:bodyPr>
          <a:lstStyle/>
          <a:p>
            <a:endParaRPr lang="ru-RU" sz="2800" b="1" dirty="0" smtClean="0">
              <a:solidFill>
                <a:schemeClr val="tx2">
                  <a:lumMod val="75000"/>
                </a:schemeClr>
              </a:solidFill>
              <a:latin typeface="Arial Narrow" panose="020B0606020202030204" pitchFamily="34" charset="0"/>
              <a:cs typeface="Arial" pitchFamily="34" charset="0"/>
            </a:endParaRPr>
          </a:p>
          <a:p>
            <a:r>
              <a:rPr lang="ru-RU" sz="2800" b="1" dirty="0" smtClean="0">
                <a:solidFill>
                  <a:schemeClr val="tx2">
                    <a:lumMod val="75000"/>
                  </a:schemeClr>
                </a:solidFill>
                <a:latin typeface="Arial Narrow" panose="020B0606020202030204" pitchFamily="34" charset="0"/>
                <a:cs typeface="Arial" pitchFamily="34" charset="0"/>
              </a:rPr>
              <a:t>Статья 42 Закона 44-ФЗ.</a:t>
            </a:r>
            <a:endParaRPr lang="ru-RU" sz="2000" dirty="0" smtClean="0">
              <a:solidFill>
                <a:schemeClr val="tx2">
                  <a:lumMod val="75000"/>
                </a:schemeClr>
              </a:solidFill>
              <a:latin typeface="Arial Narrow" pitchFamily="34" charset="0"/>
              <a:cs typeface="Arial" pitchFamily="34" charset="0"/>
            </a:endParaRPr>
          </a:p>
          <a:p>
            <a:r>
              <a:rPr lang="ru-RU" sz="2800" b="1" dirty="0">
                <a:solidFill>
                  <a:srgbClr val="FF0000"/>
                </a:solidFill>
                <a:latin typeface="Arial Narrow" panose="020B0606020202030204" pitchFamily="34" charset="0"/>
              </a:rPr>
              <a:t>Извещение об осуществлении закупки</a:t>
            </a:r>
          </a:p>
          <a:p>
            <a:endParaRPr lang="ru-RU" sz="2800" dirty="0" smtClean="0">
              <a:latin typeface="Arial Narrow" panose="020B0606020202030204" pitchFamily="34" charset="0"/>
            </a:endParaRPr>
          </a:p>
          <a:p>
            <a:r>
              <a:rPr lang="ru-RU" sz="2400" b="1" i="1" dirty="0">
                <a:latin typeface="Arial Narrow" panose="020B0606020202030204" pitchFamily="34" charset="0"/>
              </a:rPr>
              <a:t>И</a:t>
            </a:r>
            <a:r>
              <a:rPr lang="ru-RU" sz="2400" b="1" i="1" dirty="0" smtClean="0">
                <a:latin typeface="Arial Narrow" panose="020B0606020202030204" pitchFamily="34" charset="0"/>
              </a:rPr>
              <a:t>звещение должно содержать следующую </a:t>
            </a:r>
            <a:r>
              <a:rPr lang="ru-RU" sz="2400" b="1" i="1" dirty="0">
                <a:latin typeface="Arial Narrow" panose="020B0606020202030204" pitchFamily="34" charset="0"/>
              </a:rPr>
              <a:t>информацию</a:t>
            </a:r>
            <a:r>
              <a:rPr lang="ru-RU" sz="2400" b="1" i="1" dirty="0" smtClean="0">
                <a:latin typeface="Arial Narrow" panose="020B0606020202030204" pitchFamily="34" charset="0"/>
              </a:rPr>
              <a:t>:</a:t>
            </a:r>
          </a:p>
          <a:p>
            <a:endParaRPr lang="ru-RU" sz="2800" i="1" dirty="0" smtClean="0">
              <a:latin typeface="Arial Narrow" panose="020B0606020202030204" pitchFamily="34" charset="0"/>
            </a:endParaRPr>
          </a:p>
          <a:p>
            <a:r>
              <a:rPr lang="ru-RU" sz="2400" dirty="0">
                <a:latin typeface="Arial Narrow" panose="020B0606020202030204" pitchFamily="34" charset="0"/>
              </a:rPr>
              <a:t>8) срок исполнения контракта (</a:t>
            </a:r>
            <a:r>
              <a:rPr lang="ru-RU" sz="2400" u="sng" dirty="0">
                <a:latin typeface="Arial Narrow" panose="020B0606020202030204" pitchFamily="34" charset="0"/>
              </a:rPr>
              <a:t>отдельных этапов исполнения контракта, если проектом контракта предусмотрены такие этапы</a:t>
            </a:r>
            <a:r>
              <a:rPr lang="ru-RU" sz="2400" dirty="0" smtClean="0">
                <a:latin typeface="Arial Narrow" panose="020B0606020202030204" pitchFamily="34" charset="0"/>
              </a:rPr>
              <a:t>)</a:t>
            </a:r>
          </a:p>
          <a:p>
            <a:endParaRPr lang="ru-RU" sz="2400" dirty="0" smtClean="0">
              <a:latin typeface="Arial Narrow" panose="020B0606020202030204" pitchFamily="34" charset="0"/>
            </a:endParaRPr>
          </a:p>
          <a:p>
            <a:r>
              <a:rPr lang="ru-RU" sz="2400" dirty="0">
                <a:latin typeface="Arial Narrow" panose="020B0606020202030204" pitchFamily="34" charset="0"/>
              </a:rPr>
              <a:t>9) </a:t>
            </a:r>
            <a:r>
              <a:rPr lang="ru-RU" sz="2400" dirty="0" smtClean="0">
                <a:latin typeface="Arial Narrow" panose="020B0606020202030204" pitchFamily="34" charset="0"/>
              </a:rPr>
              <a:t>начальную </a:t>
            </a:r>
            <a:r>
              <a:rPr lang="ru-RU" sz="2400" dirty="0">
                <a:latin typeface="Arial Narrow" panose="020B0606020202030204" pitchFamily="34" charset="0"/>
              </a:rPr>
              <a:t>(</a:t>
            </a:r>
            <a:r>
              <a:rPr lang="ru-RU" sz="2400" dirty="0" smtClean="0">
                <a:latin typeface="Arial Narrow" panose="020B0606020202030204" pitchFamily="34" charset="0"/>
              </a:rPr>
              <a:t>максимальную) цену </a:t>
            </a:r>
            <a:r>
              <a:rPr lang="ru-RU" sz="2400" dirty="0">
                <a:latin typeface="Arial Narrow" panose="020B0606020202030204" pitchFamily="34" charset="0"/>
              </a:rPr>
              <a:t>контракта (</a:t>
            </a:r>
            <a:r>
              <a:rPr lang="ru-RU" sz="2400" u="sng" dirty="0" smtClean="0">
                <a:latin typeface="Arial Narrow" panose="020B0606020202030204" pitchFamily="34" charset="0"/>
              </a:rPr>
              <a:t>цену </a:t>
            </a:r>
            <a:r>
              <a:rPr lang="ru-RU" sz="2400" u="sng" dirty="0">
                <a:latin typeface="Arial Narrow" panose="020B0606020202030204" pitchFamily="34" charset="0"/>
              </a:rPr>
              <a:t>отдельных этапов исполнения контракта, если проектом контракта предусмотрены такие этапы</a:t>
            </a:r>
            <a:r>
              <a:rPr lang="ru-RU" sz="2400" dirty="0" smtClean="0">
                <a:latin typeface="Arial Narrow" panose="020B0606020202030204" pitchFamily="34" charset="0"/>
              </a:rPr>
              <a:t>)</a:t>
            </a:r>
            <a:endParaRPr lang="ru-RU" sz="2400" dirty="0">
              <a:latin typeface="Arial Narrow" panose="020B0606020202030204" pitchFamily="34" charset="0"/>
            </a:endParaRPr>
          </a:p>
        </p:txBody>
      </p:sp>
      <p:cxnSp>
        <p:nvCxnSpPr>
          <p:cNvPr id="4" name="Прямая соединительная линия 3"/>
          <p:cNvCxnSpPr/>
          <p:nvPr/>
        </p:nvCxnSpPr>
        <p:spPr>
          <a:xfrm>
            <a:off x="611560" y="1916832"/>
            <a:ext cx="817528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24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8429684" cy="714380"/>
          </a:xfrm>
        </p:spPr>
        <p:txBody>
          <a:bodyPr>
            <a:normAutofit fontScale="90000"/>
          </a:bodyPr>
          <a:lstStyle/>
          <a:p>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dirty="0" smtClean="0">
                <a:cs typeface="Aharoni" pitchFamily="2" charset="-79"/>
              </a:rPr>
              <a:t/>
            </a:r>
            <a:br>
              <a:rPr lang="ru-RU" sz="4800" dirty="0" smtClean="0">
                <a:cs typeface="Aharoni" pitchFamily="2" charset="-79"/>
              </a:rPr>
            </a:br>
            <a:endParaRPr lang="ru-RU" sz="3600" dirty="0">
              <a:cs typeface="Aharoni" pitchFamily="2" charset="-79"/>
            </a:endParaRPr>
          </a:p>
        </p:txBody>
      </p:sp>
      <p:pic>
        <p:nvPicPr>
          <p:cNvPr id="1026" name="Picture 2" descr="C:\Users\740\Desktop\герб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87900"/>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17" name="TextBox 16"/>
          <p:cNvSpPr txBox="1"/>
          <p:nvPr/>
        </p:nvSpPr>
        <p:spPr>
          <a:xfrm>
            <a:off x="5214942" y="4000504"/>
            <a:ext cx="184731" cy="369332"/>
          </a:xfrm>
          <a:prstGeom prst="rect">
            <a:avLst/>
          </a:prstGeom>
          <a:noFill/>
        </p:spPr>
        <p:txBody>
          <a:bodyPr wrap="none" rtlCol="0">
            <a:spAutoFit/>
          </a:bodyPr>
          <a:lstStyle/>
          <a:p>
            <a:endParaRPr lang="ru-RU" dirty="0"/>
          </a:p>
        </p:txBody>
      </p:sp>
      <p:sp>
        <p:nvSpPr>
          <p:cNvPr id="14" name="TextBox 13"/>
          <p:cNvSpPr txBox="1"/>
          <p:nvPr/>
        </p:nvSpPr>
        <p:spPr>
          <a:xfrm>
            <a:off x="500034" y="980728"/>
            <a:ext cx="8286808" cy="2862322"/>
          </a:xfrm>
          <a:prstGeom prst="rect">
            <a:avLst/>
          </a:prstGeom>
          <a:noFill/>
        </p:spPr>
        <p:txBody>
          <a:bodyPr wrap="square" rtlCol="0">
            <a:spAutoFit/>
          </a:bodyPr>
          <a:lstStyle/>
          <a:p>
            <a:r>
              <a:rPr lang="ru-RU" sz="2800" b="1" smtClean="0">
                <a:solidFill>
                  <a:schemeClr val="tx2">
                    <a:lumMod val="75000"/>
                  </a:schemeClr>
                </a:solidFill>
                <a:latin typeface="Arial Narrow" panose="020B0606020202030204" pitchFamily="34" charset="0"/>
                <a:cs typeface="Arial" pitchFamily="34" charset="0"/>
              </a:rPr>
              <a:t>часть </a:t>
            </a:r>
            <a:r>
              <a:rPr lang="ru-RU" sz="2800" b="1" dirty="0" smtClean="0">
                <a:solidFill>
                  <a:schemeClr val="tx2">
                    <a:lumMod val="75000"/>
                  </a:schemeClr>
                </a:solidFill>
                <a:latin typeface="Arial Narrow" panose="020B0606020202030204" pitchFamily="34" charset="0"/>
                <a:cs typeface="Arial" pitchFamily="34" charset="0"/>
              </a:rPr>
              <a:t>13 статьи 34 Закона 44-ФЗ</a:t>
            </a:r>
            <a:endParaRPr lang="ru-RU" sz="2000" dirty="0" smtClean="0">
              <a:solidFill>
                <a:schemeClr val="tx2">
                  <a:lumMod val="75000"/>
                </a:schemeClr>
              </a:solidFill>
              <a:latin typeface="Arial Narrow" pitchFamily="34" charset="0"/>
              <a:cs typeface="Arial" pitchFamily="34" charset="0"/>
            </a:endParaRPr>
          </a:p>
          <a:p>
            <a:r>
              <a:rPr lang="ru-RU" sz="2800" b="1" dirty="0" smtClean="0">
                <a:solidFill>
                  <a:srgbClr val="FF0000"/>
                </a:solidFill>
                <a:latin typeface="Arial Narrow" panose="020B0606020202030204" pitchFamily="34" charset="0"/>
              </a:rPr>
              <a:t>Контракт</a:t>
            </a:r>
            <a:endParaRPr lang="ru-RU" sz="2800" b="1" dirty="0">
              <a:solidFill>
                <a:srgbClr val="FF0000"/>
              </a:solidFill>
              <a:latin typeface="Arial Narrow" panose="020B0606020202030204" pitchFamily="34" charset="0"/>
            </a:endParaRPr>
          </a:p>
          <a:p>
            <a:endParaRPr lang="ru-RU" sz="2800" dirty="0" smtClean="0">
              <a:latin typeface="Arial Narrow" panose="020B0606020202030204" pitchFamily="34" charset="0"/>
            </a:endParaRPr>
          </a:p>
          <a:p>
            <a:r>
              <a:rPr lang="ru-RU" sz="2400" dirty="0">
                <a:latin typeface="Arial Narrow" panose="020B0606020202030204" pitchFamily="34" charset="0"/>
              </a:rPr>
              <a:t>В случае, если контрактом предусмотрены его поэтапное исполнение и выплата аванса, в контракт включается условие о размере аванса </a:t>
            </a:r>
            <a:r>
              <a:rPr lang="ru-RU" sz="2400" u="sng" dirty="0">
                <a:latin typeface="Arial Narrow" panose="020B0606020202030204" pitchFamily="34" charset="0"/>
              </a:rPr>
              <a:t>в отношении каждого этапа исполнения контракта в виде процента от размера цены соответствующего </a:t>
            </a:r>
            <a:r>
              <a:rPr lang="ru-RU" sz="2400" u="sng" dirty="0" smtClean="0">
                <a:latin typeface="Arial Narrow" panose="020B0606020202030204" pitchFamily="34" charset="0"/>
              </a:rPr>
              <a:t>этапа</a:t>
            </a:r>
            <a:r>
              <a:rPr lang="ru-RU" sz="2400" dirty="0" smtClean="0">
                <a:latin typeface="Arial Narrow" panose="020B0606020202030204" pitchFamily="34" charset="0"/>
              </a:rPr>
              <a:t>.</a:t>
            </a:r>
            <a:endParaRPr lang="ru-RU" sz="2400" dirty="0">
              <a:latin typeface="Arial Narrow" panose="020B0606020202030204" pitchFamily="34" charset="0"/>
            </a:endParaRPr>
          </a:p>
        </p:txBody>
      </p:sp>
      <p:cxnSp>
        <p:nvCxnSpPr>
          <p:cNvPr id="4" name="Прямая соединительная линия 3"/>
          <p:cNvCxnSpPr/>
          <p:nvPr/>
        </p:nvCxnSpPr>
        <p:spPr>
          <a:xfrm>
            <a:off x="611560" y="1916832"/>
            <a:ext cx="817528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882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8429684" cy="714380"/>
          </a:xfrm>
        </p:spPr>
        <p:txBody>
          <a:bodyPr>
            <a:normAutofit fontScale="90000"/>
          </a:bodyPr>
          <a:lstStyle/>
          <a:p>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dirty="0" smtClean="0">
                <a:cs typeface="Aharoni" pitchFamily="2" charset="-79"/>
              </a:rPr>
              <a:t/>
            </a:r>
            <a:br>
              <a:rPr lang="ru-RU" sz="4800" dirty="0" smtClean="0">
                <a:cs typeface="Aharoni" pitchFamily="2" charset="-79"/>
              </a:rPr>
            </a:br>
            <a:endParaRPr lang="ru-RU" sz="3600" dirty="0">
              <a:cs typeface="Aharoni" pitchFamily="2" charset="-79"/>
            </a:endParaRPr>
          </a:p>
        </p:txBody>
      </p:sp>
      <p:pic>
        <p:nvPicPr>
          <p:cNvPr id="1026" name="Picture 2" descr="C:\Users\740\Desktop\герб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87900"/>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17" name="TextBox 16"/>
          <p:cNvSpPr txBox="1"/>
          <p:nvPr/>
        </p:nvSpPr>
        <p:spPr>
          <a:xfrm>
            <a:off x="5214942" y="4000504"/>
            <a:ext cx="184731" cy="369332"/>
          </a:xfrm>
          <a:prstGeom prst="rect">
            <a:avLst/>
          </a:prstGeom>
          <a:noFill/>
        </p:spPr>
        <p:txBody>
          <a:bodyPr wrap="none" rtlCol="0">
            <a:spAutoFit/>
          </a:bodyPr>
          <a:lstStyle/>
          <a:p>
            <a:endParaRPr lang="ru-RU" dirty="0"/>
          </a:p>
        </p:txBody>
      </p:sp>
      <p:sp>
        <p:nvSpPr>
          <p:cNvPr id="14" name="TextBox 13"/>
          <p:cNvSpPr txBox="1"/>
          <p:nvPr/>
        </p:nvSpPr>
        <p:spPr>
          <a:xfrm>
            <a:off x="500034" y="980728"/>
            <a:ext cx="8286808" cy="4955203"/>
          </a:xfrm>
          <a:prstGeom prst="rect">
            <a:avLst/>
          </a:prstGeom>
          <a:noFill/>
        </p:spPr>
        <p:txBody>
          <a:bodyPr wrap="square" rtlCol="0">
            <a:spAutoFit/>
          </a:bodyPr>
          <a:lstStyle/>
          <a:p>
            <a:r>
              <a:rPr lang="ru-RU" sz="2800" b="1" dirty="0" smtClean="0">
                <a:solidFill>
                  <a:srgbClr val="FF0000"/>
                </a:solidFill>
                <a:latin typeface="Arial Narrow" panose="020B0606020202030204" pitchFamily="34" charset="0"/>
                <a:cs typeface="Arial" pitchFamily="34" charset="0"/>
              </a:rPr>
              <a:t>Статья 32.2 КоАП РФ</a:t>
            </a:r>
            <a:endParaRPr lang="ru-RU" sz="2000" dirty="0" smtClean="0">
              <a:solidFill>
                <a:srgbClr val="FF0000"/>
              </a:solidFill>
              <a:latin typeface="Arial Narrow" pitchFamily="34" charset="0"/>
              <a:cs typeface="Arial" pitchFamily="34" charset="0"/>
            </a:endParaRPr>
          </a:p>
          <a:p>
            <a:r>
              <a:rPr lang="ru-RU" sz="2400" b="1" dirty="0" smtClean="0">
                <a:latin typeface="Arial Narrow" panose="020B0606020202030204" pitchFamily="34" charset="0"/>
              </a:rPr>
              <a:t>Дополнена частью 1.3-3</a:t>
            </a:r>
          </a:p>
          <a:p>
            <a:endParaRPr lang="ru-RU" sz="2400" dirty="0" smtClean="0">
              <a:latin typeface="Arial Narrow" panose="020B0606020202030204" pitchFamily="34" charset="0"/>
            </a:endParaRPr>
          </a:p>
          <a:p>
            <a:r>
              <a:rPr lang="ru-RU" sz="2400" dirty="0" smtClean="0">
                <a:latin typeface="Arial Narrow" panose="020B0606020202030204" pitchFamily="34" charset="0"/>
              </a:rPr>
              <a:t>При </a:t>
            </a:r>
            <a:r>
              <a:rPr lang="ru-RU" sz="2400" dirty="0">
                <a:latin typeface="Arial Narrow" panose="020B0606020202030204" pitchFamily="34" charset="0"/>
              </a:rPr>
              <a:t>уплате административного штрафа за административное правонарушение, выявленное в ходе осуществления государственного контроля (надзора), муниципального контроля, лицом, привлеченным к административной ответственности за совершение данного административного правонарушения, либо иным физическим или юридическим лицом </a:t>
            </a:r>
            <a:r>
              <a:rPr lang="ru-RU" sz="2400" b="1" dirty="0">
                <a:latin typeface="Arial Narrow" panose="020B0606020202030204" pitchFamily="34" charset="0"/>
              </a:rPr>
              <a:t>не позднее двадцати дней со дня вынесения постановления о наложении административного штрафа административный штраф может быть уплачен в размере половины суммы наложенного административного штрафа.</a:t>
            </a:r>
            <a:endParaRPr lang="ru-RU" sz="2400" b="1" dirty="0">
              <a:latin typeface="Arial Narrow" panose="020B0606020202030204" pitchFamily="34" charset="0"/>
            </a:endParaRPr>
          </a:p>
        </p:txBody>
      </p:sp>
      <p:cxnSp>
        <p:nvCxnSpPr>
          <p:cNvPr id="4" name="Прямая соединительная линия 3"/>
          <p:cNvCxnSpPr/>
          <p:nvPr/>
        </p:nvCxnSpPr>
        <p:spPr>
          <a:xfrm>
            <a:off x="555797" y="1484784"/>
            <a:ext cx="817528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87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76" y="855305"/>
            <a:ext cx="8606760" cy="5544616"/>
          </a:xfrm>
        </p:spPr>
        <p:txBody>
          <a:bodyPr>
            <a:normAutofit/>
          </a:bodyPr>
          <a:lstStyle/>
          <a:p>
            <a:r>
              <a:rPr lang="ru-RU" sz="3200" b="1" dirty="0" smtClean="0">
                <a:latin typeface="Arial Narrow" panose="020B0606020202030204" pitchFamily="34" charset="0"/>
              </a:rPr>
              <a:t/>
            </a:r>
            <a:br>
              <a:rPr lang="ru-RU" sz="3200" b="1" dirty="0" smtClean="0">
                <a:latin typeface="Arial Narrow" panose="020B0606020202030204" pitchFamily="34" charset="0"/>
              </a:rPr>
            </a:br>
            <a:r>
              <a:rPr lang="ru-RU" sz="3200" b="1" dirty="0" smtClean="0">
                <a:latin typeface="Arial Narrow" panose="020B0606020202030204" pitchFamily="34" charset="0"/>
              </a:rPr>
              <a:t/>
            </a:r>
            <a:br>
              <a:rPr lang="ru-RU" sz="3200" b="1" dirty="0" smtClean="0">
                <a:latin typeface="Arial Narrow" panose="020B0606020202030204" pitchFamily="34" charset="0"/>
              </a:rPr>
            </a:br>
            <a:r>
              <a:rPr lang="ru-RU" sz="3200" b="1" dirty="0" smtClean="0">
                <a:latin typeface="Arial Narrow" panose="020B0606020202030204" pitchFamily="34" charset="0"/>
              </a:rPr>
              <a:t/>
            </a:r>
            <a:br>
              <a:rPr lang="ru-RU" sz="3200" b="1" dirty="0" smtClean="0">
                <a:latin typeface="Arial Narrow" panose="020B0606020202030204" pitchFamily="34" charset="0"/>
              </a:rPr>
            </a:br>
            <a:r>
              <a:rPr lang="ru-RU" sz="2000" b="1" dirty="0" smtClean="0">
                <a:solidFill>
                  <a:schemeClr val="tx2">
                    <a:lumMod val="75000"/>
                  </a:schemeClr>
                </a:solidFill>
                <a:latin typeface="Arial Black" panose="020B0A04020102020204" pitchFamily="34" charset="0"/>
              </a:rPr>
              <a:t/>
            </a:r>
            <a:br>
              <a:rPr lang="ru-RU" sz="2000" b="1" dirty="0" smtClean="0">
                <a:solidFill>
                  <a:schemeClr val="tx2">
                    <a:lumMod val="75000"/>
                  </a:schemeClr>
                </a:solidFill>
                <a:latin typeface="Arial Black" panose="020B0A04020102020204" pitchFamily="34" charset="0"/>
              </a:rPr>
            </a:br>
            <a:r>
              <a:rPr lang="ru-RU" sz="2000" b="1" dirty="0" smtClean="0">
                <a:solidFill>
                  <a:schemeClr val="tx2">
                    <a:lumMod val="75000"/>
                  </a:schemeClr>
                </a:solidFill>
                <a:latin typeface="Arial Black" panose="020B0A04020102020204" pitchFamily="34" charset="0"/>
              </a:rPr>
              <a:t/>
            </a:r>
            <a:br>
              <a:rPr lang="ru-RU" sz="2000" b="1" dirty="0" smtClean="0">
                <a:solidFill>
                  <a:schemeClr val="tx2">
                    <a:lumMod val="75000"/>
                  </a:schemeClr>
                </a:solidFill>
                <a:latin typeface="Arial Black" panose="020B0A04020102020204" pitchFamily="34" charset="0"/>
              </a:rPr>
            </a:br>
            <a:r>
              <a:rPr lang="ru-RU" sz="2000" b="1" dirty="0" smtClean="0">
                <a:solidFill>
                  <a:schemeClr val="tx2">
                    <a:lumMod val="75000"/>
                  </a:schemeClr>
                </a:solidFill>
                <a:latin typeface="Arial Black" panose="020B0A04020102020204" pitchFamily="34" charset="0"/>
              </a:rPr>
              <a:t/>
            </a:r>
            <a:br>
              <a:rPr lang="ru-RU" sz="2000" b="1" dirty="0" smtClean="0">
                <a:solidFill>
                  <a:schemeClr val="tx2">
                    <a:lumMod val="75000"/>
                  </a:schemeClr>
                </a:solidFill>
                <a:latin typeface="Arial Black" panose="020B0A04020102020204" pitchFamily="34" charset="0"/>
              </a:rPr>
            </a:br>
            <a:endParaRPr lang="ru-RU" sz="2000" dirty="0">
              <a:solidFill>
                <a:schemeClr val="tx2">
                  <a:lumMod val="75000"/>
                </a:schemeClr>
              </a:solidFill>
              <a:latin typeface="Arial Black" panose="020B0A04020102020204" pitchFamily="34" charset="0"/>
              <a:cs typeface="Aharoni" pitchFamily="2" charset="-79"/>
            </a:endParaRPr>
          </a:p>
        </p:txBody>
      </p:sp>
      <p:pic>
        <p:nvPicPr>
          <p:cNvPr id="1026" name="Picture 2" descr="C:\Users\740\Desktop\герб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285728"/>
            <a:ext cx="2747868"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Arial Narrow" panose="020B0606020202030204" pitchFamily="34" charset="0"/>
                <a:ea typeface="+mn-ea"/>
                <a:cs typeface="+mn-cs"/>
              </a:rPr>
              <a:t>Минэкономразвития</a:t>
            </a:r>
            <a:r>
              <a:rPr kumimoji="0" lang="ru-RU" sz="1800" b="0" i="1" u="none" strike="noStrike" kern="1200" cap="none" spc="0" normalizeH="0" baseline="0" noProof="0" dirty="0" smtClean="0">
                <a:ln>
                  <a:noFill/>
                </a:ln>
                <a:solidFill>
                  <a:prstClr val="black"/>
                </a:solidFill>
                <a:effectLst/>
                <a:uLnTx/>
                <a:uFillTx/>
                <a:latin typeface="Arial Narrow" panose="020B0606020202030204" pitchFamily="34" charset="0"/>
                <a:ea typeface="+mn-ea"/>
                <a:cs typeface="+mn-cs"/>
              </a:rPr>
              <a:t> </a:t>
            </a:r>
            <a:r>
              <a:rPr kumimoji="0" lang="ru-RU" sz="1800" b="0" i="0" u="none" strike="noStrike" kern="1200" cap="none" spc="0" normalizeH="0" baseline="0" noProof="0" dirty="0" smtClean="0">
                <a:ln>
                  <a:noFill/>
                </a:ln>
                <a:solidFill>
                  <a:prstClr val="black"/>
                </a:solidFill>
                <a:effectLst/>
                <a:uLnTx/>
                <a:uFillTx/>
                <a:latin typeface="Arial Narrow" panose="020B0606020202030204" pitchFamily="34" charset="0"/>
                <a:ea typeface="+mn-ea"/>
                <a:cs typeface="+mn-cs"/>
              </a:rPr>
              <a:t>области</a:t>
            </a:r>
            <a:endParaRPr kumimoji="0" lang="ru-RU" sz="18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p:txBody>
      </p:sp>
      <p:sp>
        <p:nvSpPr>
          <p:cNvPr id="4" name="Прямоугольник 3"/>
          <p:cNvSpPr/>
          <p:nvPr/>
        </p:nvSpPr>
        <p:spPr>
          <a:xfrm>
            <a:off x="341770" y="944843"/>
            <a:ext cx="8606760" cy="556613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0" u="none" strike="noStrike" kern="1200" cap="none" spc="0" normalizeH="0" baseline="0" noProof="0" dirty="0" smtClean="0">
                <a:ln>
                  <a:noFill/>
                </a:ln>
                <a:solidFill>
                  <a:srgbClr val="1F497D">
                    <a:lumMod val="75000"/>
                  </a:srgbClr>
                </a:solidFill>
                <a:effectLst/>
                <a:uLnTx/>
                <a:uFillTx/>
                <a:latin typeface="Arial Black" panose="020B0A04020102020204" pitchFamily="34" charset="0"/>
                <a:ea typeface="+mn-ea"/>
                <a:cs typeface="+mn-cs"/>
              </a:rPr>
              <a:t>СТРУКТУРА НАРУШЕНИЙ в 1 полугодии 2022 года</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1" i="0" u="none" strike="noStrike" kern="1200" cap="none" spc="0" normalizeH="0" baseline="0" noProof="0" dirty="0" smtClean="0">
              <a:ln>
                <a:noFill/>
              </a:ln>
              <a:solidFill>
                <a:srgbClr val="1F497D">
                  <a:lumMod val="75000"/>
                </a:srgbClr>
              </a:solidFill>
              <a:effectLst/>
              <a:uLnTx/>
              <a:uFillTx/>
              <a:latin typeface="Arial Black" panose="020B0A04020102020204" pitchFamily="34" charset="0"/>
              <a:ea typeface="+mn-ea"/>
              <a:cs typeface="+mn-cs"/>
            </a:endParaRPr>
          </a:p>
          <a:p>
            <a:pPr lvl="0" indent="450215" algn="just">
              <a:lnSpc>
                <a:spcPct val="115000"/>
              </a:lnSpc>
              <a:defRPr/>
            </a:pPr>
            <a:r>
              <a:rPr lang="ru-RU" sz="2000" b="1"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33,8 % </a:t>
            </a:r>
            <a:r>
              <a:rPr lang="ru-RU" sz="2000" b="1" dirty="0">
                <a:solidFill>
                  <a:srgbClr val="FF0000"/>
                </a:solidFill>
                <a:latin typeface="Arial Narrow" panose="020B0606020202030204" pitchFamily="34" charset="0"/>
                <a:ea typeface="Calibri" panose="020F0502020204030204" pitchFamily="34" charset="0"/>
                <a:cs typeface="Times New Roman" panose="02020603050405020304" pitchFamily="18" charset="0"/>
              </a:rPr>
              <a:t>- </a:t>
            </a:r>
            <a:r>
              <a:rPr lang="ru-RU" sz="2000" dirty="0">
                <a:solidFill>
                  <a:srgbClr val="FF0000"/>
                </a:solidFill>
                <a:latin typeface="Arial Narrow" panose="020B0606020202030204" pitchFamily="34" charset="0"/>
                <a:ea typeface="Calibri" panose="020F0502020204030204" pitchFamily="34" charset="0"/>
                <a:cs typeface="Times New Roman" panose="02020603050405020304" pitchFamily="18" charset="0"/>
              </a:rPr>
              <a:t>нарушения при направлении сведений в реестр контрактов</a:t>
            </a:r>
          </a:p>
          <a:p>
            <a:pPr indent="450215" algn="just">
              <a:lnSpc>
                <a:spcPct val="115000"/>
              </a:lnSpc>
              <a:defRPr/>
            </a:pPr>
            <a:r>
              <a:rPr lang="ru-RU" sz="2000" b="1"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13,8 %</a:t>
            </a:r>
            <a:r>
              <a:rPr lang="ru-RU" sz="2000"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 </a:t>
            </a:r>
            <a:r>
              <a:rPr lang="ru-RU" sz="2000" dirty="0">
                <a:solidFill>
                  <a:srgbClr val="FF0000"/>
                </a:solidFill>
                <a:latin typeface="Arial Narrow" panose="020B0606020202030204" pitchFamily="34" charset="0"/>
                <a:ea typeface="Calibri" panose="020F0502020204030204" pitchFamily="34" charset="0"/>
                <a:cs typeface="Times New Roman" panose="02020603050405020304" pitchFamily="18" charset="0"/>
              </a:rPr>
              <a:t>- нарушения срока и порядка оплаты по </a:t>
            </a:r>
            <a:r>
              <a:rPr lang="ru-RU" sz="2000"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контракту</a:t>
            </a:r>
          </a:p>
          <a:p>
            <a:pPr indent="450215" algn="just">
              <a:lnSpc>
                <a:spcPct val="115000"/>
              </a:lnSpc>
              <a:defRPr/>
            </a:pPr>
            <a:r>
              <a:rPr lang="ru-RU" sz="2000" b="1"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13,8 %</a:t>
            </a:r>
            <a:r>
              <a:rPr lang="ru-RU" sz="2000"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 </a:t>
            </a:r>
            <a:r>
              <a:rPr lang="ru-RU" sz="2000" dirty="0">
                <a:solidFill>
                  <a:srgbClr val="FF0000"/>
                </a:solidFill>
                <a:latin typeface="Arial Narrow" panose="020B0606020202030204" pitchFamily="34" charset="0"/>
                <a:ea typeface="Calibri" panose="020F0502020204030204" pitchFamily="34" charset="0"/>
                <a:cs typeface="Times New Roman" panose="02020603050405020304" pitchFamily="18" charset="0"/>
              </a:rPr>
              <a:t>- несоблюдение требований закона при размещении информации и документов о закупке в </a:t>
            </a:r>
            <a:r>
              <a:rPr lang="ru-RU" sz="2000" dirty="0" smtClean="0">
                <a:solidFill>
                  <a:srgbClr val="FF0000"/>
                </a:solidFill>
                <a:latin typeface="Arial Narrow" panose="020B0606020202030204" pitchFamily="34" charset="0"/>
                <a:ea typeface="Calibri" panose="020F0502020204030204" pitchFamily="34" charset="0"/>
                <a:cs typeface="Times New Roman" panose="02020603050405020304" pitchFamily="18" charset="0"/>
              </a:rPr>
              <a:t>ЕИС</a:t>
            </a:r>
          </a:p>
          <a:p>
            <a:pPr lvl="0"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11 % </a:t>
            </a:r>
            <a:r>
              <a:rPr lang="ru-RU" sz="2000" dirty="0">
                <a:latin typeface="Arial Narrow" panose="020B0606020202030204" pitchFamily="34" charset="0"/>
                <a:ea typeface="Calibri" panose="020F0502020204030204" pitchFamily="34" charset="0"/>
                <a:cs typeface="Times New Roman" panose="02020603050405020304" pitchFamily="18" charset="0"/>
              </a:rPr>
              <a:t>- изменение условий контракта, если возможность изменения условий контракта не предусмотрена законодательством </a:t>
            </a:r>
            <a:endParaRPr lang="ru-RU" sz="2000" dirty="0" smtClean="0">
              <a:latin typeface="Arial Narrow" panose="020B0606020202030204" pitchFamily="34" charset="0"/>
              <a:ea typeface="Calibri" panose="020F0502020204030204" pitchFamily="34" charset="0"/>
              <a:cs typeface="Times New Roman" panose="02020603050405020304" pitchFamily="18" charset="0"/>
            </a:endParaRPr>
          </a:p>
          <a:p>
            <a:pPr lvl="0"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10 % </a:t>
            </a:r>
            <a:r>
              <a:rPr lang="ru-RU" sz="2000" dirty="0">
                <a:latin typeface="Arial Narrow" panose="020B0606020202030204" pitchFamily="34" charset="0"/>
                <a:ea typeface="Calibri" panose="020F0502020204030204" pitchFamily="34" charset="0"/>
                <a:cs typeface="Times New Roman" panose="02020603050405020304" pitchFamily="18" charset="0"/>
              </a:rPr>
              <a:t>- утверждение документации о закупке с нарушениями</a:t>
            </a:r>
          </a:p>
          <a:p>
            <a:pPr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7,5 % </a:t>
            </a:r>
            <a:r>
              <a:rPr lang="ru-RU" sz="2000" b="1" dirty="0">
                <a:latin typeface="Arial Narrow" panose="020B0606020202030204" pitchFamily="34" charset="0"/>
                <a:ea typeface="Calibri" panose="020F0502020204030204" pitchFamily="34" charset="0"/>
                <a:cs typeface="Times New Roman" panose="02020603050405020304" pitchFamily="18" charset="0"/>
              </a:rPr>
              <a:t>- </a:t>
            </a:r>
            <a:r>
              <a:rPr lang="ru-RU" sz="2000" dirty="0">
                <a:latin typeface="Arial Narrow" panose="020B0606020202030204" pitchFamily="34" charset="0"/>
                <a:ea typeface="Calibri" panose="020F0502020204030204" pitchFamily="34" charset="0"/>
                <a:cs typeface="Times New Roman" panose="02020603050405020304" pitchFamily="18" charset="0"/>
              </a:rPr>
              <a:t>неправомерный допуск/отказ в допуске к участию в закупке</a:t>
            </a:r>
            <a:endParaRPr lang="ru-RU" sz="2000" dirty="0" smtClean="0">
              <a:latin typeface="Arial Narrow" panose="020B0606020202030204" pitchFamily="34" charset="0"/>
              <a:ea typeface="Calibri" panose="020F0502020204030204" pitchFamily="34" charset="0"/>
              <a:cs typeface="Times New Roman" panose="02020603050405020304" pitchFamily="18" charset="0"/>
            </a:endParaRPr>
          </a:p>
          <a:p>
            <a:pPr lvl="0"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3,7 %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 </a:t>
            </a:r>
            <a:r>
              <a:rPr lang="ru-RU" sz="2000" dirty="0">
                <a:latin typeface="Arial Narrow" panose="020B0606020202030204" pitchFamily="34" charset="0"/>
                <a:ea typeface="Calibri" panose="020F0502020204030204" pitchFamily="34" charset="0"/>
                <a:cs typeface="Times New Roman" panose="02020603050405020304" pitchFamily="18" charset="0"/>
              </a:rPr>
              <a:t>-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нарушение порядка уведомления контрольного органа о заключенном контракте с единственным поставщиком (исполнителем, подрядчиком)</a:t>
            </a:r>
            <a:endParaRPr lang="ru-RU" sz="2000" dirty="0">
              <a:latin typeface="Arial Narrow" panose="020B0606020202030204" pitchFamily="34" charset="0"/>
              <a:ea typeface="Calibri" panose="020F0502020204030204" pitchFamily="34" charset="0"/>
              <a:cs typeface="Times New Roman" panose="02020603050405020304" pitchFamily="18" charset="0"/>
            </a:endParaRPr>
          </a:p>
          <a:p>
            <a:pPr lvl="0"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2,5 % </a:t>
            </a:r>
            <a:r>
              <a:rPr lang="ru-RU" sz="2000" dirty="0">
                <a:latin typeface="Arial Narrow" panose="020B0606020202030204" pitchFamily="34" charset="0"/>
                <a:ea typeface="Calibri" panose="020F0502020204030204" pitchFamily="34" charset="0"/>
                <a:cs typeface="Times New Roman" panose="02020603050405020304" pitchFamily="18" charset="0"/>
              </a:rPr>
              <a:t>- принятие решения о способе определения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поставщика, </a:t>
            </a:r>
            <a:r>
              <a:rPr lang="ru-RU" sz="2000" dirty="0">
                <a:latin typeface="Arial Narrow" panose="020B0606020202030204" pitchFamily="34" charset="0"/>
                <a:ea typeface="Calibri" panose="020F0502020204030204" pitchFamily="34" charset="0"/>
                <a:cs typeface="Times New Roman" panose="02020603050405020304" pitchFamily="18" charset="0"/>
              </a:rPr>
              <a:t>в том числе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о </a:t>
            </a:r>
            <a:r>
              <a:rPr lang="ru-RU" sz="2000" dirty="0">
                <a:latin typeface="Arial Narrow" panose="020B0606020202030204" pitchFamily="34" charset="0"/>
                <a:ea typeface="Calibri" panose="020F0502020204030204" pitchFamily="34" charset="0"/>
                <a:cs typeface="Times New Roman" panose="02020603050405020304" pitchFamily="18" charset="0"/>
              </a:rPr>
              <a:t>закупке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у </a:t>
            </a:r>
            <a:r>
              <a:rPr lang="ru-RU" sz="2000" dirty="0">
                <a:latin typeface="Arial Narrow" panose="020B0606020202030204" pitchFamily="34" charset="0"/>
                <a:ea typeface="Calibri" panose="020F0502020204030204" pitchFamily="34" charset="0"/>
                <a:cs typeface="Times New Roman" panose="02020603050405020304" pitchFamily="18" charset="0"/>
              </a:rPr>
              <a:t>единственного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поставщика, </a:t>
            </a:r>
            <a:r>
              <a:rPr lang="ru-RU" sz="2000" dirty="0">
                <a:latin typeface="Arial Narrow" panose="020B0606020202030204" pitchFamily="34" charset="0"/>
                <a:ea typeface="Calibri" panose="020F0502020204030204" pitchFamily="34" charset="0"/>
                <a:cs typeface="Times New Roman" panose="02020603050405020304" pitchFamily="18" charset="0"/>
              </a:rPr>
              <a:t>с нарушением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требований законодательства </a:t>
            </a:r>
            <a:endParaRPr lang="ru-RU" sz="2000" dirty="0">
              <a:latin typeface="Arial Narrow" panose="020B0606020202030204" pitchFamily="34" charset="0"/>
              <a:ea typeface="Calibri" panose="020F0502020204030204" pitchFamily="34" charset="0"/>
              <a:cs typeface="Times New Roman" panose="02020603050405020304" pitchFamily="18" charset="0"/>
            </a:endParaRPr>
          </a:p>
          <a:p>
            <a:pPr lvl="0" indent="450215" algn="just">
              <a:lnSpc>
                <a:spcPct val="115000"/>
              </a:lnSpc>
              <a:defRPr/>
            </a:pPr>
            <a:r>
              <a:rPr lang="ru-RU" sz="2000" b="1" dirty="0" smtClean="0">
                <a:latin typeface="Arial Narrow" panose="020B0606020202030204" pitchFamily="34" charset="0"/>
                <a:ea typeface="Calibri" panose="020F0502020204030204" pitchFamily="34" charset="0"/>
                <a:cs typeface="Times New Roman" panose="02020603050405020304" pitchFamily="18" charset="0"/>
              </a:rPr>
              <a:t>3,9 %</a:t>
            </a:r>
            <a:r>
              <a:rPr lang="ru-RU" sz="2000" dirty="0" smtClean="0">
                <a:latin typeface="Arial Narrow" panose="020B0606020202030204" pitchFamily="34" charset="0"/>
                <a:ea typeface="Calibri" panose="020F0502020204030204" pitchFamily="34" charset="0"/>
                <a:cs typeface="Times New Roman" panose="02020603050405020304" pitchFamily="18" charset="0"/>
              </a:rPr>
              <a:t> </a:t>
            </a:r>
            <a:r>
              <a:rPr lang="ru-RU" sz="2000" dirty="0">
                <a:latin typeface="Arial Narrow" panose="020B0606020202030204" pitchFamily="34" charset="0"/>
                <a:ea typeface="Calibri" panose="020F0502020204030204" pitchFamily="34" charset="0"/>
                <a:cs typeface="Times New Roman" panose="02020603050405020304" pitchFamily="18" charset="0"/>
              </a:rPr>
              <a:t>- иные нарушения</a:t>
            </a:r>
          </a:p>
          <a:p>
            <a:pPr marL="0" marR="0" lvl="0" indent="0" algn="ctr" defTabSz="914400" rtl="0" eaLnBrk="1" fontAlgn="auto" latinLnBrk="0" hangingPunct="1">
              <a:lnSpc>
                <a:spcPct val="115000"/>
              </a:lnSpc>
              <a:spcBef>
                <a:spcPts val="0"/>
              </a:spcBef>
              <a:spcAft>
                <a:spcPts val="0"/>
              </a:spcAft>
              <a:buClrTx/>
              <a:buSzTx/>
              <a:buFontTx/>
              <a:buNone/>
              <a:tabLst/>
              <a:defRPr/>
            </a:pPr>
            <a:endParaRPr kumimoji="0" lang="ru-RU" sz="1800" b="1"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26161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235244"/>
            <a:ext cx="8229600" cy="550682"/>
          </a:xfrm>
        </p:spPr>
        <p:txBody>
          <a:bodyPr>
            <a:normAutofit fontScale="90000"/>
          </a:bodyPr>
          <a:lstStyle/>
          <a:p>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a:solidFill>
                  <a:srgbClr val="FF0000"/>
                </a:solidFill>
                <a:latin typeface="Arial Narrow" panose="020B0606020202030204" pitchFamily="34" charset="0"/>
              </a:rPr>
              <a:t/>
            </a:r>
            <a:br>
              <a:rPr lang="ru-RU" sz="2700" dirty="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a:solidFill>
                  <a:srgbClr val="FF0000"/>
                </a:solidFill>
                <a:latin typeface="Arial Narrow" panose="020B0606020202030204" pitchFamily="34" charset="0"/>
              </a:rPr>
              <a:t/>
            </a:r>
            <a:br>
              <a:rPr lang="ru-RU" sz="2700" dirty="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a:solidFill>
                  <a:srgbClr val="FF0000"/>
                </a:solidFill>
                <a:latin typeface="Arial Narrow" panose="020B0606020202030204" pitchFamily="34" charset="0"/>
              </a:rPr>
              <a:t/>
            </a:r>
            <a:br>
              <a:rPr lang="ru-RU" sz="2700" dirty="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1800" b="1" u="sng" dirty="0" smtClean="0">
                <a:latin typeface="Arial Narrow" panose="020B0606020202030204" pitchFamily="34" charset="0"/>
              </a:rPr>
              <a:t/>
            </a:r>
            <a:br>
              <a:rPr lang="ru-RU" sz="1800" b="1" u="sng" dirty="0" smtClean="0">
                <a:latin typeface="Arial Narrow" panose="020B0606020202030204" pitchFamily="34" charset="0"/>
              </a:rPr>
            </a:br>
            <a:r>
              <a:rPr lang="ru-RU" sz="1800" b="1" u="sng" dirty="0">
                <a:latin typeface="Arial Narrow" panose="020B0606020202030204" pitchFamily="34" charset="0"/>
              </a:rPr>
              <a:t/>
            </a:r>
            <a:br>
              <a:rPr lang="ru-RU" sz="1800" b="1" u="sng" dirty="0">
                <a:latin typeface="Arial Narrow" panose="020B0606020202030204" pitchFamily="34" charset="0"/>
              </a:rPr>
            </a:br>
            <a:r>
              <a:rPr lang="ru-RU" sz="1800" b="1" dirty="0" smtClean="0">
                <a:latin typeface="Arial Narrow" panose="020B0606020202030204" pitchFamily="34" charset="0"/>
              </a:rPr>
              <a:t/>
            </a:r>
            <a:br>
              <a:rPr lang="ru-RU" sz="1800" b="1" dirty="0" smtClean="0">
                <a:latin typeface="Arial Narrow" panose="020B0606020202030204" pitchFamily="34" charset="0"/>
              </a:rPr>
            </a:br>
            <a:r>
              <a:rPr lang="ru-RU" dirty="0">
                <a:latin typeface="Arial Narrow" panose="020B0606020202030204" pitchFamily="34" charset="0"/>
              </a:rPr>
              <a:t/>
            </a:r>
            <a:br>
              <a:rPr lang="ru-RU" dirty="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142976" y="571480"/>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3" name="Объект 2"/>
          <p:cNvSpPr>
            <a:spLocks noGrp="1"/>
          </p:cNvSpPr>
          <p:nvPr>
            <p:ph idx="1"/>
          </p:nvPr>
        </p:nvSpPr>
        <p:spPr>
          <a:xfrm>
            <a:off x="539552" y="1052736"/>
            <a:ext cx="8229600" cy="4741987"/>
          </a:xfrm>
        </p:spPr>
        <p:txBody>
          <a:bodyPr>
            <a:normAutofit/>
          </a:bodyPr>
          <a:lstStyle/>
          <a:p>
            <a:pPr marL="0" indent="0" algn="ctr">
              <a:buNone/>
            </a:pPr>
            <a:r>
              <a:rPr lang="ru-RU" sz="2000" b="1" dirty="0" smtClean="0">
                <a:solidFill>
                  <a:srgbClr val="FF0000"/>
                </a:solidFill>
                <a:latin typeface="Arial Narrow" panose="020B0606020202030204" pitchFamily="34" charset="0"/>
              </a:rPr>
              <a:t>Сроки направления сведений в реестр контрактов (ст. 103 Закона)</a:t>
            </a:r>
          </a:p>
          <a:p>
            <a:pPr marL="0" indent="0" algn="ctr">
              <a:buNone/>
            </a:pPr>
            <a:endParaRPr lang="ru-RU" sz="2000" dirty="0">
              <a:solidFill>
                <a:srgbClr val="FF0000"/>
              </a:solidFill>
              <a:latin typeface="Arial Narrow" panose="020B0606020202030204" pitchFamily="34"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460936306"/>
              </p:ext>
            </p:extLst>
          </p:nvPr>
        </p:nvGraphicFramePr>
        <p:xfrm>
          <a:off x="251520" y="1484784"/>
          <a:ext cx="8640960" cy="5300314"/>
        </p:xfrm>
        <a:graphic>
          <a:graphicData uri="http://schemas.openxmlformats.org/drawingml/2006/table">
            <a:tbl>
              <a:tblPr firstRow="1" bandRow="1">
                <a:tableStyleId>{3B4B98B0-60AC-42C2-AFA5-B58CD77FA1E5}</a:tableStyleId>
              </a:tblPr>
              <a:tblGrid>
                <a:gridCol w="4620239"/>
                <a:gridCol w="4020721"/>
              </a:tblGrid>
              <a:tr h="350062">
                <a:tc>
                  <a:txBody>
                    <a:bodyPr/>
                    <a:lstStyle/>
                    <a:p>
                      <a:pPr algn="ctr">
                        <a:lnSpc>
                          <a:spcPct val="115000"/>
                        </a:lnSpc>
                        <a:spcAft>
                          <a:spcPts val="0"/>
                        </a:spcAft>
                      </a:pPr>
                      <a:r>
                        <a:rPr lang="ru-RU" sz="1300" kern="1200" dirty="0">
                          <a:effectLst/>
                          <a:latin typeface="Arial Narrow" panose="020B0606020202030204" pitchFamily="34" charset="0"/>
                        </a:rPr>
                        <a:t>Тип сведений</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ru-RU" sz="1300" kern="1200">
                          <a:effectLst/>
                          <a:latin typeface="Arial Narrow" panose="020B0606020202030204" pitchFamily="34" charset="0"/>
                        </a:rPr>
                        <a:t>Срок направления </a:t>
                      </a:r>
                      <a:endParaRPr lang="ru-RU" sz="130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729">
                <a:tc>
                  <a:txBody>
                    <a:bodyPr/>
                    <a:lstStyle/>
                    <a:p>
                      <a:pPr>
                        <a:lnSpc>
                          <a:spcPct val="115000"/>
                        </a:lnSpc>
                        <a:spcAft>
                          <a:spcPts val="0"/>
                        </a:spcAft>
                      </a:pPr>
                      <a:r>
                        <a:rPr lang="ru-RU" sz="1300" kern="1200" dirty="0">
                          <a:effectLst/>
                          <a:latin typeface="Arial Narrow" panose="020B0606020202030204" pitchFamily="34" charset="0"/>
                        </a:rPr>
                        <a:t>1. Контракт </a:t>
                      </a:r>
                      <a:r>
                        <a:rPr lang="ru-RU" sz="1300" u="sng" kern="1200" dirty="0">
                          <a:effectLst/>
                          <a:latin typeface="Arial Narrow" panose="020B0606020202030204" pitchFamily="34" charset="0"/>
                        </a:rPr>
                        <a:t>(заключенный в письменной форме на </a:t>
                      </a:r>
                      <a:r>
                        <a:rPr lang="ru-RU" sz="1300" b="1" u="sng" kern="1200" dirty="0">
                          <a:effectLst/>
                          <a:latin typeface="Arial Narrow" panose="020B0606020202030204" pitchFamily="34" charset="0"/>
                        </a:rPr>
                        <a:t>бумажном</a:t>
                      </a:r>
                      <a:r>
                        <a:rPr lang="ru-RU" sz="1300" u="sng" kern="1200" dirty="0">
                          <a:effectLst/>
                          <a:latin typeface="Arial Narrow" panose="020B0606020202030204" pitchFamily="34" charset="0"/>
                        </a:rPr>
                        <a:t> носителе)</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ru-RU" sz="1300" kern="1200" dirty="0">
                          <a:effectLst/>
                          <a:latin typeface="Arial Narrow" panose="020B0606020202030204" pitchFamily="34" charset="0"/>
                        </a:rPr>
                        <a:t>в течение </a:t>
                      </a:r>
                      <a:r>
                        <a:rPr lang="ru-RU" sz="1300" b="1" kern="1200" dirty="0">
                          <a:effectLst/>
                          <a:latin typeface="Arial Narrow" panose="020B0606020202030204" pitchFamily="34" charset="0"/>
                        </a:rPr>
                        <a:t>5 рабочих дней </a:t>
                      </a:r>
                      <a:r>
                        <a:rPr lang="ru-RU" sz="1300" kern="1200" dirty="0">
                          <a:effectLst/>
                          <a:latin typeface="Arial Narrow" panose="020B0606020202030204" pitchFamily="34" charset="0"/>
                        </a:rPr>
                        <a:t>с даты заключения контракта</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729">
                <a:tc>
                  <a:txBody>
                    <a:bodyPr/>
                    <a:lstStyle/>
                    <a:p>
                      <a:pPr>
                        <a:lnSpc>
                          <a:spcPct val="115000"/>
                        </a:lnSpc>
                        <a:spcAft>
                          <a:spcPts val="0"/>
                        </a:spcAft>
                      </a:pPr>
                      <a:r>
                        <a:rPr lang="ru-RU" sz="1300" kern="1200" dirty="0">
                          <a:effectLst/>
                          <a:latin typeface="Arial Narrow" panose="020B0606020202030204" pitchFamily="34" charset="0"/>
                        </a:rPr>
                        <a:t>2. Соглашение об изменении контракта </a:t>
                      </a:r>
                      <a:r>
                        <a:rPr lang="ru-RU" sz="1300" u="sng" kern="1200" dirty="0">
                          <a:effectLst/>
                          <a:latin typeface="Arial Narrow" panose="020B0606020202030204" pitchFamily="34" charset="0"/>
                        </a:rPr>
                        <a:t>(заключенное в письменной форме на </a:t>
                      </a:r>
                      <a:r>
                        <a:rPr lang="ru-RU" sz="1300" b="1" u="sng" kern="1200" dirty="0">
                          <a:effectLst/>
                          <a:latin typeface="Arial Narrow" panose="020B0606020202030204" pitchFamily="34" charset="0"/>
                        </a:rPr>
                        <a:t>бумажном</a:t>
                      </a:r>
                      <a:r>
                        <a:rPr lang="ru-RU" sz="1300" u="sng" kern="1200" dirty="0">
                          <a:effectLst/>
                          <a:latin typeface="Arial Narrow" panose="020B0606020202030204" pitchFamily="34" charset="0"/>
                        </a:rPr>
                        <a:t> носителе)</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ru-RU" sz="1300" kern="1200" dirty="0">
                          <a:effectLst/>
                          <a:latin typeface="Arial Narrow" panose="020B0606020202030204" pitchFamily="34" charset="0"/>
                        </a:rPr>
                        <a:t>в течение </a:t>
                      </a:r>
                      <a:r>
                        <a:rPr lang="ru-RU" sz="1300" b="1" kern="1200" dirty="0">
                          <a:effectLst/>
                          <a:latin typeface="Arial Narrow" panose="020B0606020202030204" pitchFamily="34" charset="0"/>
                        </a:rPr>
                        <a:t>5 рабочих дней </a:t>
                      </a:r>
                      <a:r>
                        <a:rPr lang="ru-RU" sz="1300" kern="1200" dirty="0">
                          <a:effectLst/>
                          <a:latin typeface="Arial Narrow" panose="020B0606020202030204" pitchFamily="34" charset="0"/>
                        </a:rPr>
                        <a:t>с даты изменения контракта</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26999">
                <a:tc>
                  <a:txBody>
                    <a:bodyPr/>
                    <a:lstStyle/>
                    <a:p>
                      <a:pPr>
                        <a:lnSpc>
                          <a:spcPct val="115000"/>
                        </a:lnSpc>
                        <a:spcAft>
                          <a:spcPts val="0"/>
                        </a:spcAft>
                      </a:pPr>
                      <a:r>
                        <a:rPr lang="ru-RU" sz="1300" kern="1200" dirty="0">
                          <a:effectLst/>
                          <a:latin typeface="Arial Narrow" panose="020B0606020202030204" pitchFamily="34" charset="0"/>
                        </a:rPr>
                        <a:t>3. Если контракт, соглашение об изменении контракта, соглашение о расторжении контракта, решение об одностороннем отказе от исполнения контракта </a:t>
                      </a:r>
                      <a:r>
                        <a:rPr lang="ru-RU" sz="1300" b="1" u="sng" kern="1200" dirty="0">
                          <a:effectLst/>
                          <a:latin typeface="Arial Narrow" panose="020B0606020202030204" pitchFamily="34" charset="0"/>
                        </a:rPr>
                        <a:t>подписаны ЭЦП в единой информационной системе </a:t>
                      </a:r>
                      <a:endParaRPr lang="ru-RU" sz="1300" b="1"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ru-RU" sz="1300" kern="1200" dirty="0">
                          <a:effectLst/>
                          <a:latin typeface="Arial Narrow" panose="020B0606020202030204" pitchFamily="34" charset="0"/>
                        </a:rPr>
                        <a:t>- не позднее </a:t>
                      </a:r>
                      <a:r>
                        <a:rPr lang="ru-RU" sz="1300" b="1" kern="1200" dirty="0">
                          <a:effectLst/>
                          <a:latin typeface="Arial Narrow" panose="020B0606020202030204" pitchFamily="34" charset="0"/>
                        </a:rPr>
                        <a:t>3 рабочих дней </a:t>
                      </a:r>
                      <a:r>
                        <a:rPr lang="ru-RU" sz="1300" kern="1200" dirty="0">
                          <a:effectLst/>
                          <a:latin typeface="Arial Narrow" panose="020B0606020202030204" pitchFamily="34" charset="0"/>
                        </a:rPr>
                        <a:t>со дня, следующего за днем подписания таких </a:t>
                      </a:r>
                      <a:r>
                        <a:rPr lang="ru-RU" sz="1300" u="sng" kern="1200" dirty="0">
                          <a:effectLst/>
                          <a:latin typeface="Arial Narrow" panose="020B0606020202030204" pitchFamily="34" charset="0"/>
                        </a:rPr>
                        <a:t>контракта, соглашений и решения</a:t>
                      </a:r>
                      <a:endParaRPr lang="ru-RU" sz="1300" dirty="0">
                        <a:effectLst/>
                        <a:latin typeface="Arial Narrow" panose="020B0606020202030204" pitchFamily="34" charset="0"/>
                      </a:endParaRPr>
                    </a:p>
                    <a:p>
                      <a:pPr>
                        <a:lnSpc>
                          <a:spcPct val="115000"/>
                        </a:lnSpc>
                        <a:spcAft>
                          <a:spcPts val="0"/>
                        </a:spcAft>
                      </a:pPr>
                      <a:r>
                        <a:rPr lang="ru-RU" sz="1300" dirty="0">
                          <a:effectLst/>
                          <a:latin typeface="Arial Narrow" panose="020B0606020202030204" pitchFamily="34" charset="0"/>
                        </a:rPr>
                        <a:t> </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321391">
                <a:tc>
                  <a:txBody>
                    <a:bodyPr/>
                    <a:lstStyle/>
                    <a:p>
                      <a:pPr>
                        <a:lnSpc>
                          <a:spcPct val="115000"/>
                        </a:lnSpc>
                        <a:spcAft>
                          <a:spcPts val="0"/>
                        </a:spcAft>
                      </a:pPr>
                      <a:r>
                        <a:rPr lang="ru-RU" sz="1300" kern="1200" dirty="0">
                          <a:effectLst/>
                          <a:latin typeface="Arial Narrow" panose="020B0606020202030204" pitchFamily="34" charset="0"/>
                        </a:rPr>
                        <a:t>4. Информация об исполнении контракта (отдельного этапа исполнения контракта), в том числе:</a:t>
                      </a:r>
                      <a:endParaRPr lang="ru-RU" sz="1300" dirty="0">
                        <a:effectLst/>
                        <a:latin typeface="Arial Narrow" panose="020B0606020202030204" pitchFamily="34" charset="0"/>
                      </a:endParaRPr>
                    </a:p>
                    <a:p>
                      <a:pPr>
                        <a:lnSpc>
                          <a:spcPct val="115000"/>
                        </a:lnSpc>
                        <a:spcAft>
                          <a:spcPts val="0"/>
                        </a:spcAft>
                      </a:pPr>
                      <a:r>
                        <a:rPr lang="ru-RU" sz="1300" kern="1200" dirty="0">
                          <a:effectLst/>
                          <a:latin typeface="Arial Narrow" panose="020B0606020202030204" pitchFamily="34" charset="0"/>
                        </a:rPr>
                        <a:t>- об оплате поставленных товаров, работ, услуг,</a:t>
                      </a:r>
                      <a:endParaRPr lang="ru-RU" sz="1300" dirty="0">
                        <a:effectLst/>
                        <a:latin typeface="Arial Narrow" panose="020B0606020202030204" pitchFamily="34" charset="0"/>
                      </a:endParaRPr>
                    </a:p>
                    <a:p>
                      <a:pPr>
                        <a:lnSpc>
                          <a:spcPct val="115000"/>
                        </a:lnSpc>
                        <a:spcAft>
                          <a:spcPts val="0"/>
                        </a:spcAft>
                      </a:pPr>
                      <a:r>
                        <a:rPr lang="ru-RU" sz="1300" kern="1200" dirty="0">
                          <a:effectLst/>
                          <a:latin typeface="Arial Narrow" panose="020B0606020202030204" pitchFamily="34" charset="0"/>
                        </a:rPr>
                        <a:t>- о начислении неустоек (штрафов, пеней), </a:t>
                      </a:r>
                      <a:endParaRPr lang="ru-RU" sz="1300" dirty="0">
                        <a:effectLst/>
                        <a:latin typeface="Arial Narrow" panose="020B0606020202030204" pitchFamily="34" charset="0"/>
                      </a:endParaRPr>
                    </a:p>
                    <a:p>
                      <a:pPr>
                        <a:lnSpc>
                          <a:spcPct val="115000"/>
                        </a:lnSpc>
                        <a:spcAft>
                          <a:spcPts val="0"/>
                        </a:spcAft>
                      </a:pPr>
                      <a:r>
                        <a:rPr lang="ru-RU" sz="1300" kern="1200" dirty="0">
                          <a:effectLst/>
                          <a:latin typeface="Arial Narrow" panose="020B0606020202030204" pitchFamily="34" charset="0"/>
                        </a:rPr>
                        <a:t>- заключение по результатам экспертизы, </a:t>
                      </a:r>
                      <a:endParaRPr lang="ru-RU" sz="1300" dirty="0">
                        <a:effectLst/>
                        <a:latin typeface="Arial Narrow" panose="020B0606020202030204" pitchFamily="34" charset="0"/>
                      </a:endParaRPr>
                    </a:p>
                    <a:p>
                      <a:pPr>
                        <a:lnSpc>
                          <a:spcPct val="115000"/>
                        </a:lnSpc>
                        <a:spcAft>
                          <a:spcPts val="0"/>
                        </a:spcAft>
                      </a:pPr>
                      <a:r>
                        <a:rPr lang="ru-RU" sz="1300" kern="1200" dirty="0">
                          <a:effectLst/>
                          <a:latin typeface="Arial Narrow" panose="020B0606020202030204" pitchFamily="34" charset="0"/>
                        </a:rPr>
                        <a:t>- информация о расторжении контракта</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ru-RU" sz="1300" kern="1200" dirty="0">
                          <a:effectLst/>
                          <a:latin typeface="Arial Narrow" panose="020B0606020202030204" pitchFamily="34" charset="0"/>
                        </a:rPr>
                        <a:t>не позднее </a:t>
                      </a:r>
                      <a:r>
                        <a:rPr lang="ru-RU" sz="1300" b="1" kern="1200" dirty="0">
                          <a:effectLst/>
                          <a:latin typeface="Arial Narrow" panose="020B0606020202030204" pitchFamily="34" charset="0"/>
                        </a:rPr>
                        <a:t>5 рабочих дней </a:t>
                      </a:r>
                      <a:r>
                        <a:rPr lang="ru-RU" sz="1300" kern="1200" dirty="0">
                          <a:effectLst/>
                          <a:latin typeface="Arial Narrow" panose="020B0606020202030204" pitchFamily="34" charset="0"/>
                        </a:rPr>
                        <a:t>со дня, следующего за днем исполнения контракта (отдельного этапа исполнения контракта), расторжения контракта</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04560">
                <a:tc>
                  <a:txBody>
                    <a:bodyPr/>
                    <a:lstStyle/>
                    <a:p>
                      <a:pPr>
                        <a:lnSpc>
                          <a:spcPct val="115000"/>
                        </a:lnSpc>
                        <a:spcAft>
                          <a:spcPts val="0"/>
                        </a:spcAft>
                      </a:pPr>
                      <a:r>
                        <a:rPr lang="ru-RU" sz="1300" kern="1200" dirty="0">
                          <a:effectLst/>
                          <a:latin typeface="Arial Narrow" panose="020B0606020202030204" pitchFamily="34" charset="0"/>
                        </a:rPr>
                        <a:t>5. Информация о приемке поставленного товара, выполненной работы (ее результатов), оказанной услуги, отдельных этапов исполнения контракта с приложением документа о приемке </a:t>
                      </a:r>
                      <a:r>
                        <a:rPr lang="ru-RU" sz="1300" u="sng" kern="1200" dirty="0">
                          <a:effectLst/>
                          <a:latin typeface="Arial Narrow" panose="020B0606020202030204" pitchFamily="34" charset="0"/>
                        </a:rPr>
                        <a:t>(подписанного на </a:t>
                      </a:r>
                      <a:r>
                        <a:rPr lang="ru-RU" sz="1300" b="1" u="sng" kern="1200" dirty="0">
                          <a:effectLst/>
                          <a:latin typeface="Arial Narrow" panose="020B0606020202030204" pitchFamily="34" charset="0"/>
                        </a:rPr>
                        <a:t>бумажном</a:t>
                      </a:r>
                      <a:r>
                        <a:rPr lang="ru-RU" sz="1300" u="sng" kern="1200" dirty="0">
                          <a:effectLst/>
                          <a:latin typeface="Arial Narrow" panose="020B0606020202030204" pitchFamily="34" charset="0"/>
                        </a:rPr>
                        <a:t> носителе)</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0"/>
                        </a:spcAft>
                      </a:pPr>
                      <a:r>
                        <a:rPr lang="ru-RU" sz="1300" kern="1200" dirty="0">
                          <a:effectLst/>
                          <a:latin typeface="Arial Narrow" panose="020B0606020202030204" pitchFamily="34" charset="0"/>
                        </a:rPr>
                        <a:t>не позднее </a:t>
                      </a:r>
                      <a:r>
                        <a:rPr lang="ru-RU" sz="1300" b="1" kern="1200" dirty="0">
                          <a:effectLst/>
                          <a:latin typeface="Arial Narrow" panose="020B0606020202030204" pitchFamily="34" charset="0"/>
                        </a:rPr>
                        <a:t>1 рабочего дня </a:t>
                      </a:r>
                      <a:r>
                        <a:rPr lang="ru-RU" sz="1300" kern="1200" dirty="0">
                          <a:effectLst/>
                          <a:latin typeface="Arial Narrow" panose="020B0606020202030204" pitchFamily="34" charset="0"/>
                        </a:rPr>
                        <a:t>со дня, следующего за днем подписания документа о приемке</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7729">
                <a:tc>
                  <a:txBody>
                    <a:bodyPr/>
                    <a:lstStyle/>
                    <a:p>
                      <a:pPr>
                        <a:lnSpc>
                          <a:spcPct val="115000"/>
                        </a:lnSpc>
                        <a:spcAft>
                          <a:spcPts val="0"/>
                        </a:spcAft>
                      </a:pPr>
                      <a:r>
                        <a:rPr lang="ru-RU" sz="1300" kern="1200" dirty="0">
                          <a:effectLst/>
                          <a:latin typeface="Arial Narrow" panose="020B0606020202030204" pitchFamily="34" charset="0"/>
                        </a:rPr>
                        <a:t>5.1. Если документ о приемке подписан ЭЦП в единой информационной системе </a:t>
                      </a:r>
                      <a:r>
                        <a:rPr lang="ru-RU" sz="1300" b="1" kern="1200" dirty="0">
                          <a:effectLst/>
                          <a:latin typeface="Arial Narrow" panose="020B0606020202030204" pitchFamily="34" charset="0"/>
                        </a:rPr>
                        <a:t>(электронное актирование)</a:t>
                      </a:r>
                      <a:endParaRPr lang="ru-RU" sz="1300" b="1"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ru-RU" sz="1300" kern="1200" dirty="0">
                          <a:effectLst/>
                          <a:latin typeface="Arial Narrow" panose="020B0606020202030204" pitchFamily="34" charset="0"/>
                        </a:rPr>
                        <a:t>- </a:t>
                      </a:r>
                      <a:r>
                        <a:rPr lang="ru-RU" sz="1300" b="1" u="sng" kern="1200" dirty="0">
                          <a:effectLst/>
                          <a:latin typeface="Arial Narrow" panose="020B0606020202030204" pitchFamily="34" charset="0"/>
                        </a:rPr>
                        <a:t>в день </a:t>
                      </a:r>
                      <a:r>
                        <a:rPr lang="ru-RU" sz="1300" kern="1200" dirty="0">
                          <a:effectLst/>
                          <a:latin typeface="Arial Narrow" panose="020B0606020202030204" pitchFamily="34" charset="0"/>
                        </a:rPr>
                        <a:t>подписания документа о приемке</a:t>
                      </a:r>
                      <a:endParaRPr lang="ru-RU" sz="1300" dirty="0">
                        <a:effectLst/>
                        <a:latin typeface="Arial Narrow" panose="020B0606020202030204" pitchFamily="34" charset="0"/>
                        <a:ea typeface="Calibri"/>
                        <a:cs typeface="Times New Roman"/>
                      </a:endParaRPr>
                    </a:p>
                  </a:txBody>
                  <a:tcPr marL="65582" marR="65582" marT="32791" marB="3279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696346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34" y="1214422"/>
            <a:ext cx="8429684" cy="714380"/>
          </a:xfrm>
        </p:spPr>
        <p:txBody>
          <a:bodyPr>
            <a:normAutofit fontScale="90000"/>
          </a:bodyPr>
          <a:lstStyle/>
          <a:p>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dirty="0" smtClean="0">
                <a:cs typeface="Aharoni" pitchFamily="2" charset="-79"/>
              </a:rPr>
              <a:t/>
            </a:r>
            <a:br>
              <a:rPr lang="ru-RU" sz="4800" dirty="0" smtClean="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u="sng" dirty="0" smtClean="0">
                <a:solidFill>
                  <a:srgbClr val="FF0000"/>
                </a:solidFill>
                <a:latin typeface="AGLettericaCondensedLight" pitchFamily="2" charset="0"/>
                <a:cs typeface="Aharoni" pitchFamily="2" charset="-79"/>
              </a:rPr>
              <a:t/>
            </a:r>
            <a:br>
              <a:rPr lang="ru-RU" sz="4800" u="sng" dirty="0" smtClean="0">
                <a:solidFill>
                  <a:srgbClr val="FF0000"/>
                </a:solidFill>
                <a:latin typeface="AGLettericaCondensedLight" pitchFamily="2" charset="0"/>
                <a:cs typeface="Aharoni" pitchFamily="2" charset="-79"/>
              </a:rPr>
            </a:br>
            <a:r>
              <a:rPr lang="ru-RU" sz="4800" dirty="0" smtClean="0">
                <a:cs typeface="Aharoni" pitchFamily="2" charset="-79"/>
              </a:rPr>
              <a:t/>
            </a:r>
            <a:br>
              <a:rPr lang="ru-RU" sz="4800" dirty="0" smtClean="0">
                <a:cs typeface="Aharoni" pitchFamily="2" charset="-79"/>
              </a:rPr>
            </a:br>
            <a:endParaRPr lang="ru-RU" sz="3600" dirty="0">
              <a:cs typeface="Aharoni" pitchFamily="2" charset="-79"/>
            </a:endParaRPr>
          </a:p>
        </p:txBody>
      </p:sp>
      <p:pic>
        <p:nvPicPr>
          <p:cNvPr id="1026" name="Picture 2" descr="C:\Users\740\Desktop\герб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70394"/>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
        <p:nvSpPr>
          <p:cNvPr id="17" name="TextBox 16"/>
          <p:cNvSpPr txBox="1"/>
          <p:nvPr/>
        </p:nvSpPr>
        <p:spPr>
          <a:xfrm>
            <a:off x="5214942" y="4000504"/>
            <a:ext cx="184731" cy="369332"/>
          </a:xfrm>
          <a:prstGeom prst="rect">
            <a:avLst/>
          </a:prstGeom>
          <a:noFill/>
        </p:spPr>
        <p:txBody>
          <a:bodyPr wrap="none" rtlCol="0">
            <a:spAutoFit/>
          </a:bodyPr>
          <a:lstStyle/>
          <a:p>
            <a:endParaRPr lang="ru-RU" dirty="0"/>
          </a:p>
        </p:txBody>
      </p:sp>
      <p:sp>
        <p:nvSpPr>
          <p:cNvPr id="14" name="TextBox 13"/>
          <p:cNvSpPr txBox="1"/>
          <p:nvPr/>
        </p:nvSpPr>
        <p:spPr>
          <a:xfrm>
            <a:off x="518202" y="935129"/>
            <a:ext cx="8286808" cy="400110"/>
          </a:xfrm>
          <a:prstGeom prst="rect">
            <a:avLst/>
          </a:prstGeom>
          <a:noFill/>
        </p:spPr>
        <p:txBody>
          <a:bodyPr wrap="square" rtlCol="0">
            <a:spAutoFit/>
          </a:bodyPr>
          <a:lstStyle/>
          <a:p>
            <a:pPr algn="ctr"/>
            <a:r>
              <a:rPr lang="ru-RU" sz="2000" b="1" dirty="0" smtClean="0">
                <a:solidFill>
                  <a:srgbClr val="FF0000"/>
                </a:solidFill>
                <a:latin typeface="Arial Narrow" pitchFamily="34" charset="0"/>
                <a:cs typeface="Arial" pitchFamily="34" charset="0"/>
              </a:rPr>
              <a:t>Сроки оплаты товаров, работ, услуг</a:t>
            </a:r>
          </a:p>
        </p:txBody>
      </p:sp>
      <p:graphicFrame>
        <p:nvGraphicFramePr>
          <p:cNvPr id="4" name="Таблица 3"/>
          <p:cNvGraphicFramePr>
            <a:graphicFrameLocks noGrp="1"/>
          </p:cNvGraphicFramePr>
          <p:nvPr>
            <p:extLst>
              <p:ext uri="{D42A27DB-BD31-4B8C-83A1-F6EECF244321}">
                <p14:modId xmlns:p14="http://schemas.microsoft.com/office/powerpoint/2010/main" val="34415206"/>
              </p:ext>
            </p:extLst>
          </p:nvPr>
        </p:nvGraphicFramePr>
        <p:xfrm>
          <a:off x="611560" y="1484784"/>
          <a:ext cx="8064896" cy="4751955"/>
        </p:xfrm>
        <a:graphic>
          <a:graphicData uri="http://schemas.openxmlformats.org/drawingml/2006/table">
            <a:tbl>
              <a:tblPr firstRow="1" firstCol="1" bandRow="1"/>
              <a:tblGrid>
                <a:gridCol w="1914862"/>
                <a:gridCol w="3125698"/>
                <a:gridCol w="3024336"/>
              </a:tblGrid>
              <a:tr h="505395">
                <a:tc gridSpan="3">
                  <a:txBody>
                    <a:bodyPr/>
                    <a:lstStyle/>
                    <a:p>
                      <a:pPr algn="ctr">
                        <a:lnSpc>
                          <a:spcPct val="115000"/>
                        </a:lnSpc>
                        <a:spcAft>
                          <a:spcPts val="0"/>
                        </a:spcAft>
                      </a:pPr>
                      <a:r>
                        <a:rPr lang="ru-RU" sz="1400" b="1" u="sng" dirty="0">
                          <a:effectLst/>
                          <a:latin typeface="Arial Narrow" panose="020B0606020202030204" pitchFamily="34" charset="0"/>
                          <a:ea typeface="Calibri"/>
                          <a:cs typeface="Times New Roman"/>
                        </a:rPr>
                        <a:t>Для заказчиков, не являющихся федеральными органами исполнительной власти, </a:t>
                      </a:r>
                      <a:endParaRPr lang="ru-RU" sz="1400" u="sng" dirty="0">
                        <a:effectLst/>
                        <a:latin typeface="Arial Narrow" panose="020B0606020202030204" pitchFamily="34" charset="0"/>
                        <a:ea typeface="Calibri"/>
                        <a:cs typeface="Times New Roman"/>
                      </a:endParaRPr>
                    </a:p>
                    <a:p>
                      <a:pPr algn="ctr">
                        <a:lnSpc>
                          <a:spcPct val="115000"/>
                        </a:lnSpc>
                        <a:spcAft>
                          <a:spcPts val="0"/>
                        </a:spcAft>
                      </a:pPr>
                      <a:r>
                        <a:rPr lang="ru-RU" sz="1400" b="1" u="sng" dirty="0">
                          <a:effectLst/>
                          <a:latin typeface="Arial Narrow" panose="020B0606020202030204" pitchFamily="34" charset="0"/>
                          <a:ea typeface="Calibri"/>
                          <a:cs typeface="Times New Roman"/>
                        </a:rPr>
                        <a:t>автономными и бюджетными учреждениями, созданными РФ </a:t>
                      </a:r>
                      <a:r>
                        <a:rPr lang="ru-RU" sz="1200" dirty="0">
                          <a:effectLst/>
                          <a:latin typeface="Arial Narrow" panose="020B0606020202030204" pitchFamily="34" charset="0"/>
                          <a:ea typeface="Calibri"/>
                          <a:cs typeface="Times New Roman"/>
                        </a:rPr>
                        <a:t> </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598986">
                <a:tc rowSpan="2">
                  <a:txBody>
                    <a:bodyPr/>
                    <a:lstStyle/>
                    <a:p>
                      <a:pPr>
                        <a:lnSpc>
                          <a:spcPct val="115000"/>
                        </a:lnSpc>
                        <a:spcAft>
                          <a:spcPts val="0"/>
                        </a:spcAft>
                      </a:pPr>
                      <a:r>
                        <a:rPr lang="ru-RU" sz="1300" dirty="0">
                          <a:effectLst/>
                          <a:latin typeface="Arial Narrow" panose="020B0606020202030204" pitchFamily="34" charset="0"/>
                          <a:ea typeface="Calibri"/>
                          <a:cs typeface="Times New Roman"/>
                        </a:rPr>
                        <a:t> </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ru-RU" sz="1300" b="1" dirty="0">
                          <a:effectLst/>
                          <a:latin typeface="Arial Narrow" panose="020B0606020202030204" pitchFamily="34" charset="0"/>
                          <a:ea typeface="Calibri"/>
                          <a:cs typeface="Times New Roman"/>
                        </a:rPr>
                        <a:t>Дата размещения в ЕИС извещения, направления приглашения (для закрытых закупок), заключения контракта с единственным </a:t>
                      </a:r>
                      <a:r>
                        <a:rPr lang="ru-RU" sz="1300" b="1" dirty="0" smtClean="0">
                          <a:effectLst/>
                          <a:latin typeface="Arial Narrow" panose="020B0606020202030204" pitchFamily="34" charset="0"/>
                          <a:ea typeface="Calibri"/>
                          <a:cs typeface="Times New Roman"/>
                        </a:rPr>
                        <a:t>поставщиком</a:t>
                      </a:r>
                      <a:r>
                        <a:rPr lang="ru-RU" sz="1300" dirty="0">
                          <a:effectLst/>
                          <a:latin typeface="Arial Narrow" panose="020B0606020202030204" pitchFamily="34" charset="0"/>
                          <a:ea typeface="Calibri"/>
                          <a:cs typeface="Times New Roman"/>
                        </a:rPr>
                        <a:t> </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452983">
                <a:tc vMerge="1">
                  <a:txBody>
                    <a:bodyPr/>
                    <a:lstStyle/>
                    <a:p>
                      <a:endParaRPr lang="ru-RU"/>
                    </a:p>
                  </a:txBody>
                  <a:tcPr/>
                </a:tc>
                <a:tc>
                  <a:txBody>
                    <a:bodyPr/>
                    <a:lstStyle/>
                    <a:p>
                      <a:pPr algn="ctr">
                        <a:lnSpc>
                          <a:spcPct val="115000"/>
                        </a:lnSpc>
                        <a:spcAft>
                          <a:spcPts val="0"/>
                        </a:spcAft>
                      </a:pPr>
                      <a:r>
                        <a:rPr lang="ru-RU" sz="1300" b="1" dirty="0">
                          <a:effectLst/>
                          <a:latin typeface="Arial Narrow" panose="020B0606020202030204" pitchFamily="34" charset="0"/>
                          <a:ea typeface="Calibri"/>
                          <a:cs typeface="Times New Roman"/>
                        </a:rPr>
                        <a:t>с 01.01.2022 </a:t>
                      </a:r>
                      <a:r>
                        <a:rPr lang="ru-RU" sz="1300" b="1" dirty="0" smtClean="0">
                          <a:effectLst/>
                          <a:latin typeface="Arial Narrow" panose="020B0606020202030204" pitchFamily="34" charset="0"/>
                          <a:ea typeface="Calibri"/>
                          <a:cs typeface="Times New Roman"/>
                        </a:rPr>
                        <a:t>по 30.06.2022</a:t>
                      </a:r>
                      <a:endParaRPr lang="ru-RU" sz="1300" dirty="0">
                        <a:effectLst/>
                        <a:latin typeface="Arial Narrow" panose="020B0606020202030204" pitchFamily="34" charset="0"/>
                        <a:ea typeface="Calibri"/>
                        <a:cs typeface="Times New Roman"/>
                      </a:endParaRP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u="sng" dirty="0">
                          <a:effectLst/>
                          <a:latin typeface="Arial Narrow" panose="020B0606020202030204" pitchFamily="34" charset="0"/>
                          <a:ea typeface="Calibri"/>
                          <a:cs typeface="Times New Roman"/>
                        </a:rPr>
                        <a:t>с 01.07.2022</a:t>
                      </a:r>
                      <a:endParaRPr lang="ru-RU" sz="1600" u="sng" dirty="0">
                        <a:effectLst/>
                        <a:latin typeface="Arial Narrow" panose="020B0606020202030204" pitchFamily="34" charset="0"/>
                        <a:ea typeface="Calibri"/>
                        <a:cs typeface="Times New Roman"/>
                      </a:endParaRP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310">
                <a:tc>
                  <a:txBody>
                    <a:bodyPr/>
                    <a:lstStyle/>
                    <a:p>
                      <a:pPr>
                        <a:lnSpc>
                          <a:spcPct val="115000"/>
                        </a:lnSpc>
                        <a:spcAft>
                          <a:spcPts val="0"/>
                        </a:spcAft>
                      </a:pPr>
                      <a:r>
                        <a:rPr lang="ru-RU" sz="1300" b="1" u="sng" dirty="0" smtClean="0">
                          <a:effectLst/>
                          <a:latin typeface="Arial Narrow" panose="020B0606020202030204" pitchFamily="34" charset="0"/>
                          <a:ea typeface="Calibri"/>
                          <a:cs typeface="Times New Roman"/>
                        </a:rPr>
                        <a:t>общее правило</a:t>
                      </a:r>
                      <a:endParaRPr lang="ru-RU" sz="1300" b="1" dirty="0">
                        <a:effectLst/>
                        <a:latin typeface="Arial Narrow" panose="020B0606020202030204" pitchFamily="34" charset="0"/>
                        <a:ea typeface="Calibri"/>
                        <a:cs typeface="Times New Roman"/>
                      </a:endParaRP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15000"/>
                        </a:lnSpc>
                        <a:spcAft>
                          <a:spcPts val="0"/>
                        </a:spcAft>
                      </a:pPr>
                      <a:r>
                        <a:rPr lang="ru-RU" sz="1300" dirty="0">
                          <a:effectLst/>
                          <a:latin typeface="Arial Narrow" panose="020B0606020202030204" pitchFamily="34" charset="0"/>
                          <a:ea typeface="Calibri"/>
                          <a:cs typeface="Times New Roman"/>
                        </a:rPr>
                        <a:t>не более </a:t>
                      </a:r>
                      <a:r>
                        <a:rPr lang="ru-RU" sz="1300" b="1" dirty="0">
                          <a:effectLst/>
                          <a:latin typeface="Arial Narrow" panose="020B0606020202030204" pitchFamily="34" charset="0"/>
                          <a:ea typeface="Calibri"/>
                          <a:cs typeface="Times New Roman"/>
                        </a:rPr>
                        <a:t>15 рабочих</a:t>
                      </a:r>
                      <a:r>
                        <a:rPr lang="ru-RU" sz="1300" dirty="0">
                          <a:effectLst/>
                          <a:latin typeface="Arial Narrow" panose="020B0606020202030204" pitchFamily="34" charset="0"/>
                          <a:ea typeface="Calibri"/>
                          <a:cs typeface="Times New Roman"/>
                        </a:rPr>
                        <a:t> дней с даты подписания заказчиком документа о приемке </a:t>
                      </a:r>
                      <a:endParaRPr lang="ru-RU" sz="1300" dirty="0" smtClean="0">
                        <a:effectLst/>
                        <a:latin typeface="Arial Narrow" panose="020B0606020202030204" pitchFamily="34" charset="0"/>
                        <a:ea typeface="Calibri"/>
                        <a:cs typeface="Times New Roman"/>
                      </a:endParaRPr>
                    </a:p>
                    <a:p>
                      <a:pPr>
                        <a:lnSpc>
                          <a:spcPct val="115000"/>
                        </a:lnSpc>
                        <a:spcAft>
                          <a:spcPts val="0"/>
                        </a:spcAft>
                      </a:pPr>
                      <a:r>
                        <a:rPr lang="ru-RU" sz="1300" dirty="0" smtClean="0">
                          <a:effectLst/>
                          <a:latin typeface="Arial Narrow" panose="020B0606020202030204" pitchFamily="34" charset="0"/>
                          <a:ea typeface="Calibri"/>
                          <a:cs typeface="Times New Roman"/>
                        </a:rPr>
                        <a:t>(</a:t>
                      </a:r>
                      <a:r>
                        <a:rPr lang="ru-RU" sz="1300" dirty="0">
                          <a:effectLst/>
                          <a:latin typeface="Arial Narrow" panose="020B0606020202030204" pitchFamily="34" charset="0"/>
                          <a:ea typeface="Calibri"/>
                          <a:cs typeface="Times New Roman"/>
                        </a:rPr>
                        <a:t>ч. 13.1 ст. 34 </a:t>
                      </a:r>
                      <a:r>
                        <a:rPr lang="ru-RU" sz="1300" dirty="0" smtClean="0">
                          <a:effectLst/>
                          <a:latin typeface="Arial Narrow" panose="020B0606020202030204" pitchFamily="34" charset="0"/>
                          <a:ea typeface="Calibri"/>
                          <a:cs typeface="Times New Roman"/>
                        </a:rPr>
                        <a:t>Закона 44-ФЗ</a:t>
                      </a:r>
                      <a:r>
                        <a:rPr lang="ru-RU" sz="1300" dirty="0">
                          <a:effectLst/>
                          <a:latin typeface="Arial Narrow" panose="020B0606020202030204" pitchFamily="34" charset="0"/>
                          <a:ea typeface="Calibri"/>
                          <a:cs typeface="Times New Roman"/>
                        </a:rPr>
                        <a:t>, ч. 12 ст. 6 </a:t>
                      </a:r>
                      <a:r>
                        <a:rPr lang="ru-RU" sz="1300" dirty="0" smtClean="0">
                          <a:effectLst/>
                          <a:latin typeface="Arial Narrow" panose="020B0606020202030204" pitchFamily="34" charset="0"/>
                          <a:ea typeface="Calibri"/>
                          <a:cs typeface="Times New Roman"/>
                        </a:rPr>
                        <a:t>Закона 104-ФЗ</a:t>
                      </a:r>
                      <a:r>
                        <a:rPr lang="ru-RU" sz="1300" dirty="0">
                          <a:effectLst/>
                          <a:latin typeface="Arial Narrow" panose="020B0606020202030204" pitchFamily="34" charset="0"/>
                          <a:ea typeface="Calibri"/>
                          <a:cs typeface="Times New Roman"/>
                        </a:rPr>
                        <a:t>)</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15000"/>
                        </a:lnSpc>
                        <a:spcAft>
                          <a:spcPts val="0"/>
                        </a:spcAft>
                      </a:pPr>
                      <a:r>
                        <a:rPr lang="ru-RU" sz="1300" dirty="0">
                          <a:effectLst/>
                          <a:latin typeface="Arial Narrow" panose="020B0606020202030204" pitchFamily="34" charset="0"/>
                          <a:ea typeface="Calibri"/>
                          <a:cs typeface="Times New Roman"/>
                        </a:rPr>
                        <a:t>не более </a:t>
                      </a:r>
                      <a:r>
                        <a:rPr lang="ru-RU" sz="1300" b="1" dirty="0">
                          <a:effectLst/>
                          <a:latin typeface="Arial Narrow" panose="020B0606020202030204" pitchFamily="34" charset="0"/>
                          <a:ea typeface="Calibri"/>
                          <a:cs typeface="Times New Roman"/>
                        </a:rPr>
                        <a:t>7 рабочих</a:t>
                      </a:r>
                      <a:r>
                        <a:rPr lang="ru-RU" sz="1300" dirty="0">
                          <a:effectLst/>
                          <a:latin typeface="Arial Narrow" panose="020B0606020202030204" pitchFamily="34" charset="0"/>
                          <a:ea typeface="Calibri"/>
                          <a:cs typeface="Times New Roman"/>
                        </a:rPr>
                        <a:t> дней с даты подписания заказчиком документа о приемке </a:t>
                      </a:r>
                      <a:endParaRPr lang="ru-RU" sz="1300" dirty="0" smtClean="0">
                        <a:effectLst/>
                        <a:latin typeface="Arial Narrow" panose="020B0606020202030204" pitchFamily="34" charset="0"/>
                        <a:ea typeface="Calibri"/>
                        <a:cs typeface="Times New Roman"/>
                      </a:endParaRPr>
                    </a:p>
                    <a:p>
                      <a:pPr>
                        <a:lnSpc>
                          <a:spcPct val="115000"/>
                        </a:lnSpc>
                        <a:spcAft>
                          <a:spcPts val="0"/>
                        </a:spcAft>
                      </a:pPr>
                      <a:r>
                        <a:rPr lang="ru-RU" sz="1300" dirty="0" smtClean="0">
                          <a:effectLst/>
                          <a:latin typeface="Arial Narrow" panose="020B0606020202030204" pitchFamily="34" charset="0"/>
                          <a:ea typeface="Calibri"/>
                          <a:cs typeface="Times New Roman"/>
                        </a:rPr>
                        <a:t>(</a:t>
                      </a:r>
                      <a:r>
                        <a:rPr lang="ru-RU" sz="1300" dirty="0">
                          <a:effectLst/>
                          <a:latin typeface="Arial Narrow" panose="020B0606020202030204" pitchFamily="34" charset="0"/>
                          <a:ea typeface="Calibri"/>
                          <a:cs typeface="Times New Roman"/>
                        </a:rPr>
                        <a:t>ч. </a:t>
                      </a:r>
                      <a:r>
                        <a:rPr lang="ru-RU" sz="1300" dirty="0" smtClean="0">
                          <a:effectLst/>
                          <a:latin typeface="Arial Narrow" panose="020B0606020202030204" pitchFamily="34" charset="0"/>
                          <a:ea typeface="Calibri"/>
                          <a:cs typeface="Times New Roman"/>
                        </a:rPr>
                        <a:t>11 ст</a:t>
                      </a:r>
                      <a:r>
                        <a:rPr lang="ru-RU" sz="1300" dirty="0">
                          <a:effectLst/>
                          <a:latin typeface="Arial Narrow" panose="020B0606020202030204" pitchFamily="34" charset="0"/>
                          <a:ea typeface="Calibri"/>
                          <a:cs typeface="Times New Roman"/>
                        </a:rPr>
                        <a:t>. 6 </a:t>
                      </a:r>
                      <a:r>
                        <a:rPr lang="ru-RU" sz="1300" dirty="0" smtClean="0">
                          <a:effectLst/>
                          <a:latin typeface="Arial Narrow" panose="020B0606020202030204" pitchFamily="34" charset="0"/>
                          <a:ea typeface="Calibri"/>
                          <a:cs typeface="Times New Roman"/>
                        </a:rPr>
                        <a:t>Закона 104-ФЗ</a:t>
                      </a:r>
                      <a:r>
                        <a:rPr lang="ru-RU" sz="1300" dirty="0">
                          <a:effectLst/>
                          <a:latin typeface="Arial Narrow" panose="020B0606020202030204" pitchFamily="34" charset="0"/>
                          <a:ea typeface="Calibri"/>
                          <a:cs typeface="Times New Roman"/>
                        </a:rPr>
                        <a:t>)</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1397633">
                <a:tc>
                  <a:txBody>
                    <a:bodyPr/>
                    <a:lstStyle/>
                    <a:p>
                      <a:pPr>
                        <a:lnSpc>
                          <a:spcPct val="115000"/>
                        </a:lnSpc>
                        <a:spcAft>
                          <a:spcPts val="0"/>
                        </a:spcAft>
                      </a:pPr>
                      <a:r>
                        <a:rPr lang="ru-RU" sz="1300" dirty="0">
                          <a:effectLst/>
                          <a:latin typeface="Arial Narrow" panose="020B0606020202030204" pitchFamily="34" charset="0"/>
                          <a:ea typeface="Calibri"/>
                          <a:cs typeface="Times New Roman"/>
                        </a:rPr>
                        <a:t>контракт заключен по результатам определения поставщика </a:t>
                      </a:r>
                      <a:r>
                        <a:rPr lang="ru-RU" sz="1300" b="1" dirty="0">
                          <a:effectLst/>
                          <a:latin typeface="Arial Narrow" panose="020B0606020202030204" pitchFamily="34" charset="0"/>
                          <a:ea typeface="Calibri"/>
                          <a:cs typeface="Times New Roman"/>
                        </a:rPr>
                        <a:t>в соответствии с п. 1 ч. 1 ст. 30 Закона 44-ФЗ (СМП, СОНО)</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0"/>
                        </a:spcAft>
                      </a:pPr>
                      <a:r>
                        <a:rPr lang="ru-RU" sz="1300" dirty="0">
                          <a:effectLst/>
                          <a:latin typeface="Arial Narrow" panose="020B0606020202030204" pitchFamily="34" charset="0"/>
                          <a:ea typeface="Calibri"/>
                          <a:cs typeface="Times New Roman"/>
                        </a:rPr>
                        <a:t>не более </a:t>
                      </a:r>
                      <a:r>
                        <a:rPr lang="ru-RU" sz="1300" b="1" dirty="0">
                          <a:effectLst/>
                          <a:latin typeface="Arial Narrow" panose="020B0606020202030204" pitchFamily="34" charset="0"/>
                          <a:ea typeface="Calibri"/>
                          <a:cs typeface="Times New Roman"/>
                        </a:rPr>
                        <a:t>10 рабочих</a:t>
                      </a:r>
                      <a:r>
                        <a:rPr lang="ru-RU" sz="1300" dirty="0">
                          <a:effectLst/>
                          <a:latin typeface="Arial Narrow" panose="020B0606020202030204" pitchFamily="34" charset="0"/>
                          <a:ea typeface="Calibri"/>
                          <a:cs typeface="Times New Roman"/>
                        </a:rPr>
                        <a:t> дней с даты подписания заказчиком документа о приемке </a:t>
                      </a:r>
                      <a:endParaRPr lang="ru-RU" sz="1300" dirty="0" smtClean="0">
                        <a:effectLst/>
                        <a:latin typeface="Arial Narrow" panose="020B0606020202030204" pitchFamily="34" charset="0"/>
                        <a:ea typeface="Calibri"/>
                        <a:cs typeface="Times New Roman"/>
                      </a:endParaRPr>
                    </a:p>
                    <a:p>
                      <a:pPr algn="just">
                        <a:lnSpc>
                          <a:spcPct val="115000"/>
                        </a:lnSpc>
                        <a:spcAft>
                          <a:spcPts val="0"/>
                        </a:spcAft>
                      </a:pPr>
                      <a:r>
                        <a:rPr lang="ru-RU" sz="1300" dirty="0" smtClean="0">
                          <a:effectLst/>
                          <a:latin typeface="Arial Narrow" panose="020B0606020202030204" pitchFamily="34" charset="0"/>
                          <a:ea typeface="Calibri"/>
                          <a:cs typeface="Times New Roman"/>
                        </a:rPr>
                        <a:t>(</a:t>
                      </a:r>
                      <a:r>
                        <a:rPr lang="ru-RU" sz="1300" dirty="0">
                          <a:effectLst/>
                          <a:latin typeface="Arial Narrow" panose="020B0606020202030204" pitchFamily="34" charset="0"/>
                          <a:ea typeface="Calibri"/>
                          <a:cs typeface="Times New Roman"/>
                        </a:rPr>
                        <a:t>ч. 8 ст. 30 </a:t>
                      </a:r>
                      <a:r>
                        <a:rPr lang="ru-RU" sz="1300" dirty="0" smtClean="0">
                          <a:effectLst/>
                          <a:latin typeface="Arial Narrow" panose="020B0606020202030204" pitchFamily="34" charset="0"/>
                          <a:ea typeface="Calibri"/>
                          <a:cs typeface="Times New Roman"/>
                        </a:rPr>
                        <a:t>Закона 44-ФЗ, п. 3 ч. 12 ст. 6 Закона 104-ФЗ)</a:t>
                      </a:r>
                      <a:endParaRPr lang="ru-RU" sz="1300" dirty="0">
                        <a:effectLst/>
                        <a:latin typeface="Arial Narrow" panose="020B0606020202030204" pitchFamily="34" charset="0"/>
                        <a:ea typeface="Calibri"/>
                        <a:cs typeface="Times New Roman"/>
                      </a:endParaRP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0"/>
                        </a:spcAft>
                      </a:pPr>
                      <a:r>
                        <a:rPr lang="ru-RU" sz="1300" dirty="0">
                          <a:effectLst/>
                          <a:latin typeface="Arial Narrow" panose="020B0606020202030204" pitchFamily="34" charset="0"/>
                          <a:ea typeface="Calibri"/>
                          <a:cs typeface="Times New Roman"/>
                        </a:rPr>
                        <a:t>не более </a:t>
                      </a:r>
                      <a:r>
                        <a:rPr lang="ru-RU" sz="1300" b="1" dirty="0">
                          <a:effectLst/>
                          <a:latin typeface="Arial Narrow" panose="020B0606020202030204" pitchFamily="34" charset="0"/>
                          <a:ea typeface="Calibri"/>
                          <a:cs typeface="Times New Roman"/>
                        </a:rPr>
                        <a:t>7 рабочих</a:t>
                      </a:r>
                      <a:r>
                        <a:rPr lang="ru-RU" sz="1300" dirty="0">
                          <a:effectLst/>
                          <a:latin typeface="Arial Narrow" panose="020B0606020202030204" pitchFamily="34" charset="0"/>
                          <a:ea typeface="Calibri"/>
                          <a:cs typeface="Times New Roman"/>
                        </a:rPr>
                        <a:t> дней с даты подписания заказчиком документа о приемке </a:t>
                      </a:r>
                      <a:endParaRPr lang="ru-RU" sz="1300" dirty="0" smtClean="0">
                        <a:effectLst/>
                        <a:latin typeface="Arial Narrow" panose="020B0606020202030204" pitchFamily="34" charset="0"/>
                        <a:ea typeface="Calibri"/>
                        <a:cs typeface="Times New Roman"/>
                      </a:endParaRPr>
                    </a:p>
                    <a:p>
                      <a:pPr algn="just">
                        <a:lnSpc>
                          <a:spcPct val="115000"/>
                        </a:lnSpc>
                        <a:spcAft>
                          <a:spcPts val="0"/>
                        </a:spcAft>
                      </a:pPr>
                      <a:r>
                        <a:rPr lang="ru-RU" sz="1300" dirty="0" smtClean="0">
                          <a:effectLst/>
                          <a:latin typeface="Arial Narrow" panose="020B0606020202030204" pitchFamily="34" charset="0"/>
                          <a:ea typeface="Calibri"/>
                          <a:cs typeface="Times New Roman"/>
                        </a:rPr>
                        <a:t>(</a:t>
                      </a:r>
                      <a:r>
                        <a:rPr lang="ru-RU" sz="1300" dirty="0">
                          <a:effectLst/>
                          <a:latin typeface="Arial Narrow" panose="020B0606020202030204" pitchFamily="34" charset="0"/>
                          <a:ea typeface="Calibri"/>
                          <a:cs typeface="Times New Roman"/>
                        </a:rPr>
                        <a:t>ч. </a:t>
                      </a:r>
                      <a:r>
                        <a:rPr lang="ru-RU" sz="1300" dirty="0" smtClean="0">
                          <a:effectLst/>
                          <a:latin typeface="Arial Narrow" panose="020B0606020202030204" pitchFamily="34" charset="0"/>
                          <a:ea typeface="Calibri"/>
                          <a:cs typeface="Times New Roman"/>
                        </a:rPr>
                        <a:t>11 ст</a:t>
                      </a:r>
                      <a:r>
                        <a:rPr lang="ru-RU" sz="1300" dirty="0">
                          <a:effectLst/>
                          <a:latin typeface="Arial Narrow" panose="020B0606020202030204" pitchFamily="34" charset="0"/>
                          <a:ea typeface="Calibri"/>
                          <a:cs typeface="Times New Roman"/>
                        </a:rPr>
                        <a:t>. 6 </a:t>
                      </a:r>
                      <a:r>
                        <a:rPr lang="ru-RU" sz="1300" dirty="0" smtClean="0">
                          <a:effectLst/>
                          <a:latin typeface="Arial Narrow" panose="020B0606020202030204" pitchFamily="34" charset="0"/>
                          <a:ea typeface="Calibri"/>
                          <a:cs typeface="Times New Roman"/>
                        </a:rPr>
                        <a:t>Закона 104-ФЗ</a:t>
                      </a:r>
                      <a:r>
                        <a:rPr lang="ru-RU" sz="1300" dirty="0">
                          <a:effectLst/>
                          <a:latin typeface="Arial Narrow" panose="020B0606020202030204" pitchFamily="34" charset="0"/>
                          <a:ea typeface="Calibri"/>
                          <a:cs typeface="Times New Roman"/>
                        </a:rPr>
                        <a:t>)</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798648">
                <a:tc>
                  <a:txBody>
                    <a:bodyPr/>
                    <a:lstStyle/>
                    <a:p>
                      <a:pPr>
                        <a:lnSpc>
                          <a:spcPct val="115000"/>
                        </a:lnSpc>
                        <a:spcAft>
                          <a:spcPts val="0"/>
                        </a:spcAft>
                      </a:pPr>
                      <a:r>
                        <a:rPr lang="ru-RU" sz="1300" b="1" dirty="0">
                          <a:effectLst/>
                          <a:latin typeface="Arial Narrow" panose="020B0606020202030204" pitchFamily="34" charset="0"/>
                          <a:ea typeface="Calibri"/>
                          <a:cs typeface="Times New Roman"/>
                        </a:rPr>
                        <a:t>оформление документа о приемке осуществляется без использования ЕИС</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nSpc>
                          <a:spcPct val="115000"/>
                        </a:lnSpc>
                        <a:spcAft>
                          <a:spcPts val="0"/>
                        </a:spcAft>
                      </a:pPr>
                      <a:r>
                        <a:rPr lang="ru-RU" sz="1300" dirty="0">
                          <a:effectLst/>
                          <a:latin typeface="Arial Narrow" panose="020B0606020202030204" pitchFamily="34" charset="0"/>
                          <a:ea typeface="Calibri"/>
                          <a:cs typeface="Times New Roman"/>
                        </a:rPr>
                        <a:t>не более </a:t>
                      </a:r>
                      <a:r>
                        <a:rPr lang="ru-RU" sz="1300" b="1" dirty="0">
                          <a:effectLst/>
                          <a:latin typeface="Arial Narrow" panose="020B0606020202030204" pitchFamily="34" charset="0"/>
                          <a:ea typeface="Calibri"/>
                          <a:cs typeface="Times New Roman"/>
                        </a:rPr>
                        <a:t>10 рабочих</a:t>
                      </a:r>
                      <a:r>
                        <a:rPr lang="ru-RU" sz="1300" dirty="0">
                          <a:effectLst/>
                          <a:latin typeface="Arial Narrow" panose="020B0606020202030204" pitchFamily="34" charset="0"/>
                          <a:ea typeface="Calibri"/>
                          <a:cs typeface="Times New Roman"/>
                        </a:rPr>
                        <a:t> дней с даты подписания заказчиком документа о приемке </a:t>
                      </a:r>
                      <a:endParaRPr lang="ru-RU" sz="1300" dirty="0" smtClean="0">
                        <a:effectLst/>
                        <a:latin typeface="Arial Narrow" panose="020B0606020202030204" pitchFamily="34" charset="0"/>
                        <a:ea typeface="Calibri"/>
                        <a:cs typeface="Times New Roman"/>
                      </a:endParaRPr>
                    </a:p>
                    <a:p>
                      <a:pPr>
                        <a:lnSpc>
                          <a:spcPct val="115000"/>
                        </a:lnSpc>
                        <a:spcAft>
                          <a:spcPts val="0"/>
                        </a:spcAft>
                      </a:pPr>
                      <a:r>
                        <a:rPr lang="ru-RU" sz="1300" dirty="0" smtClean="0">
                          <a:effectLst/>
                          <a:latin typeface="Arial Narrow" panose="020B0606020202030204" pitchFamily="34" charset="0"/>
                          <a:ea typeface="Calibri"/>
                          <a:cs typeface="Times New Roman"/>
                        </a:rPr>
                        <a:t>(</a:t>
                      </a:r>
                      <a:r>
                        <a:rPr lang="ru-RU" sz="1300" dirty="0">
                          <a:effectLst/>
                          <a:latin typeface="Arial Narrow" panose="020B0606020202030204" pitchFamily="34" charset="0"/>
                          <a:ea typeface="Calibri"/>
                          <a:cs typeface="Times New Roman"/>
                        </a:rPr>
                        <a:t>п. 2 ч. 13.1 ст. 34 </a:t>
                      </a:r>
                      <a:r>
                        <a:rPr lang="ru-RU" sz="1300" dirty="0" smtClean="0">
                          <a:effectLst/>
                          <a:latin typeface="Arial Narrow" panose="020B0606020202030204" pitchFamily="34" charset="0"/>
                          <a:ea typeface="Calibri"/>
                          <a:cs typeface="Times New Roman"/>
                        </a:rPr>
                        <a:t>Закона 44-ФЗ</a:t>
                      </a:r>
                      <a:r>
                        <a:rPr lang="ru-RU" sz="1300" dirty="0">
                          <a:effectLst/>
                          <a:latin typeface="Arial Narrow" panose="020B0606020202030204" pitchFamily="34" charset="0"/>
                          <a:ea typeface="Calibri"/>
                          <a:cs typeface="Times New Roman"/>
                        </a:rPr>
                        <a:t>, п. 2 ч. 12 ст. 6 </a:t>
                      </a:r>
                      <a:r>
                        <a:rPr lang="ru-RU" sz="1300" dirty="0" smtClean="0">
                          <a:effectLst/>
                          <a:latin typeface="Arial Narrow" panose="020B0606020202030204" pitchFamily="34" charset="0"/>
                          <a:ea typeface="Calibri"/>
                          <a:cs typeface="Times New Roman"/>
                        </a:rPr>
                        <a:t>Закона 104-ФЗ</a:t>
                      </a:r>
                      <a:r>
                        <a:rPr lang="ru-RU" sz="1300" dirty="0">
                          <a:effectLst/>
                          <a:latin typeface="Arial Narrow" panose="020B0606020202030204" pitchFamily="34" charset="0"/>
                          <a:ea typeface="Calibri"/>
                          <a:cs typeface="Times New Roman"/>
                        </a:rPr>
                        <a:t>)</a:t>
                      </a:r>
                    </a:p>
                  </a:txBody>
                  <a:tcPr marL="61924" marR="6192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r>
            </a:tbl>
          </a:graphicData>
        </a:graphic>
      </p:graphicFrame>
    </p:spTree>
    <p:extLst>
      <p:ext uri="{BB962C8B-B14F-4D97-AF65-F5344CB8AC3E}">
        <p14:creationId xmlns:p14="http://schemas.microsoft.com/office/powerpoint/2010/main" val="28222355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1643050"/>
            <a:ext cx="8286808" cy="3514142"/>
          </a:xfrm>
        </p:spPr>
        <p:txBody>
          <a:bodyPr>
            <a:noAutofit/>
          </a:bodyPr>
          <a:lstStyle/>
          <a:p>
            <a:r>
              <a:rPr lang="ru-RU" sz="2800" dirty="0" smtClean="0">
                <a:cs typeface="Aharoni" pitchFamily="2" charset="-79"/>
              </a:rPr>
              <a:t/>
            </a:r>
            <a:br>
              <a:rPr lang="ru-RU" sz="2800" dirty="0" smtClean="0">
                <a:cs typeface="Aharoni" pitchFamily="2" charset="-79"/>
              </a:rPr>
            </a:br>
            <a:r>
              <a:rPr lang="en-US" sz="2800" dirty="0" smtClean="0">
                <a:cs typeface="Aharoni" pitchFamily="2" charset="-79"/>
              </a:rPr>
              <a:t/>
            </a:r>
            <a:br>
              <a:rPr lang="en-US" sz="2800" dirty="0" smtClean="0">
                <a:cs typeface="Aharoni" pitchFamily="2" charset="-79"/>
              </a:rPr>
            </a:br>
            <a:r>
              <a:rPr lang="ru-RU" sz="3200" dirty="0" smtClean="0">
                <a:solidFill>
                  <a:schemeClr val="tx2">
                    <a:lumMod val="60000"/>
                    <a:lumOff val="40000"/>
                  </a:schemeClr>
                </a:solidFill>
                <a:latin typeface="Arial Narrow" panose="020B0606020202030204" pitchFamily="34" charset="0"/>
                <a:cs typeface="Aharoni" pitchFamily="2" charset="-79"/>
              </a:rPr>
              <a:t>Спасибо за внимание</a:t>
            </a:r>
            <a:r>
              <a:rPr lang="en-US" sz="2800" dirty="0" smtClean="0">
                <a:solidFill>
                  <a:schemeClr val="tx2">
                    <a:lumMod val="60000"/>
                    <a:lumOff val="40000"/>
                  </a:schemeClr>
                </a:solidFill>
                <a:latin typeface="Arial Narrow" panose="020B0606020202030204" pitchFamily="34" charset="0"/>
                <a:cs typeface="Aharoni" pitchFamily="2" charset="-79"/>
              </a:rPr>
              <a:t/>
            </a:r>
            <a:br>
              <a:rPr lang="en-US" sz="2800" dirty="0" smtClean="0">
                <a:solidFill>
                  <a:schemeClr val="tx2">
                    <a:lumMod val="60000"/>
                    <a:lumOff val="40000"/>
                  </a:schemeClr>
                </a:solidFill>
                <a:latin typeface="Arial Narrow" panose="020B0606020202030204" pitchFamily="34" charset="0"/>
                <a:cs typeface="Aharoni" pitchFamily="2" charset="-79"/>
              </a:rPr>
            </a:br>
            <a:r>
              <a:rPr lang="ru-RU" sz="2800" dirty="0" smtClean="0">
                <a:solidFill>
                  <a:schemeClr val="tx2">
                    <a:lumMod val="60000"/>
                    <a:lumOff val="40000"/>
                  </a:schemeClr>
                </a:solidFill>
                <a:latin typeface="Arial Narrow" panose="020B0606020202030204" pitchFamily="34" charset="0"/>
                <a:cs typeface="Aharoni" pitchFamily="2" charset="-79"/>
              </a:rPr>
              <a:t/>
            </a:r>
            <a:br>
              <a:rPr lang="ru-RU" sz="2800" dirty="0" smtClean="0">
                <a:solidFill>
                  <a:schemeClr val="tx2">
                    <a:lumMod val="60000"/>
                    <a:lumOff val="40000"/>
                  </a:schemeClr>
                </a:solidFill>
                <a:latin typeface="Arial Narrow" panose="020B0606020202030204" pitchFamily="34" charset="0"/>
                <a:cs typeface="Aharoni" pitchFamily="2" charset="-79"/>
              </a:rPr>
            </a:br>
            <a:r>
              <a:rPr lang="ru-RU" sz="2800" dirty="0" smtClean="0">
                <a:latin typeface="Arial Narrow" panose="020B0606020202030204" pitchFamily="34" charset="0"/>
                <a:cs typeface="Aharoni" pitchFamily="2" charset="-79"/>
              </a:rPr>
              <a:t/>
            </a:r>
            <a:br>
              <a:rPr lang="ru-RU" sz="2800" dirty="0" smtClean="0">
                <a:latin typeface="Arial Narrow" panose="020B0606020202030204" pitchFamily="34" charset="0"/>
                <a:cs typeface="Aharoni" pitchFamily="2" charset="-79"/>
              </a:rPr>
            </a:br>
            <a:r>
              <a:rPr lang="ru-RU" sz="2800" dirty="0" smtClean="0">
                <a:cs typeface="Aharoni" pitchFamily="2" charset="-79"/>
              </a:rPr>
              <a:t/>
            </a:r>
            <a:br>
              <a:rPr lang="ru-RU" sz="2800" dirty="0" smtClean="0">
                <a:cs typeface="Aharoni" pitchFamily="2" charset="-79"/>
              </a:rPr>
            </a:br>
            <a:endParaRPr lang="ru-RU" sz="2800" dirty="0">
              <a:cs typeface="Aharoni" pitchFamily="2" charset="-79"/>
            </a:endParaRPr>
          </a:p>
        </p:txBody>
      </p:sp>
      <p:pic>
        <p:nvPicPr>
          <p:cNvPr id="1026" name="Picture 2" descr="C:\Users\740\Desktop\герб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596" y="214290"/>
            <a:ext cx="645732" cy="642918"/>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2976" y="470394"/>
            <a:ext cx="2747868" cy="369332"/>
          </a:xfrm>
          <a:prstGeom prst="rect">
            <a:avLst/>
          </a:prstGeom>
        </p:spPr>
        <p:txBody>
          <a:bodyPr wrap="none">
            <a:spAutoFit/>
          </a:bodyPr>
          <a:lstStyle/>
          <a:p>
            <a:r>
              <a:rPr lang="ru-RU" dirty="0" smtClean="0">
                <a:latin typeface="Arial Narrow" panose="020B0606020202030204" pitchFamily="34" charset="0"/>
              </a:rPr>
              <a:t>Минэкономразвития</a:t>
            </a:r>
            <a:r>
              <a:rPr lang="ru-RU" i="1" dirty="0" smtClean="0">
                <a:latin typeface="Arial Narrow" panose="020B0606020202030204" pitchFamily="34" charset="0"/>
              </a:rPr>
              <a:t> </a:t>
            </a:r>
            <a:r>
              <a:rPr lang="ru-RU" dirty="0" smtClean="0">
                <a:latin typeface="Arial Narrow" panose="020B0606020202030204" pitchFamily="34" charset="0"/>
              </a:rPr>
              <a:t>области</a:t>
            </a:r>
            <a:endParaRPr lang="ru-RU" dirty="0">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05" y="2708920"/>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Поступившие вопросы</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200" b="1" dirty="0">
                <a:latin typeface="Arial Narrow" panose="020B0606020202030204" pitchFamily="34" charset="0"/>
              </a:rPr>
              <a:t>1. Обязан ли заказчик проводить внешнюю экспертизу при приемке </a:t>
            </a:r>
            <a:r>
              <a:rPr lang="ru-RU" sz="2200" b="1" dirty="0" smtClean="0">
                <a:latin typeface="Arial Narrow" panose="020B0606020202030204" pitchFamily="34" charset="0"/>
              </a:rPr>
              <a:t>результатов выполненных </a:t>
            </a:r>
            <a:r>
              <a:rPr lang="ru-RU" sz="2200" b="1" dirty="0">
                <a:latin typeface="Arial Narrow" panose="020B0606020202030204" pitchFamily="34" charset="0"/>
              </a:rPr>
              <a:t>работ по ремонту объектов капитального строительства</a:t>
            </a:r>
            <a:r>
              <a:rPr lang="ru-RU" sz="2200" b="1" dirty="0" smtClean="0">
                <a:latin typeface="Arial Narrow" panose="020B0606020202030204" pitchFamily="34" charset="0"/>
              </a:rPr>
              <a:t>?</a:t>
            </a: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2. При привлечении внешних экспертов, экспертных организаций кто несет</a:t>
            </a:r>
            <a:br>
              <a:rPr lang="ru-RU" sz="2200" dirty="0">
                <a:latin typeface="Arial Narrow" panose="020B0606020202030204" pitchFamily="34" charset="0"/>
              </a:rPr>
            </a:br>
            <a:r>
              <a:rPr lang="ru-RU" sz="2200" dirty="0">
                <a:latin typeface="Arial Narrow" panose="020B0606020202030204" pitchFamily="34" charset="0"/>
              </a:rPr>
              <a:t>ответственность за приемку: заказчик или эксперт, экспертная </a:t>
            </a:r>
            <a:r>
              <a:rPr lang="ru-RU" sz="2200" dirty="0" smtClean="0">
                <a:latin typeface="Arial Narrow" panose="020B0606020202030204" pitchFamily="34" charset="0"/>
              </a:rPr>
              <a:t>организация</a:t>
            </a:r>
            <a:r>
              <a:rPr lang="ru-RU" sz="2200" dirty="0">
                <a:latin typeface="Arial Narrow" panose="020B0606020202030204" pitchFamily="34" charset="0"/>
              </a:rPr>
              <a:t>? </a:t>
            </a:r>
            <a:r>
              <a:rPr lang="ru-RU" sz="2200" dirty="0" smtClean="0">
                <a:latin typeface="Arial Narrow" panose="020B0606020202030204" pitchFamily="34" charset="0"/>
              </a:rPr>
              <a:t>Какова степень </a:t>
            </a:r>
            <a:r>
              <a:rPr lang="ru-RU" sz="2200" dirty="0">
                <a:latin typeface="Arial Narrow" panose="020B0606020202030204" pitchFamily="34" charset="0"/>
              </a:rPr>
              <a:t>ответственности</a:t>
            </a:r>
            <a:r>
              <a:rPr lang="ru-RU" sz="2200" dirty="0" smtClean="0">
                <a:latin typeface="Arial Narrow" panose="020B0606020202030204" pitchFamily="34" charset="0"/>
              </a:rPr>
              <a:t>?</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3. Обязан ли заказчик оформлять результаты экспертизы, проведенной </a:t>
            </a:r>
            <a:r>
              <a:rPr lang="ru-RU" sz="2200" dirty="0" smtClean="0">
                <a:latin typeface="Arial Narrow" panose="020B0606020202030204" pitchFamily="34" charset="0"/>
              </a:rPr>
              <a:t>своими силами</a:t>
            </a:r>
            <a:r>
              <a:rPr lang="ru-RU" sz="2200" dirty="0">
                <a:latin typeface="Arial Narrow" panose="020B0606020202030204" pitchFamily="34" charset="0"/>
              </a:rPr>
              <a:t>, отдельным документом (акт, заключение) или достаточно документа </a:t>
            </a:r>
            <a:r>
              <a:rPr lang="ru-RU" sz="2200" dirty="0" smtClean="0">
                <a:latin typeface="Arial Narrow" panose="020B0606020202030204" pitchFamily="34" charset="0"/>
              </a:rPr>
              <a:t>о приемке </a:t>
            </a:r>
            <a:r>
              <a:rPr lang="ru-RU" sz="2200" dirty="0">
                <a:latin typeface="Arial Narrow" panose="020B0606020202030204" pitchFamily="34" charset="0"/>
              </a:rPr>
              <a:t>выполненных работ?</a:t>
            </a:r>
            <a:br>
              <a:rPr lang="ru-RU" sz="2200" dirty="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539552" y="2060848"/>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3783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05" y="2708920"/>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ПРИЕМКА ТОВАРОВ (РАБОТ, УСЛУГ) ПО КОНТРАКТУ</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200" b="1" dirty="0" smtClean="0">
                <a:latin typeface="Arial Narrow" panose="020B0606020202030204" pitchFamily="34" charset="0"/>
              </a:rPr>
              <a:t>Часть 3 статьи 94 Закона 44-ФЗ</a:t>
            </a: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200" dirty="0" smtClean="0">
                <a:latin typeface="Arial Narrow" panose="020B0606020202030204" pitchFamily="34" charset="0"/>
              </a:rPr>
              <a:t>Для проверки предоставленных поставщиком (подрядчиком, исполнителем) результатов, предусмотренных контрактом, в части их соответствия условиям контракта </a:t>
            </a:r>
            <a:r>
              <a:rPr lang="ru-RU" sz="2200" u="sng" dirty="0" smtClean="0">
                <a:latin typeface="Arial Narrow" panose="020B0606020202030204" pitchFamily="34" charset="0"/>
              </a:rPr>
              <a:t>заказчик обязан провести экспертизу</a:t>
            </a:r>
            <a:r>
              <a:rPr lang="ru-RU" sz="2200" dirty="0" smtClean="0">
                <a:latin typeface="Arial Narrow" panose="020B0606020202030204" pitchFamily="34" charset="0"/>
              </a:rPr>
              <a:t>. </a:t>
            </a:r>
            <a:r>
              <a:rPr lang="ru-RU" sz="2200" u="sng" dirty="0" smtClean="0">
                <a:latin typeface="Arial Narrow" panose="020B0606020202030204" pitchFamily="34" charset="0"/>
              </a:rPr>
              <a:t>Экспертиза</a:t>
            </a:r>
            <a:r>
              <a:rPr lang="ru-RU" sz="2200" dirty="0" smtClean="0">
                <a:latin typeface="Arial Narrow" panose="020B0606020202030204" pitchFamily="34" charset="0"/>
              </a:rPr>
              <a:t> результатов, предусмотренных контрактом, </a:t>
            </a:r>
            <a:r>
              <a:rPr lang="ru-RU" sz="2200" u="sng" dirty="0" smtClean="0">
                <a:latin typeface="Arial Narrow" panose="020B0606020202030204" pitchFamily="34" charset="0"/>
              </a:rPr>
              <a:t>может проводиться заказчиком своими силами или к ее проведению могут привлекаться эксперты, экспертные организации </a:t>
            </a:r>
            <a:r>
              <a:rPr lang="ru-RU" sz="2200" dirty="0" smtClean="0">
                <a:latin typeface="Arial Narrow" panose="020B0606020202030204" pitchFamily="34" charset="0"/>
              </a:rPr>
              <a:t>на основании контрактов, заключенных в соответствии с Законом 44-ФЗ.</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Часть 4.1 статьи 94 Закона 44-ФЗ</a:t>
            </a: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Правительство Российской Федерации </a:t>
            </a:r>
            <a:r>
              <a:rPr lang="ru-RU" sz="2200" u="sng" dirty="0">
                <a:latin typeface="Arial Narrow" panose="020B0606020202030204" pitchFamily="34" charset="0"/>
              </a:rPr>
              <a:t>вправе определить случаи обязательного проведения экспертами, экспертными организациями экспертизы </a:t>
            </a:r>
            <a:r>
              <a:rPr lang="ru-RU" sz="2200" dirty="0">
                <a:latin typeface="Arial Narrow" panose="020B0606020202030204" pitchFamily="34" charset="0"/>
              </a:rPr>
              <a:t>предусмотренных контрактом поставленных товаров, выполненных работ, оказанных услуг.</a:t>
            </a:r>
            <a:br>
              <a:rPr lang="ru-RU" sz="2200" dirty="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smtClean="0">
                <a:solidFill>
                  <a:srgbClr val="FF0000"/>
                </a:solidFill>
                <a:latin typeface="Arial Narrow" panose="020B0606020202030204" pitchFamily="34" charset="0"/>
              </a:rPr>
              <a:t>На сегодняшний день такие случаи не определены.</a:t>
            </a: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88993" y="1556792"/>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268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772816"/>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Статья </a:t>
            </a:r>
            <a:r>
              <a:rPr lang="ru-RU" sz="2700" b="1" dirty="0">
                <a:solidFill>
                  <a:srgbClr val="FF0000"/>
                </a:solidFill>
                <a:latin typeface="Arial Narrow" panose="020B0606020202030204" pitchFamily="34" charset="0"/>
              </a:rPr>
              <a:t>101 </a:t>
            </a:r>
            <a:r>
              <a:rPr lang="ru-RU" sz="2700" b="1" dirty="0" smtClean="0">
                <a:solidFill>
                  <a:srgbClr val="FF0000"/>
                </a:solidFill>
                <a:latin typeface="Arial Narrow" panose="020B0606020202030204" pitchFamily="34" charset="0"/>
              </a:rPr>
              <a:t>44-ФЗ. </a:t>
            </a:r>
            <a:br>
              <a:rPr lang="ru-RU" sz="2700" b="1" dirty="0" smtClean="0">
                <a:solidFill>
                  <a:srgbClr val="FF0000"/>
                </a:solidFill>
                <a:latin typeface="Arial Narrow" panose="020B0606020202030204" pitchFamily="34" charset="0"/>
              </a:rPr>
            </a:br>
            <a:r>
              <a:rPr lang="ru-RU" sz="2700" b="1" dirty="0" smtClean="0">
                <a:latin typeface="Arial Narrow" panose="020B0606020202030204" pitchFamily="34" charset="0"/>
              </a:rPr>
              <a:t>Контроль </a:t>
            </a:r>
            <a:r>
              <a:rPr lang="ru-RU" sz="2700" b="1" dirty="0">
                <a:latin typeface="Arial Narrow" panose="020B0606020202030204" pitchFamily="34" charset="0"/>
              </a:rPr>
              <a:t>в сфере закупок, осуществляемый заказчиком</a:t>
            </a: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700" u="sng" dirty="0">
                <a:latin typeface="Arial Narrow" panose="020B0606020202030204" pitchFamily="34" charset="0"/>
              </a:rPr>
              <a:t>1. Заказчик обязан осуществлять контроль за исполнением поставщиком (подрядчиком, исполнителем) условий контракта.</a:t>
            </a:r>
            <a:r>
              <a:rPr lang="ru-RU" sz="2700" dirty="0">
                <a:latin typeface="Arial Narrow" panose="020B0606020202030204" pitchFamily="34" charset="0"/>
              </a:rPr>
              <a:t/>
            </a:r>
            <a:br>
              <a:rPr lang="ru-RU" sz="2700" dirty="0">
                <a:latin typeface="Arial Narrow" panose="020B0606020202030204" pitchFamily="34" charset="0"/>
              </a:rPr>
            </a:br>
            <a:r>
              <a:rPr lang="ru-RU" sz="2700" dirty="0">
                <a:latin typeface="Arial Narrow" panose="020B0606020202030204" pitchFamily="34" charset="0"/>
              </a:rPr>
              <a:t/>
            </a:r>
            <a:br>
              <a:rPr lang="ru-RU" sz="2700"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24179" y="2276872"/>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686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05" y="2708920"/>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Поступившие вопросы</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200" dirty="0">
                <a:latin typeface="Arial Narrow" panose="020B0606020202030204" pitchFamily="34" charset="0"/>
              </a:rPr>
              <a:t>1. Обязан ли заказчик проводить внешнюю экспертизу при приемке </a:t>
            </a:r>
            <a:r>
              <a:rPr lang="ru-RU" sz="2200" dirty="0" smtClean="0">
                <a:latin typeface="Arial Narrow" panose="020B0606020202030204" pitchFamily="34" charset="0"/>
              </a:rPr>
              <a:t>результатов выполненных </a:t>
            </a:r>
            <a:r>
              <a:rPr lang="ru-RU" sz="2200" dirty="0">
                <a:latin typeface="Arial Narrow" panose="020B0606020202030204" pitchFamily="34" charset="0"/>
              </a:rPr>
              <a:t>работ по ремонту объектов капитального строительства</a:t>
            </a:r>
            <a:r>
              <a:rPr lang="ru-RU" sz="2200" dirty="0" smtClean="0">
                <a:latin typeface="Arial Narrow" panose="020B0606020202030204" pitchFamily="34" charset="0"/>
              </a:rPr>
              <a:t>?</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a:latin typeface="Arial Narrow" panose="020B0606020202030204" pitchFamily="34" charset="0"/>
              </a:rPr>
              <a:t>2. При привлечении внешних экспертов, экспертных организаций кто несет</a:t>
            </a:r>
            <a:br>
              <a:rPr lang="ru-RU" sz="2200" b="1" dirty="0">
                <a:latin typeface="Arial Narrow" panose="020B0606020202030204" pitchFamily="34" charset="0"/>
              </a:rPr>
            </a:br>
            <a:r>
              <a:rPr lang="ru-RU" sz="2200" b="1" dirty="0">
                <a:latin typeface="Arial Narrow" panose="020B0606020202030204" pitchFamily="34" charset="0"/>
              </a:rPr>
              <a:t>ответственность за приемку: заказчик или эксперт, экспертная </a:t>
            </a:r>
            <a:r>
              <a:rPr lang="ru-RU" sz="2200" b="1" dirty="0" smtClean="0">
                <a:latin typeface="Arial Narrow" panose="020B0606020202030204" pitchFamily="34" charset="0"/>
              </a:rPr>
              <a:t>организация</a:t>
            </a:r>
            <a:r>
              <a:rPr lang="ru-RU" sz="2200" b="1" dirty="0">
                <a:latin typeface="Arial Narrow" panose="020B0606020202030204" pitchFamily="34" charset="0"/>
              </a:rPr>
              <a:t>? </a:t>
            </a:r>
            <a:r>
              <a:rPr lang="ru-RU" sz="2200" b="1" dirty="0" smtClean="0">
                <a:latin typeface="Arial Narrow" panose="020B0606020202030204" pitchFamily="34" charset="0"/>
              </a:rPr>
              <a:t>Какова степень </a:t>
            </a:r>
            <a:r>
              <a:rPr lang="ru-RU" sz="2200" b="1" dirty="0">
                <a:latin typeface="Arial Narrow" panose="020B0606020202030204" pitchFamily="34" charset="0"/>
              </a:rPr>
              <a:t>ответственности</a:t>
            </a:r>
            <a:r>
              <a:rPr lang="ru-RU" sz="2200" b="1" dirty="0" smtClean="0">
                <a:latin typeface="Arial Narrow" panose="020B0606020202030204" pitchFamily="34" charset="0"/>
              </a:rPr>
              <a:t>?</a:t>
            </a: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dirty="0">
                <a:latin typeface="Arial Narrow" panose="020B0606020202030204" pitchFamily="34" charset="0"/>
              </a:rPr>
              <a:t>3. Обязан ли заказчик оформлять результаты экспертизы, проведенной </a:t>
            </a:r>
            <a:r>
              <a:rPr lang="ru-RU" sz="2200" dirty="0" smtClean="0">
                <a:latin typeface="Arial Narrow" panose="020B0606020202030204" pitchFamily="34" charset="0"/>
              </a:rPr>
              <a:t>своими силами</a:t>
            </a:r>
            <a:r>
              <a:rPr lang="ru-RU" sz="2200" dirty="0">
                <a:latin typeface="Arial Narrow" panose="020B0606020202030204" pitchFamily="34" charset="0"/>
              </a:rPr>
              <a:t>, отдельным документом (акт, заключение) или достаточно документа </a:t>
            </a:r>
            <a:r>
              <a:rPr lang="ru-RU" sz="2200" dirty="0" smtClean="0">
                <a:latin typeface="Arial Narrow" panose="020B0606020202030204" pitchFamily="34" charset="0"/>
              </a:rPr>
              <a:t>о приемке </a:t>
            </a:r>
            <a:r>
              <a:rPr lang="ru-RU" sz="2200" dirty="0">
                <a:latin typeface="Arial Narrow" panose="020B0606020202030204" pitchFamily="34" charset="0"/>
              </a:rPr>
              <a:t>выполненных работ?</a:t>
            </a:r>
            <a:br>
              <a:rPr lang="ru-RU" sz="2200" dirty="0">
                <a:latin typeface="Arial Narrow" panose="020B0606020202030204" pitchFamily="34" charset="0"/>
              </a:rPr>
            </a:br>
            <a:r>
              <a:rPr lang="ru-RU" sz="2200" dirty="0">
                <a:latin typeface="Arial Narrow" panose="020B0606020202030204" pitchFamily="34" charset="0"/>
              </a:rPr>
              <a:t/>
            </a:r>
            <a:br>
              <a:rPr lang="ru-RU" sz="2200" dirty="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539552" y="2060848"/>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56722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649" y="2564904"/>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ПРИЕМКА ТОВАРОВ (РАБОТ, УСЛУГ) ПО КОНТРАКТУ</a:t>
            </a:r>
            <a:br>
              <a:rPr lang="ru-RU" sz="2700" b="1" dirty="0" smtClean="0">
                <a:solidFill>
                  <a:srgbClr val="FF0000"/>
                </a:solidFill>
                <a:latin typeface="Arial Narrow" panose="020B0606020202030204" pitchFamily="34" charset="0"/>
              </a:rPr>
            </a:br>
            <a:r>
              <a:rPr lang="ru-RU" sz="2100" b="1" dirty="0" smtClean="0">
                <a:latin typeface="Arial Narrow" panose="020B0606020202030204" pitchFamily="34" charset="0"/>
              </a:rPr>
              <a:t>Часть 7 статьи 41 Закона 44-ФЗ</a:t>
            </a:r>
            <a:br>
              <a:rPr lang="ru-RU" sz="2100" b="1" dirty="0" smtClean="0">
                <a:latin typeface="Arial Narrow" panose="020B0606020202030204" pitchFamily="34" charset="0"/>
              </a:rPr>
            </a:br>
            <a:r>
              <a:rPr lang="ru-RU" sz="2100" b="1" dirty="0">
                <a:latin typeface="Arial Narrow" panose="020B0606020202030204" pitchFamily="34" charset="0"/>
              </a:rPr>
              <a:t>Результаты экспертизы</a:t>
            </a:r>
            <a:r>
              <a:rPr lang="ru-RU" sz="2100" dirty="0">
                <a:latin typeface="Arial Narrow" panose="020B0606020202030204" pitchFamily="34" charset="0"/>
              </a:rPr>
              <a:t>, проводимой экспертом или экспертной организацией в случаях, предусмотренных </a:t>
            </a:r>
            <a:r>
              <a:rPr lang="ru-RU" sz="2100" dirty="0" smtClean="0">
                <a:latin typeface="Arial Narrow" panose="020B0606020202030204" pitchFamily="34" charset="0"/>
              </a:rPr>
              <a:t>Законом 44-ФЗ, </a:t>
            </a:r>
            <a:r>
              <a:rPr lang="ru-RU" sz="2100" b="1" dirty="0">
                <a:latin typeface="Arial Narrow" panose="020B0606020202030204" pitchFamily="34" charset="0"/>
              </a:rPr>
              <a:t>оформляются в виде заключения</a:t>
            </a:r>
            <a:r>
              <a:rPr lang="ru-RU" sz="2100" dirty="0">
                <a:latin typeface="Arial Narrow" panose="020B0606020202030204" pitchFamily="34" charset="0"/>
              </a:rPr>
              <a:t>, которое подписывается экспертом или уполномоченным представителем экспертной организации и </a:t>
            </a:r>
            <a:r>
              <a:rPr lang="ru-RU" sz="2100" b="1" dirty="0">
                <a:latin typeface="Arial Narrow" panose="020B0606020202030204" pitchFamily="34" charset="0"/>
              </a:rPr>
              <a:t>должно быть объективным, обоснованным и соответствовать законодательству Российской Федерации</a:t>
            </a:r>
            <a:r>
              <a:rPr lang="ru-RU" sz="2100" dirty="0">
                <a:latin typeface="Arial Narrow" panose="020B0606020202030204" pitchFamily="34" charset="0"/>
              </a:rPr>
              <a:t>. </a:t>
            </a:r>
            <a:r>
              <a:rPr lang="ru-RU" sz="2100" dirty="0" smtClean="0">
                <a:latin typeface="Arial Narrow" panose="020B0606020202030204" pitchFamily="34" charset="0"/>
              </a:rPr>
              <a:t/>
            </a:r>
            <a:br>
              <a:rPr lang="ru-RU" sz="2100" dirty="0" smtClean="0">
                <a:latin typeface="Arial Narrow" panose="020B0606020202030204" pitchFamily="34" charset="0"/>
              </a:rPr>
            </a:br>
            <a:r>
              <a:rPr lang="ru-RU" sz="2100" dirty="0" smtClean="0">
                <a:latin typeface="Arial Narrow" panose="020B0606020202030204" pitchFamily="34" charset="0"/>
              </a:rPr>
              <a:t>За </a:t>
            </a:r>
            <a:r>
              <a:rPr lang="ru-RU" sz="2100" dirty="0">
                <a:latin typeface="Arial Narrow" panose="020B0606020202030204" pitchFamily="34" charset="0"/>
              </a:rPr>
              <a:t>предоставление недостоверных результатов экспертизы, экспертного заключения или заведомо ложного экспертного заключения, за невыполнение экспертом, экспертной организацией требования части 3 </a:t>
            </a:r>
            <a:r>
              <a:rPr lang="ru-RU" sz="2100" dirty="0" smtClean="0">
                <a:latin typeface="Arial Narrow" panose="020B0606020202030204" pitchFamily="34" charset="0"/>
              </a:rPr>
              <a:t>статьи 41 Закона 44-ФЗ </a:t>
            </a:r>
            <a:r>
              <a:rPr lang="ru-RU" sz="2100" dirty="0">
                <a:latin typeface="Arial Narrow" panose="020B0606020202030204" pitchFamily="34" charset="0"/>
              </a:rPr>
              <a:t>эксперт, экспертная организация, уполномоченный представитель экспертной организации, должностные лица экспертной организации несут ответственность в соответствии с законодательством Российской Федерации.</a:t>
            </a:r>
            <a:r>
              <a:rPr lang="ru-RU" sz="2200" dirty="0">
                <a:latin typeface="Arial Narrow" panose="020B0606020202030204" pitchFamily="34" charset="0"/>
              </a:rPr>
              <a:t/>
            </a:r>
            <a:br>
              <a:rPr lang="ru-RU" sz="2200"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i="1" dirty="0" smtClean="0">
                <a:latin typeface="Arial Narrow" panose="020B0606020202030204" pitchFamily="34" charset="0"/>
              </a:rPr>
              <a:t>Часть 3  статьи 41 Закона 44-ФЗ</a:t>
            </a:r>
            <a:r>
              <a:rPr lang="ru-RU" sz="2000" b="1" i="1" dirty="0" smtClean="0">
                <a:latin typeface="Arial Narrow" panose="020B0606020202030204" pitchFamily="34" charset="0"/>
              </a:rPr>
              <a:t>. </a:t>
            </a:r>
            <a:br>
              <a:rPr lang="ru-RU" sz="2000" b="1" i="1" dirty="0" smtClean="0">
                <a:latin typeface="Arial Narrow" panose="020B0606020202030204" pitchFamily="34" charset="0"/>
              </a:rPr>
            </a:br>
            <a:r>
              <a:rPr lang="ru-RU" sz="2000" b="1" i="1" dirty="0" smtClean="0">
                <a:latin typeface="Arial Narrow" panose="020B0606020202030204" pitchFamily="34" charset="0"/>
              </a:rPr>
              <a:t>Эксперт</a:t>
            </a:r>
            <a:r>
              <a:rPr lang="ru-RU" sz="2000" b="1" i="1" dirty="0">
                <a:latin typeface="Arial Narrow" panose="020B0606020202030204" pitchFamily="34" charset="0"/>
              </a:rPr>
              <a:t>, экспертная организация обязаны уведомить в письменной форме заказчика и поставщика (подрядчика, исполнителя) о допустимости своего участия в проведении экспертизы (в том числе об отсутствии оснований для </a:t>
            </a:r>
            <a:r>
              <a:rPr lang="ru-RU" sz="2000" b="1" i="1" dirty="0" err="1">
                <a:latin typeface="Arial Narrow" panose="020B0606020202030204" pitchFamily="34" charset="0"/>
              </a:rPr>
              <a:t>недопуска</a:t>
            </a:r>
            <a:r>
              <a:rPr lang="ru-RU" sz="2000" b="1" i="1" dirty="0">
                <a:latin typeface="Arial Narrow" panose="020B0606020202030204" pitchFamily="34" charset="0"/>
              </a:rPr>
              <a:t> к проведению </a:t>
            </a:r>
            <a:r>
              <a:rPr lang="ru-RU" sz="2000" b="1" i="1" dirty="0" smtClean="0">
                <a:latin typeface="Arial Narrow" panose="020B0606020202030204" pitchFamily="34" charset="0"/>
              </a:rPr>
              <a:t>экспертизы)</a:t>
            </a:r>
            <a:r>
              <a:rPr lang="ru-RU" sz="2400" b="1" i="1" dirty="0" smtClean="0">
                <a:latin typeface="Arial Narrow" panose="020B0606020202030204" pitchFamily="34" charset="0"/>
              </a:rPr>
              <a:t/>
            </a:r>
            <a:br>
              <a:rPr lang="ru-RU" sz="2400" b="1" i="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88993" y="1556792"/>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1876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852936"/>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ст.</a:t>
            </a:r>
            <a:r>
              <a:rPr lang="ru-RU" sz="2700" dirty="0" smtClean="0">
                <a:solidFill>
                  <a:srgbClr val="FF0000"/>
                </a:solidFill>
                <a:latin typeface="Arial Narrow" panose="020B0606020202030204" pitchFamily="34" charset="0"/>
              </a:rPr>
              <a:t> </a:t>
            </a:r>
            <a:r>
              <a:rPr lang="ru-RU" sz="2400" b="1" dirty="0" smtClean="0">
                <a:solidFill>
                  <a:srgbClr val="FF0000"/>
                </a:solidFill>
                <a:latin typeface="Arial Narrow" panose="020B0606020202030204" pitchFamily="34" charset="0"/>
              </a:rPr>
              <a:t>7.32.6 КоАП РФ </a:t>
            </a:r>
            <a:r>
              <a:rPr lang="ru-RU" sz="2400" b="1" dirty="0" smtClean="0">
                <a:latin typeface="Arial Narrow" panose="020B0606020202030204" pitchFamily="34" charset="0"/>
              </a:rPr>
              <a:t>Заведомо ложное экспертное заключение в сфере закупок товаров, работ, услуг для обеспечения государственных и муниципальных нужд</a:t>
            </a:r>
            <a:br>
              <a:rPr lang="ru-RU" sz="24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200" dirty="0" smtClean="0">
                <a:latin typeface="Arial Narrow" panose="020B0606020202030204" pitchFamily="34" charset="0"/>
              </a:rPr>
              <a:t>Дача экспертом, экспертной организацией, уполномоченным представителем экспертной организации </a:t>
            </a:r>
            <a:r>
              <a:rPr lang="ru-RU" sz="2200" b="1" dirty="0" smtClean="0">
                <a:latin typeface="Arial Narrow" panose="020B0606020202030204" pitchFamily="34" charset="0"/>
              </a:rPr>
              <a:t>заведомо ложного экспертного заключения </a:t>
            </a:r>
            <a:r>
              <a:rPr lang="ru-RU" sz="2200" dirty="0" smtClean="0">
                <a:latin typeface="Arial Narrow" panose="020B0606020202030204" pitchFamily="34" charset="0"/>
              </a:rPr>
              <a:t>в сфере закупок товаров, работ, услуг для обеспечения государственных и муниципальных нужд, если это действие не содержит уголовно наказуемого деяния,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влечет:</a:t>
            </a:r>
            <a:br>
              <a:rPr lang="ru-RU" sz="2200" b="1" dirty="0" smtClean="0">
                <a:latin typeface="Arial Narrow" panose="020B0606020202030204" pitchFamily="34" charset="0"/>
              </a:rPr>
            </a:br>
            <a:r>
              <a:rPr lang="ru-RU" sz="2200" b="1" dirty="0" smtClean="0">
                <a:latin typeface="Arial Narrow" panose="020B0606020202030204" pitchFamily="34" charset="0"/>
              </a:rPr>
              <a:t>- наложение </a:t>
            </a:r>
            <a:r>
              <a:rPr lang="ru-RU" sz="2200" b="1" dirty="0">
                <a:latin typeface="Arial Narrow" panose="020B0606020202030204" pitchFamily="34" charset="0"/>
              </a:rPr>
              <a:t>административного штрафа на должностных лиц в размере от </a:t>
            </a:r>
            <a:r>
              <a:rPr lang="ru-RU" sz="2200" b="1" dirty="0" smtClean="0">
                <a:latin typeface="Arial Narrow" panose="020B0606020202030204" pitchFamily="34" charset="0"/>
              </a:rPr>
              <a:t>30 </a:t>
            </a:r>
            <a:r>
              <a:rPr lang="ru-RU" sz="2200" b="1" dirty="0">
                <a:latin typeface="Arial Narrow" panose="020B0606020202030204" pitchFamily="34" charset="0"/>
              </a:rPr>
              <a:t>тысяч до </a:t>
            </a:r>
            <a:r>
              <a:rPr lang="ru-RU" sz="2200" b="1" dirty="0" smtClean="0">
                <a:latin typeface="Arial Narrow" panose="020B0606020202030204" pitchFamily="34" charset="0"/>
              </a:rPr>
              <a:t>50 </a:t>
            </a:r>
            <a:r>
              <a:rPr lang="ru-RU" sz="2200" b="1" dirty="0">
                <a:latin typeface="Arial Narrow" panose="020B0606020202030204" pitchFamily="34" charset="0"/>
              </a:rPr>
              <a:t>тысяч рублей </a:t>
            </a:r>
            <a:r>
              <a:rPr lang="ru-RU" sz="2200" b="1" dirty="0" smtClean="0">
                <a:latin typeface="Arial Narrow" panose="020B0606020202030204" pitchFamily="34" charset="0"/>
              </a:rPr>
              <a:t>или </a:t>
            </a:r>
            <a:r>
              <a:rPr lang="ru-RU" sz="2200" b="1" dirty="0">
                <a:latin typeface="Arial Narrow" panose="020B0606020202030204" pitchFamily="34" charset="0"/>
              </a:rPr>
              <a:t>дисквалификацию на срок от шести месяцев до одного года; </a:t>
            </a: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на </a:t>
            </a:r>
            <a:r>
              <a:rPr lang="ru-RU" sz="2200" b="1" dirty="0">
                <a:latin typeface="Arial Narrow" panose="020B0606020202030204" pitchFamily="34" charset="0"/>
              </a:rPr>
              <a:t>юридических лиц - наложение административного штрафа </a:t>
            </a:r>
            <a:r>
              <a:rPr lang="ru-RU" sz="2200" b="1" dirty="0" smtClean="0">
                <a:latin typeface="Arial Narrow" panose="020B0606020202030204" pitchFamily="34" charset="0"/>
              </a:rPr>
              <a:t>от 100 </a:t>
            </a:r>
            <a:r>
              <a:rPr lang="ru-RU" sz="2200" b="1" dirty="0">
                <a:latin typeface="Arial Narrow" panose="020B0606020202030204" pitchFamily="34" charset="0"/>
              </a:rPr>
              <a:t>тысяч до </a:t>
            </a:r>
            <a:r>
              <a:rPr lang="ru-RU" sz="2200" b="1" dirty="0" smtClean="0">
                <a:latin typeface="Arial Narrow" panose="020B0606020202030204" pitchFamily="34" charset="0"/>
              </a:rPr>
              <a:t>150 тысяч </a:t>
            </a:r>
            <a:r>
              <a:rPr lang="ru-RU" sz="2200" b="1" dirty="0">
                <a:latin typeface="Arial Narrow" panose="020B0606020202030204" pitchFamily="34" charset="0"/>
              </a:rPr>
              <a:t>рублей.</a:t>
            </a:r>
            <a:br>
              <a:rPr lang="ru-RU" sz="2200" b="1"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67544" y="2348880"/>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2902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852936"/>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Статья 200.6 УК РФ.</a:t>
            </a:r>
            <a:r>
              <a:rPr lang="ru-RU" sz="2400" b="1" dirty="0" smtClean="0">
                <a:solidFill>
                  <a:srgbClr val="FF0000"/>
                </a:solidFill>
                <a:latin typeface="Arial Narrow" panose="020B0606020202030204" pitchFamily="34" charset="0"/>
              </a:rPr>
              <a:t> </a:t>
            </a:r>
            <a:r>
              <a:rPr lang="ru-RU" sz="2400" b="1" dirty="0" smtClean="0">
                <a:latin typeface="Arial Narrow" panose="020B0606020202030204" pitchFamily="34" charset="0"/>
              </a:rPr>
              <a:t>Заведомо ложное экспертное заключение в сфере закупок товаров, работ, услуг для обеспечения государственных и муниципальных нужд</a:t>
            </a:r>
            <a:br>
              <a:rPr lang="ru-RU" sz="24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000" dirty="0" smtClean="0">
                <a:latin typeface="Arial Narrow" panose="020B0606020202030204" pitchFamily="34" charset="0"/>
              </a:rPr>
              <a:t>1.</a:t>
            </a:r>
            <a:r>
              <a:rPr lang="ru-RU" sz="2000" b="1" dirty="0" smtClean="0">
                <a:latin typeface="Arial Narrow" panose="020B0606020202030204" pitchFamily="34" charset="0"/>
              </a:rPr>
              <a:t> Дача </a:t>
            </a:r>
            <a:r>
              <a:rPr lang="ru-RU" sz="2000" b="1" dirty="0">
                <a:latin typeface="Arial Narrow" panose="020B0606020202030204" pitchFamily="34" charset="0"/>
              </a:rPr>
              <a:t>экспертом</a:t>
            </a:r>
            <a:r>
              <a:rPr lang="ru-RU" sz="2000" dirty="0">
                <a:latin typeface="Arial Narrow" panose="020B0606020202030204" pitchFamily="34" charset="0"/>
              </a:rPr>
              <a:t>, уполномоченным представителем экспертной организации </a:t>
            </a:r>
            <a:r>
              <a:rPr lang="ru-RU" sz="2000" b="1" dirty="0">
                <a:latin typeface="Arial Narrow" panose="020B0606020202030204" pitchFamily="34" charset="0"/>
              </a:rPr>
              <a:t>заведомо ложного экспертного заключения </a:t>
            </a:r>
            <a:r>
              <a:rPr lang="ru-RU" sz="2000" dirty="0">
                <a:latin typeface="Arial Narrow" panose="020B0606020202030204" pitchFamily="34" charset="0"/>
              </a:rPr>
              <a:t>в сфере закупок товаров, работ, услуг для обеспечения государственных и муниципальных нужд, </a:t>
            </a:r>
            <a:r>
              <a:rPr lang="ru-RU" sz="2000" b="1" dirty="0">
                <a:latin typeface="Arial Narrow" panose="020B0606020202030204" pitchFamily="34" charset="0"/>
              </a:rPr>
              <a:t>если это повлекло причинение крупного ущерба</a:t>
            </a:r>
            <a:r>
              <a:rPr lang="ru-RU" sz="2000" dirty="0">
                <a:latin typeface="Arial Narrow" panose="020B0606020202030204" pitchFamily="34" charset="0"/>
              </a:rPr>
              <a:t>, </a:t>
            </a:r>
            <a:r>
              <a:rPr lang="ru-RU" sz="2000" dirty="0" smtClean="0">
                <a:latin typeface="Arial Narrow" panose="020B0606020202030204" pitchFamily="34" charset="0"/>
              </a:rPr>
              <a:t>- </a:t>
            </a:r>
            <a:r>
              <a:rPr lang="ru-RU" sz="2000" b="1" dirty="0" smtClean="0">
                <a:latin typeface="Arial Narrow" panose="020B0606020202030204" pitchFamily="34" charset="0"/>
              </a:rPr>
              <a:t>наказывается:</a:t>
            </a:r>
            <a:r>
              <a:rPr lang="ru-RU" sz="2000" dirty="0" smtClean="0">
                <a:latin typeface="Arial Narrow" panose="020B0606020202030204" pitchFamily="34" charset="0"/>
              </a:rPr>
              <a:t> </a:t>
            </a:r>
            <a:br>
              <a:rPr lang="ru-RU" sz="2000" dirty="0" smtClean="0">
                <a:latin typeface="Arial Narrow" panose="020B0606020202030204" pitchFamily="34" charset="0"/>
              </a:rPr>
            </a:br>
            <a:r>
              <a:rPr lang="ru-RU" sz="2000" b="1" dirty="0" smtClean="0">
                <a:latin typeface="Arial Narrow" panose="020B0606020202030204" pitchFamily="34" charset="0"/>
              </a:rPr>
              <a:t>штрафом</a:t>
            </a:r>
            <a:r>
              <a:rPr lang="ru-RU" sz="2000" dirty="0" smtClean="0">
                <a:latin typeface="Arial Narrow" panose="020B0606020202030204" pitchFamily="34" charset="0"/>
              </a:rPr>
              <a:t> </a:t>
            </a:r>
            <a:r>
              <a:rPr lang="ru-RU" sz="2000" dirty="0">
                <a:latin typeface="Arial Narrow" panose="020B0606020202030204" pitchFamily="34" charset="0"/>
              </a:rPr>
              <a:t>в размере до </a:t>
            </a:r>
            <a:r>
              <a:rPr lang="ru-RU" sz="2000" dirty="0" smtClean="0">
                <a:latin typeface="Arial Narrow" panose="020B0606020202030204" pitchFamily="34" charset="0"/>
              </a:rPr>
              <a:t>300 </a:t>
            </a:r>
            <a:r>
              <a:rPr lang="ru-RU" sz="2000" dirty="0">
                <a:latin typeface="Arial Narrow" panose="020B0606020202030204" pitchFamily="34" charset="0"/>
              </a:rPr>
              <a:t>тысяч рублей или в размере заработной платы или иного дохода осужденного за период до </a:t>
            </a:r>
            <a:r>
              <a:rPr lang="ru-RU" sz="2000" dirty="0" smtClean="0">
                <a:latin typeface="Arial Narrow" panose="020B0606020202030204" pitchFamily="34" charset="0"/>
              </a:rPr>
              <a:t>1 </a:t>
            </a:r>
            <a:r>
              <a:rPr lang="ru-RU" sz="2000" dirty="0">
                <a:latin typeface="Arial Narrow" panose="020B0606020202030204" pitchFamily="34" charset="0"/>
              </a:rPr>
              <a:t>года с лишением права</a:t>
            </a:r>
            <a:r>
              <a:rPr lang="ru-RU" sz="2000" b="1" dirty="0">
                <a:latin typeface="Arial Narrow" panose="020B0606020202030204" pitchFamily="34" charset="0"/>
              </a:rPr>
              <a:t> </a:t>
            </a:r>
            <a:r>
              <a:rPr lang="ru-RU" sz="2000" dirty="0">
                <a:latin typeface="Arial Narrow" panose="020B0606020202030204" pitchFamily="34" charset="0"/>
              </a:rPr>
              <a:t>занимать определенные должности или заниматься определенной деятельностью на срок до </a:t>
            </a:r>
            <a:r>
              <a:rPr lang="ru-RU" sz="2000" dirty="0" smtClean="0">
                <a:latin typeface="Arial Narrow" panose="020B0606020202030204" pitchFamily="34" charset="0"/>
              </a:rPr>
              <a:t>3 </a:t>
            </a:r>
            <a:r>
              <a:rPr lang="ru-RU" sz="2000" dirty="0">
                <a:latin typeface="Arial Narrow" panose="020B0606020202030204" pitchFamily="34" charset="0"/>
              </a:rPr>
              <a:t>лет или без такового, </a:t>
            </a:r>
            <a:r>
              <a:rPr lang="ru-RU" sz="2000" dirty="0" smtClean="0">
                <a:latin typeface="Arial Narrow" panose="020B0606020202030204" pitchFamily="34" charset="0"/>
              </a:rPr>
              <a:t/>
            </a:r>
            <a:br>
              <a:rPr lang="ru-RU" sz="2000" dirty="0" smtClean="0">
                <a:latin typeface="Arial Narrow" panose="020B0606020202030204" pitchFamily="34" charset="0"/>
              </a:rPr>
            </a:br>
            <a:r>
              <a:rPr lang="ru-RU" sz="2000" b="1" dirty="0" smtClean="0">
                <a:latin typeface="Arial Narrow" panose="020B0606020202030204" pitchFamily="34" charset="0"/>
              </a:rPr>
              <a:t>либо </a:t>
            </a:r>
            <a:r>
              <a:rPr lang="ru-RU" sz="2000" b="1" dirty="0">
                <a:latin typeface="Arial Narrow" panose="020B0606020202030204" pitchFamily="34" charset="0"/>
              </a:rPr>
              <a:t>принудительными работами </a:t>
            </a:r>
            <a:r>
              <a:rPr lang="ru-RU" sz="2000" dirty="0">
                <a:latin typeface="Arial Narrow" panose="020B0606020202030204" pitchFamily="34" charset="0"/>
              </a:rPr>
              <a:t>на срок до </a:t>
            </a:r>
            <a:r>
              <a:rPr lang="ru-RU" sz="2000" dirty="0" smtClean="0">
                <a:latin typeface="Arial Narrow" panose="020B0606020202030204" pitchFamily="34" charset="0"/>
              </a:rPr>
              <a:t>1 </a:t>
            </a:r>
            <a:r>
              <a:rPr lang="ru-RU" sz="2000" dirty="0">
                <a:latin typeface="Arial Narrow" panose="020B0606020202030204" pitchFamily="34" charset="0"/>
              </a:rPr>
              <a:t>года с лишением права занимать определенные должности или заниматься определенной деятельностью на срок до </a:t>
            </a:r>
            <a:r>
              <a:rPr lang="ru-RU" sz="2000" dirty="0" smtClean="0">
                <a:latin typeface="Arial Narrow" panose="020B0606020202030204" pitchFamily="34" charset="0"/>
              </a:rPr>
              <a:t>3 </a:t>
            </a:r>
            <a:r>
              <a:rPr lang="ru-RU" sz="2000" dirty="0">
                <a:latin typeface="Arial Narrow" panose="020B0606020202030204" pitchFamily="34" charset="0"/>
              </a:rPr>
              <a:t>лет или без такового, </a:t>
            </a:r>
            <a:r>
              <a:rPr lang="ru-RU" sz="2000" dirty="0" smtClean="0">
                <a:latin typeface="Arial Narrow" panose="020B0606020202030204" pitchFamily="34" charset="0"/>
              </a:rPr>
              <a:t/>
            </a:r>
            <a:br>
              <a:rPr lang="ru-RU" sz="2000" dirty="0" smtClean="0">
                <a:latin typeface="Arial Narrow" panose="020B0606020202030204" pitchFamily="34" charset="0"/>
              </a:rPr>
            </a:br>
            <a:r>
              <a:rPr lang="ru-RU" sz="2000" b="1" dirty="0" smtClean="0">
                <a:latin typeface="Arial Narrow" panose="020B0606020202030204" pitchFamily="34" charset="0"/>
              </a:rPr>
              <a:t>либо </a:t>
            </a:r>
            <a:r>
              <a:rPr lang="ru-RU" sz="2000" b="1" dirty="0">
                <a:latin typeface="Arial Narrow" panose="020B0606020202030204" pitchFamily="34" charset="0"/>
              </a:rPr>
              <a:t>лишением свободы </a:t>
            </a:r>
            <a:r>
              <a:rPr lang="ru-RU" sz="2000" dirty="0">
                <a:latin typeface="Arial Narrow" panose="020B0606020202030204" pitchFamily="34" charset="0"/>
              </a:rPr>
              <a:t>на срок до </a:t>
            </a:r>
            <a:r>
              <a:rPr lang="ru-RU" sz="2000" dirty="0" smtClean="0">
                <a:latin typeface="Arial Narrow" panose="020B0606020202030204" pitchFamily="34" charset="0"/>
              </a:rPr>
              <a:t>1 </a:t>
            </a:r>
            <a:r>
              <a:rPr lang="ru-RU" sz="2000" dirty="0">
                <a:latin typeface="Arial Narrow" panose="020B0606020202030204" pitchFamily="34" charset="0"/>
              </a:rPr>
              <a:t>года с лишением права занимать определенные должности или заниматься определенной деятельностью на срок до </a:t>
            </a:r>
            <a:r>
              <a:rPr lang="ru-RU" sz="2000" dirty="0" smtClean="0">
                <a:latin typeface="Arial Narrow" panose="020B0606020202030204" pitchFamily="34" charset="0"/>
              </a:rPr>
              <a:t>3 </a:t>
            </a:r>
            <a:r>
              <a:rPr lang="ru-RU" sz="2000" dirty="0">
                <a:latin typeface="Arial Narrow" panose="020B0606020202030204" pitchFamily="34" charset="0"/>
              </a:rPr>
              <a:t>лет или без такового.</a:t>
            </a:r>
            <a:r>
              <a:rPr lang="ru-RU" sz="2200" dirty="0">
                <a:latin typeface="Arial Narrow" panose="020B0606020202030204" pitchFamily="34" charset="0"/>
              </a:rPr>
              <a:t/>
            </a:r>
            <a:br>
              <a:rPr lang="ru-RU" sz="2200"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67544" y="2348880"/>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57857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276872"/>
            <a:ext cx="8229600" cy="360040"/>
          </a:xfrm>
        </p:spPr>
        <p:txBody>
          <a:bodyPr>
            <a:normAutofit fontScale="90000"/>
          </a:bodyPr>
          <a:lstStyle/>
          <a:p>
            <a:pPr algn="l"/>
            <a:r>
              <a:rPr lang="ru-RU" sz="2700" dirty="0" smtClean="0">
                <a:latin typeface="Arial Narrow" panose="020B0606020202030204" pitchFamily="34" charset="0"/>
              </a:rPr>
              <a:t/>
            </a:r>
            <a:br>
              <a:rPr lang="ru-RU" sz="2700" dirty="0" smtClean="0">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dirty="0" smtClean="0">
                <a:solidFill>
                  <a:srgbClr val="FF0000"/>
                </a:solidFill>
                <a:latin typeface="Arial Narrow" panose="020B0606020202030204" pitchFamily="34" charset="0"/>
              </a:rPr>
              <a:t/>
            </a:r>
            <a:br>
              <a:rPr lang="ru-RU" sz="2700"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Часть 10 статьи 7.32 КоАП РФ</a:t>
            </a:r>
            <a:br>
              <a:rPr lang="ru-RU" sz="2700" b="1" dirty="0" smtClean="0">
                <a:solidFill>
                  <a:srgbClr val="FF0000"/>
                </a:solidFill>
                <a:latin typeface="Arial Narrow" panose="020B0606020202030204" pitchFamily="34" charset="0"/>
              </a:rPr>
            </a:br>
            <a:r>
              <a:rPr lang="ru-RU" sz="2700" b="1" dirty="0" smtClean="0">
                <a:solidFill>
                  <a:srgbClr val="FF0000"/>
                </a:solidFill>
                <a:latin typeface="Arial Narrow" panose="020B0606020202030204" pitchFamily="34" charset="0"/>
              </a:rPr>
              <a:t/>
            </a:r>
            <a:br>
              <a:rPr lang="ru-RU" sz="2700" b="1" dirty="0" smtClean="0">
                <a:solidFill>
                  <a:srgbClr val="FF0000"/>
                </a:solidFill>
                <a:latin typeface="Arial Narrow" panose="020B0606020202030204" pitchFamily="34" charset="0"/>
              </a:rPr>
            </a:br>
            <a:r>
              <a:rPr lang="ru-RU" sz="2000" b="1" dirty="0" smtClean="0">
                <a:latin typeface="Arial Narrow" panose="020B0606020202030204" pitchFamily="34" charset="0"/>
              </a:rPr>
              <a:t>Приемка</a:t>
            </a:r>
            <a:r>
              <a:rPr lang="ru-RU" sz="2000" dirty="0" smtClean="0">
                <a:latin typeface="Arial Narrow" panose="020B0606020202030204" pitchFamily="34" charset="0"/>
              </a:rPr>
              <a:t> </a:t>
            </a:r>
            <a:r>
              <a:rPr lang="ru-RU" sz="2000" dirty="0">
                <a:latin typeface="Arial Narrow" panose="020B0606020202030204" pitchFamily="34" charset="0"/>
              </a:rPr>
              <a:t>поставленного товара, выполненной работы (ее результатов), оказанной услуги или отдельного этапа исполнения контракта </a:t>
            </a:r>
            <a:r>
              <a:rPr lang="ru-RU" sz="2000" b="1" dirty="0">
                <a:latin typeface="Arial Narrow" panose="020B0606020202030204" pitchFamily="34" charset="0"/>
              </a:rPr>
              <a:t>в случае несоответствия </a:t>
            </a:r>
            <a:r>
              <a:rPr lang="ru-RU" sz="2000" dirty="0">
                <a:latin typeface="Arial Narrow" panose="020B0606020202030204" pitchFamily="34" charset="0"/>
              </a:rPr>
              <a:t>этих товара, работы, услуги либо результатов выполненных работ условиям контракта, </a:t>
            </a:r>
            <a:r>
              <a:rPr lang="ru-RU" sz="2000" b="1" dirty="0">
                <a:latin typeface="Arial Narrow" panose="020B0606020202030204" pitchFamily="34" charset="0"/>
              </a:rPr>
              <a:t>если</a:t>
            </a:r>
            <a:r>
              <a:rPr lang="ru-RU" sz="2000" dirty="0">
                <a:latin typeface="Arial Narrow" panose="020B0606020202030204" pitchFamily="34" charset="0"/>
              </a:rPr>
              <a:t> выявленное несоответствие </a:t>
            </a:r>
            <a:r>
              <a:rPr lang="ru-RU" sz="2000" b="1" dirty="0">
                <a:latin typeface="Arial Narrow" panose="020B0606020202030204" pitchFamily="34" charset="0"/>
              </a:rPr>
              <a:t>не устранено </a:t>
            </a:r>
            <a:r>
              <a:rPr lang="ru-RU" sz="2000" dirty="0">
                <a:latin typeface="Arial Narrow" panose="020B0606020202030204" pitchFamily="34" charset="0"/>
              </a:rPr>
              <a:t>поставщиком (подрядчиком, исполнителем) и </a:t>
            </a:r>
            <a:r>
              <a:rPr lang="ru-RU" sz="2000" b="1" dirty="0">
                <a:latin typeface="Arial Narrow" panose="020B0606020202030204" pitchFamily="34" charset="0"/>
              </a:rPr>
              <a:t>привело к дополнительному расходованию </a:t>
            </a:r>
            <a:r>
              <a:rPr lang="ru-RU" sz="2000" dirty="0">
                <a:latin typeface="Arial Narrow" panose="020B0606020202030204" pitchFamily="34" charset="0"/>
              </a:rPr>
              <a:t>средств соответствующего бюджета бюджетной системы Российской Федерации </a:t>
            </a:r>
            <a:r>
              <a:rPr lang="ru-RU" sz="2000" b="1" dirty="0">
                <a:latin typeface="Arial Narrow" panose="020B0606020202030204" pitchFamily="34" charset="0"/>
              </a:rPr>
              <a:t>или уменьшению количества </a:t>
            </a:r>
            <a:r>
              <a:rPr lang="ru-RU" sz="2000" dirty="0">
                <a:latin typeface="Arial Narrow" panose="020B0606020202030204" pitchFamily="34" charset="0"/>
              </a:rPr>
              <a:t>поставляемых товаров, объема выполняемых работ, оказываемых услуг для обеспечения государственных и муниципальных нужд, -</a:t>
            </a:r>
            <a:br>
              <a:rPr lang="ru-RU" sz="2000" dirty="0">
                <a:latin typeface="Arial Narrow" panose="020B0606020202030204" pitchFamily="34" charset="0"/>
              </a:rPr>
            </a:br>
            <a:r>
              <a:rPr lang="ru-RU" sz="2000" b="1" dirty="0">
                <a:latin typeface="Arial Narrow" panose="020B0606020202030204" pitchFamily="34" charset="0"/>
              </a:rPr>
              <a:t>влечет наложение административного штрафа на должностных лиц в размере </a:t>
            </a:r>
            <a:r>
              <a:rPr lang="ru-RU" sz="2000" b="1" dirty="0" smtClean="0">
                <a:latin typeface="Arial Narrow" panose="020B0606020202030204" pitchFamily="34" charset="0"/>
              </a:rPr>
              <a:t/>
            </a:r>
            <a:br>
              <a:rPr lang="ru-RU" sz="2000" b="1" dirty="0" smtClean="0">
                <a:latin typeface="Arial Narrow" panose="020B0606020202030204" pitchFamily="34" charset="0"/>
              </a:rPr>
            </a:br>
            <a:r>
              <a:rPr lang="ru-RU" sz="2000" b="1" dirty="0" smtClean="0">
                <a:latin typeface="Arial Narrow" panose="020B0606020202030204" pitchFamily="34" charset="0"/>
              </a:rPr>
              <a:t>от 20 </a:t>
            </a:r>
            <a:r>
              <a:rPr lang="ru-RU" sz="2000" b="1" dirty="0">
                <a:latin typeface="Arial Narrow" panose="020B0606020202030204" pitchFamily="34" charset="0"/>
              </a:rPr>
              <a:t>тысяч до </a:t>
            </a:r>
            <a:r>
              <a:rPr lang="ru-RU" sz="2000" b="1" dirty="0" smtClean="0">
                <a:latin typeface="Arial Narrow" panose="020B0606020202030204" pitchFamily="34" charset="0"/>
              </a:rPr>
              <a:t>50 </a:t>
            </a:r>
            <a:r>
              <a:rPr lang="ru-RU" sz="2000" b="1" dirty="0">
                <a:latin typeface="Arial Narrow" panose="020B0606020202030204" pitchFamily="34" charset="0"/>
              </a:rPr>
              <a:t>тысяч рублей</a:t>
            </a:r>
            <a:r>
              <a:rPr lang="ru-RU" sz="2000" dirty="0">
                <a:latin typeface="Arial Narrow" panose="020B0606020202030204" pitchFamily="34" charset="0"/>
              </a:rPr>
              <a:t>.</a:t>
            </a:r>
            <a:br>
              <a:rPr lang="ru-RU" sz="2000" dirty="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dirty="0" smtClean="0">
                <a:latin typeface="Arial Narrow" panose="020B0606020202030204" pitchFamily="34" charset="0"/>
              </a:rPr>
              <a:t/>
            </a:r>
            <a:br>
              <a:rPr lang="ru-RU" sz="2200"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200" b="1" dirty="0" smtClean="0">
                <a:latin typeface="Arial Narrow" panose="020B0606020202030204" pitchFamily="34" charset="0"/>
              </a:rPr>
              <a:t/>
            </a:r>
            <a:br>
              <a:rPr lang="ru-RU" sz="22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dirty="0" smtClean="0">
                <a:latin typeface="Arial Narrow" panose="020B0606020202030204" pitchFamily="34" charset="0"/>
              </a:rPr>
              <a:t/>
            </a:r>
            <a:br>
              <a:rPr lang="ru-RU" dirty="0" smtClean="0">
                <a:latin typeface="Arial Narrow" panose="020B0606020202030204" pitchFamily="34" charset="0"/>
              </a:rPr>
            </a:br>
            <a:endParaRPr lang="ru-RU" dirty="0">
              <a:latin typeface="Arial Narrow" panose="020B0606020202030204"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58" y="285728"/>
            <a:ext cx="642942" cy="642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1071538" y="571480"/>
            <a:ext cx="2747868" cy="369332"/>
          </a:xfrm>
          <a:prstGeom prst="rect">
            <a:avLst/>
          </a:prstGeom>
        </p:spPr>
        <p:txBody>
          <a:bodyPr wrap="none">
            <a:spAutoFit/>
          </a:bodyPr>
          <a:lstStyle/>
          <a:p>
            <a:r>
              <a:rPr lang="ru-RU" dirty="0" smtClean="0">
                <a:solidFill>
                  <a:prstClr val="black"/>
                </a:solidFill>
                <a:latin typeface="Arial Narrow" panose="020B0606020202030204" pitchFamily="34" charset="0"/>
              </a:rPr>
              <a:t>Минэкономразвития</a:t>
            </a:r>
            <a:r>
              <a:rPr lang="ru-RU" i="1" dirty="0" smtClean="0">
                <a:solidFill>
                  <a:prstClr val="black"/>
                </a:solidFill>
                <a:latin typeface="Arial Narrow" panose="020B0606020202030204" pitchFamily="34" charset="0"/>
              </a:rPr>
              <a:t> </a:t>
            </a:r>
            <a:r>
              <a:rPr lang="ru-RU" dirty="0" smtClean="0">
                <a:solidFill>
                  <a:prstClr val="black"/>
                </a:solidFill>
                <a:latin typeface="Arial Narrow" panose="020B0606020202030204" pitchFamily="34" charset="0"/>
              </a:rPr>
              <a:t>области</a:t>
            </a:r>
            <a:endParaRPr lang="ru-RU" dirty="0">
              <a:solidFill>
                <a:prstClr val="black"/>
              </a:solidFill>
              <a:latin typeface="Arial Narrow" panose="020B0606020202030204" pitchFamily="34" charset="0"/>
            </a:endParaRPr>
          </a:p>
        </p:txBody>
      </p:sp>
      <p:cxnSp>
        <p:nvCxnSpPr>
          <p:cNvPr id="6" name="Прямая соединительная линия 5"/>
          <p:cNvCxnSpPr/>
          <p:nvPr/>
        </p:nvCxnSpPr>
        <p:spPr>
          <a:xfrm>
            <a:off x="467544" y="2060848"/>
            <a:ext cx="82089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655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5162</TotalTime>
  <Words>855</Words>
  <Application>Microsoft Office PowerPoint</Application>
  <PresentationFormat>Экран (4:3)</PresentationFormat>
  <Paragraphs>116</Paragraphs>
  <Slides>19</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 Контроль в сфере закупок      </vt:lpstr>
      <vt:lpstr>          Поступившие вопросы  1. Обязан ли заказчик проводить внешнюю экспертизу при приемке результатов выполненных работ по ремонту объектов капитального строительства?  2. При привлечении внешних экспертов, экспертных организаций кто несет ответственность за приемку: заказчик или эксперт, экспертная организация? Какова степень ответственности?  3. Обязан ли заказчик оформлять результаты экспертизы, проведенной своими силами, отдельным документом (акт, заключение) или достаточно документа о приемке выполненных работ?      </vt:lpstr>
      <vt:lpstr>          ПРИЕМКА ТОВАРОВ (РАБОТ, УСЛУГ) ПО КОНТРАКТУ  Часть 3 статьи 94 Закона 44-ФЗ Для проверки предоставленных поставщиком (подрядчиком, исполнителем) результатов, предусмотренных контрактом, в части их соответствия условиям контракта заказчик обязан провести экспертизу. Экспертиза результатов, предусмотренных контрактом, может проводиться заказчиком своими силами или к ее проведению могут привлекаться эксперты, экспертные организации на основании контрактов, заключенных в соответствии с Законом 44-ФЗ.  Часть 4.1 статьи 94 Закона 44-ФЗ Правительство Российской Федерации вправе определить случаи обязательного проведения экспертами, экспертными организациями экспертизы предусмотренных контрактом поставленных товаров, выполненных работ, оказанных услуг.  На сегодняшний день такие случаи не определены.    </vt:lpstr>
      <vt:lpstr>           Статья 101 44-ФЗ.  Контроль в сфере закупок, осуществляемый заказчиком  1. Заказчик обязан осуществлять контроль за исполнением поставщиком (подрядчиком, исполнителем) условий контракта.        </vt:lpstr>
      <vt:lpstr>          Поступившие вопросы  1. Обязан ли заказчик проводить внешнюю экспертизу при приемке результатов выполненных работ по ремонту объектов капитального строительства?  2. При привлечении внешних экспертов, экспертных организаций кто несет ответственность за приемку: заказчик или эксперт, экспертная организация? Какова степень ответственности?  3. Обязан ли заказчик оформлять результаты экспертизы, проведенной своими силами, отдельным документом (акт, заключение) или достаточно документа о приемке выполненных работ?      </vt:lpstr>
      <vt:lpstr>          ПРИЕМКА ТОВАРОВ (РАБОТ, УСЛУГ) ПО КОНТРАКТУ Часть 7 статьи 41 Закона 44-ФЗ Результаты экспертизы, проводимой экспертом или экспертной организацией в случаях, предусмотренных Законом 44-ФЗ, оформляются в виде заключения, которое подписывается экспертом или уполномоченным представителем экспертной организации и должно быть объективным, обоснованным и соответствовать законодательству Российской Федерации.  За предоставление недостоверных результатов экспертизы, экспертного заключения или заведомо ложного экспертного заключения, за невыполнение экспертом, экспертной организацией требования части 3 статьи 41 Закона 44-ФЗ эксперт, экспертная организация, уполномоченный представитель экспертной организации, должностные лица экспертной организации несут ответственность в соответствии с законодательством Российской Федерации.  Часть 3  статьи 41 Закона 44-ФЗ.  Эксперт, экспертная организация обязаны уведомить в письменной форме заказчика и поставщика (подрядчика, исполнителя) о допустимости своего участия в проведении экспертизы (в том числе об отсутствии оснований для недопуска к проведению экспертизы)  </vt:lpstr>
      <vt:lpstr>           ст. 7.32.6 КоАП РФ Заведомо ложное экспертное заключение в сфере закупок товаров, работ, услуг для обеспечения государственных и муниципальных нужд  Дача экспертом, экспертной организацией, уполномоченным представителем экспертной организации заведомо ложного экспертного заключения в сфере закупок товаров, работ, услуг для обеспечения государственных и муниципальных нужд, если это действие не содержит уголовно наказуемого деяния, -  влечет: - наложение административного штрафа на должностных лиц в размере от 30 тысяч до 50 тысяч рублей или дисквалификацию на срок от шести месяцев до одного года;  - на юридических лиц - наложение административного штрафа от 100 тысяч до 150 тысяч рублей.       </vt:lpstr>
      <vt:lpstr>            Статья 200.6 УК РФ. Заведомо ложное экспертное заключение в сфере закупок товаров, работ, услуг для обеспечения государственных и муниципальных нужд  1. Дача экспертом, уполномоченным представителем экспертной организации заведомо ложного экспертного заключения в сфере закупок товаров, работ, услуг для обеспечения государственных и муниципальных нужд, если это повлекло причинение крупного ущерба, - наказывается:  штрафом в размере до 300 тысяч рублей или в размере заработной платы или иного дохода осужденного за период до 1 года с лишением права занимать определенные должности или заниматься определенной деятельностью на срок до 3 лет или без такового,  либо принудительными работами на срок до 1 года с лишением права занимать определенные должности или заниматься определенной деятельностью на срок до 3 лет или без такового,  либо лишением свободы на срок до 1 года с лишением права занимать определенные должности или заниматься определенной деятельностью на срок до 3 лет или без такового.       </vt:lpstr>
      <vt:lpstr>            Часть 10 статьи 7.32 КоАП РФ  Приемка поставленного товара, выполненной работы (ее результатов), оказанной услуги или отдельного этапа исполнения контракта в случае несоответствия этих товара, работы, услуги либо результатов выполненных работ условиям контракта, если выявленное несоответствие не устранено поставщиком (подрядчиком, исполнителем) и привело к дополнительному расходованию средств соответствующего бюджета бюджетной системы Российской Федерации или уменьшению количества поставляемых товаров, объема выполняемых работ, оказываемых услуг для обеспечения государственных и муниципальных нужд, - влечет наложение административного штрафа на должностных лиц в размере  от 20 тысяч до 50 тысяч рублей.       </vt:lpstr>
      <vt:lpstr>          Поступившие вопросы  1. Обязан ли заказчик проводить внешнюю экспертизу при приемке результатов выполненных работ по ремонту объектов капитального строительства?  2. При привлечении внешних экспертов, экспертных организаций кто несет ответственность за приемку: заказчик или эксперт, экспертная организация? Какова степень ответственности?  3. Обязан ли заказчик оформлять результаты экспертизы, проведенной своими силами, отдельным документом (акт, заключение) или достаточно документа о приемке выполненных работ?      </vt:lpstr>
      <vt:lpstr>            Письмо Минфина РФ от 06.07.2020 № 24-03-08/58253  Если заказчик не привлекает экспертов, экспертные организации для приемки товаров, работ, услуг, то документом, подтверждающим проведение экспертизы силами сотрудников заказчика, является оформленный и подписанный заказчиком документ о приемке товара (работы, услуги).       </vt:lpstr>
      <vt:lpstr>       </vt:lpstr>
      <vt:lpstr>       </vt:lpstr>
      <vt:lpstr>       </vt:lpstr>
      <vt:lpstr>       </vt:lpstr>
      <vt:lpstr>      </vt:lpstr>
      <vt:lpstr>           </vt:lpstr>
      <vt:lpstr>       </vt:lpstr>
      <vt:lpstr>  Спасибо за внимание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Контроль в сфере закупок. Обзор нарушений.  Административная ответственность.</dc:title>
  <dc:creator>Лера</dc:creator>
  <cp:lastModifiedBy>Паненко Валерия Евгеньевна</cp:lastModifiedBy>
  <cp:revision>341</cp:revision>
  <cp:lastPrinted>2022-07-22T11:06:29Z</cp:lastPrinted>
  <dcterms:created xsi:type="dcterms:W3CDTF">2016-10-08T18:12:36Z</dcterms:created>
  <dcterms:modified xsi:type="dcterms:W3CDTF">2022-07-29T11:46:14Z</dcterms:modified>
</cp:coreProperties>
</file>