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76" r:id="rId12"/>
    <p:sldId id="277" r:id="rId13"/>
    <p:sldId id="272" r:id="rId14"/>
    <p:sldId id="278" r:id="rId15"/>
    <p:sldId id="275" r:id="rId16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457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914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1371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18288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22860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2743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3200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3657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9pPr>
  </p:defaultTextStyle>
  <p:extLst>
    <p:ext uri="{EFAFB233-063F-42B5-8137-9DF3F51BA10A}">
      <p15:sldGuideLst xmlns:p15="http://schemas.microsoft.com/office/powerpoint/2012/main">
        <p15:guide id="1" orient="horz" pos="4320">
          <p15:clr>
            <a:srgbClr val="A4A3A4"/>
          </p15:clr>
        </p15:guide>
        <p15:guide id="2" pos="76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A1DB6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381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30" d="100"/>
          <a:sy n="30" d="100"/>
        </p:scale>
        <p:origin x="884" y="48"/>
      </p:cViewPr>
      <p:guideLst>
        <p:guide orient="horz" pos="4320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Shape 15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8" name="Shape 15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03008230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95373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hor and Dat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1340" y="11859862"/>
            <a:ext cx="21971003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Author and Date</a:t>
            </a:r>
          </a:p>
        </p:txBody>
      </p:sp>
      <p:sp>
        <p:nvSpPr>
          <p:cNvPr id="12" name="Presentation Title"/>
          <p:cNvSpPr txBox="1">
            <a:spLocks noGrp="1"/>
          </p:cNvSpPr>
          <p:nvPr>
            <p:ph type="title" hasCustomPrompt="1"/>
          </p:nvPr>
        </p:nvSpPr>
        <p:spPr>
          <a:xfrm>
            <a:off x="1206496" y="2574991"/>
            <a:ext cx="21971004" cy="4648201"/>
          </a:xfrm>
          <a:prstGeom prst="rect">
            <a:avLst/>
          </a:prstGeom>
        </p:spPr>
        <p:txBody>
          <a:bodyPr anchor="b"/>
          <a:lstStyle>
            <a:lvl1pPr>
              <a:defRPr sz="11600" spc="-232"/>
            </a:lvl1pPr>
          </a:lstStyle>
          <a:p>
            <a:r>
              <a:t>Presentation Title</a:t>
            </a:r>
          </a:p>
        </p:txBody>
      </p:sp>
      <p:sp>
        <p:nvSpPr>
          <p:cNvPr id="13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1342" y="7223190"/>
            <a:ext cx="21971001" cy="1905001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Presentation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Statement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ig F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1206500" y="1075927"/>
            <a:ext cx="21971000" cy="7241584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5pPr>
          </a:lstStyle>
          <a:p>
            <a:r>
              <a:t>100%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07" name="Fact information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Fact information</a:t>
            </a:r>
          </a:p>
        </p:txBody>
      </p:sp>
      <p:sp>
        <p:nvSpPr>
          <p:cNvPr id="10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Attribution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2430025" y="10675453"/>
            <a:ext cx="20200052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Attribution</a:t>
            </a:r>
          </a:p>
        </p:txBody>
      </p:sp>
      <p:sp>
        <p:nvSpPr>
          <p:cNvPr id="116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753923" y="4939860"/>
            <a:ext cx="20876154" cy="3836280"/>
          </a:xfrm>
          <a:prstGeom prst="rect">
            <a:avLst/>
          </a:prstGeom>
        </p:spPr>
        <p:txBody>
          <a:bodyPr/>
          <a:lstStyle>
            <a:lvl1pPr marL="638923" indent="-4699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638923" indent="-127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638923" indent="4445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638923" indent="9017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638923" indent="13589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“Notable Quote”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1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Bowl of salad with fried rice, boiled eggs and chopsticks"/>
          <p:cNvSpPr>
            <a:spLocks noGrp="1"/>
          </p:cNvSpPr>
          <p:nvPr>
            <p:ph type="pic" sz="quarter" idx="21"/>
          </p:nvPr>
        </p:nvSpPr>
        <p:spPr>
          <a:xfrm>
            <a:off x="15760700" y="1016000"/>
            <a:ext cx="7439099" cy="594967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5" name="Bowl with salmon cakes, salad and houmous "/>
          <p:cNvSpPr>
            <a:spLocks noGrp="1"/>
          </p:cNvSpPr>
          <p:nvPr>
            <p:ph type="pic" sz="half" idx="22"/>
          </p:nvPr>
        </p:nvSpPr>
        <p:spPr>
          <a:xfrm>
            <a:off x="13500100" y="3978275"/>
            <a:ext cx="10439400" cy="121501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6" name="Bowl of pappardelle pasta with parsley butter, roasted hazelnuts and shaved parmesan cheese"/>
          <p:cNvSpPr>
            <a:spLocks noGrp="1"/>
          </p:cNvSpPr>
          <p:nvPr>
            <p:ph type="pic" idx="23"/>
          </p:nvPr>
        </p:nvSpPr>
        <p:spPr>
          <a:xfrm>
            <a:off x="-139700" y="495300"/>
            <a:ext cx="16611600" cy="124587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bowl of salad with fried rice, boiled eggs and chopsticks"/>
          <p:cNvSpPr>
            <a:spLocks noGrp="1"/>
          </p:cNvSpPr>
          <p:nvPr>
            <p:ph type="pic" idx="21"/>
          </p:nvPr>
        </p:nvSpPr>
        <p:spPr>
          <a:xfrm>
            <a:off x="-1333500" y="-5524500"/>
            <a:ext cx="27051000" cy="21640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3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и 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</p:spPr>
        <p:txBody>
          <a:bodyPr anchor="ctr"/>
          <a:lstStyle>
            <a:lvl1pPr algn="ctr" defTabSz="825500">
              <a:lnSpc>
                <a:spcPct val="100000"/>
              </a:lnSpc>
              <a:defRPr sz="11200" b="0" spc="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Title Text</a:t>
            </a:r>
          </a:p>
        </p:txBody>
      </p:sp>
      <p:sp>
        <p:nvSpPr>
          <p:cNvPr id="150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</p:spPr>
        <p:txBody>
          <a:bodyPr anchor="ctr"/>
          <a:lstStyle>
            <a:lvl1pPr marL="635000" indent="-635000" defTabSz="825500">
              <a:lnSpc>
                <a:spcPct val="100000"/>
              </a:lnSpc>
              <a:spcBef>
                <a:spcPts val="5900"/>
              </a:spcBef>
              <a:buSzPct val="125000"/>
            </a:lvl1pPr>
            <a:lvl2pPr marL="1270000" indent="-635000" defTabSz="825500">
              <a:lnSpc>
                <a:spcPct val="100000"/>
              </a:lnSpc>
              <a:spcBef>
                <a:spcPts val="5900"/>
              </a:spcBef>
              <a:buSzPct val="125000"/>
            </a:lvl2pPr>
            <a:lvl3pPr marL="1905000" indent="-635000" defTabSz="825500">
              <a:lnSpc>
                <a:spcPct val="100000"/>
              </a:lnSpc>
              <a:spcBef>
                <a:spcPts val="5900"/>
              </a:spcBef>
              <a:buSzPct val="125000"/>
            </a:lvl3pPr>
            <a:lvl4pPr marL="2540000" indent="-635000" defTabSz="825500">
              <a:lnSpc>
                <a:spcPct val="100000"/>
              </a:lnSpc>
              <a:spcBef>
                <a:spcPts val="5900"/>
              </a:spcBef>
              <a:buSzPct val="125000"/>
            </a:lvl4pPr>
            <a:lvl5pPr marL="3175000" indent="-635000" defTabSz="825500">
              <a:lnSpc>
                <a:spcPct val="100000"/>
              </a:lnSpc>
              <a:spcBef>
                <a:spcPts val="5900"/>
              </a:spcBef>
              <a:buSzPct val="1250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</p:spPr>
        <p:txBody>
          <a:bodyPr anchor="t"/>
          <a:lstStyle>
            <a:lvl1pPr defTabSz="825500">
              <a:defRPr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Avocados and limes"/>
          <p:cNvSpPr>
            <a:spLocks noGrp="1"/>
          </p:cNvSpPr>
          <p:nvPr>
            <p:ph type="pic" idx="21"/>
          </p:nvPr>
        </p:nvSpPr>
        <p:spPr>
          <a:xfrm>
            <a:off x="-1155700" y="-1295400"/>
            <a:ext cx="26746200" cy="1601893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2" name="Presentation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</p:spPr>
        <p:txBody>
          <a:bodyPr anchor="b"/>
          <a:lstStyle>
            <a:lvl1pPr>
              <a:defRPr sz="11600" spc="-232"/>
            </a:lvl1pPr>
          </a:lstStyle>
          <a:p>
            <a:r>
              <a:t>Presentation Title</a:t>
            </a:r>
          </a:p>
        </p:txBody>
      </p:sp>
      <p:sp>
        <p:nvSpPr>
          <p:cNvPr id="23" name="Author and Date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207690" y="1106137"/>
            <a:ext cx="21968621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Author and Date</a:t>
            </a:r>
          </a:p>
        </p:txBody>
      </p:sp>
      <p:sp>
        <p:nvSpPr>
          <p:cNvPr id="24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11609910"/>
            <a:ext cx="21971000" cy="1116952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Presentation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Photo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Bowl with salmon cakes, salad and houmous"/>
          <p:cNvSpPr>
            <a:spLocks noGrp="1"/>
          </p:cNvSpPr>
          <p:nvPr>
            <p:ph type="pic" idx="21"/>
          </p:nvPr>
        </p:nvSpPr>
        <p:spPr>
          <a:xfrm>
            <a:off x="10972800" y="-203200"/>
            <a:ext cx="12144837" cy="141351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3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2700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r>
              <a:t>Slide Title</a:t>
            </a:r>
          </a:p>
        </p:txBody>
      </p:sp>
      <p:sp>
        <p:nvSpPr>
          <p:cNvPr id="34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7060576"/>
            <a:ext cx="9779000" cy="5385424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lide Title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Slide Title</a:t>
            </a:r>
          </a:p>
        </p:txBody>
      </p:sp>
      <p:sp>
        <p:nvSpPr>
          <p:cNvPr id="43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Slide Subtitle</a:t>
            </a:r>
          </a:p>
        </p:txBody>
      </p:sp>
      <p:sp>
        <p:nvSpPr>
          <p:cNvPr id="44" name="Body Level One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Body Level One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 numCol="2" spcCol="1098550"/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Slide Subtitle</a:t>
            </a:r>
          </a:p>
        </p:txBody>
      </p:sp>
      <p:sp>
        <p:nvSpPr>
          <p:cNvPr id="61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2" name="Bowl of pappardelle pasta with parsley butter, roasted hazelnuts and shaved parmesan cheese"/>
          <p:cNvSpPr>
            <a:spLocks noGrp="1"/>
          </p:cNvSpPr>
          <p:nvPr>
            <p:ph type="pic" idx="22"/>
          </p:nvPr>
        </p:nvSpPr>
        <p:spPr>
          <a:xfrm>
            <a:off x="12192000" y="-407266"/>
            <a:ext cx="10916874" cy="1455583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3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r>
              <a:t>Slide Title</a:t>
            </a:r>
          </a:p>
        </p:txBody>
      </p:sp>
      <p:sp>
        <p:nvSpPr>
          <p:cNvPr id="6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ection Title"/>
          <p:cNvSpPr txBox="1">
            <a:spLocks noGrp="1"/>
          </p:cNvSpPr>
          <p:nvPr>
            <p:ph type="title" hasCustomPrompt="1"/>
          </p:nvPr>
        </p:nvSpPr>
        <p:spPr>
          <a:xfrm>
            <a:off x="1206496" y="45339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sz="11600" b="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Section Title</a:t>
            </a:r>
          </a:p>
        </p:txBody>
      </p:sp>
      <p:sp>
        <p:nvSpPr>
          <p:cNvPr id="7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4949"/>
          </a:xfrm>
          <a:prstGeom prst="rect">
            <a:avLst/>
          </a:prstGeom>
        </p:spPr>
        <p:txBody>
          <a:bodyPr/>
          <a:lstStyle/>
          <a:p>
            <a:r>
              <a:t>Slide Title</a:t>
            </a:r>
          </a:p>
        </p:txBody>
      </p:sp>
      <p:sp>
        <p:nvSpPr>
          <p:cNvPr id="80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Slide Subtitle</a:t>
            </a:r>
          </a:p>
        </p:txBody>
      </p:sp>
      <p:sp>
        <p:nvSpPr>
          <p:cNvPr id="8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Agenda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5100"/>
          </a:xfrm>
          <a:prstGeom prst="rect">
            <a:avLst/>
          </a:prstGeom>
        </p:spPr>
        <p:txBody>
          <a:bodyPr/>
          <a:lstStyle/>
          <a:p>
            <a:r>
              <a:t>Agenda Title</a:t>
            </a:r>
          </a:p>
        </p:txBody>
      </p:sp>
      <p:sp>
        <p:nvSpPr>
          <p:cNvPr id="89" name="Agenda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Agenda Subtitle</a:t>
            </a:r>
          </a:p>
        </p:txBody>
      </p:sp>
      <p:sp>
        <p:nvSpPr>
          <p:cNvPr id="90" name="Body Level One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1pPr>
            <a:lvl2pPr marL="0" indent="4572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2pPr>
            <a:lvl3pPr marL="0" indent="9144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3pPr>
            <a:lvl4pPr marL="0" indent="13716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4pPr>
            <a:lvl5pPr marL="0" indent="18288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5pPr>
          </a:lstStyle>
          <a:p>
            <a:r>
              <a:t>Agenda Topics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 txBox="1">
            <a:spLocks noGrp="1"/>
          </p:cNvSpPr>
          <p:nvPr>
            <p:ph type="title"/>
          </p:nvPr>
        </p:nvSpPr>
        <p:spPr>
          <a:xfrm>
            <a:off x="1206500" y="1079500"/>
            <a:ext cx="21971000" cy="1433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Slide Title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defTabSz="584200">
              <a:defRPr sz="1800">
                <a:solidFill>
                  <a:srgbClr val="000000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ransition spd="med"/>
  <p:txStyles>
    <p:titleStyle>
      <a:lvl1pPr marL="0" marR="0" indent="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609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1219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1828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2438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30480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3657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4267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4876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5486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6.xml"/><Relationship Id="rId4" Type="http://schemas.openxmlformats.org/officeDocument/2006/relationships/hyperlink" Target="https://gz.lot-online.ru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40.jpeg"/><Relationship Id="rId7" Type="http://schemas.openxmlformats.org/officeDocument/2006/relationships/image" Target="../media/image11.png"/><Relationship Id="rId2" Type="http://schemas.openxmlformats.org/officeDocument/2006/relationships/hyperlink" Target="https://edu.lot-online.ru/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hyperlink" Target="https://gz.lot-online.ru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1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Rectangle"/>
          <p:cNvSpPr/>
          <p:nvPr/>
        </p:nvSpPr>
        <p:spPr>
          <a:xfrm>
            <a:off x="23336294" y="7866419"/>
            <a:ext cx="1063010" cy="5872063"/>
          </a:xfrm>
          <a:prstGeom prst="rect">
            <a:avLst/>
          </a:prstGeom>
          <a:solidFill>
            <a:srgbClr val="5A1DB6"/>
          </a:solidFill>
          <a:ln w="12700">
            <a:miter lim="400000"/>
          </a:ln>
        </p:spPr>
        <p:txBody>
          <a:bodyPr lIns="0" tIns="0" rIns="0" bIns="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61" name="2022"/>
          <p:cNvSpPr txBox="1"/>
          <p:nvPr/>
        </p:nvSpPr>
        <p:spPr>
          <a:xfrm rot="5400000">
            <a:off x="23293925" y="11102374"/>
            <a:ext cx="1147751" cy="595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defTabSz="825500">
              <a:defRPr sz="32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rPr lang="ru-RU" dirty="0"/>
              <a:t>2023</a:t>
            </a:r>
            <a:endParaRPr dirty="0"/>
          </a:p>
        </p:txBody>
      </p:sp>
      <p:pic>
        <p:nvPicPr>
          <p:cNvPr id="162" name="Image" descr="Image"/>
          <p:cNvPicPr>
            <a:picLocks noChangeAspect="1"/>
          </p:cNvPicPr>
          <p:nvPr/>
        </p:nvPicPr>
        <p:blipFill>
          <a:blip r:embed="rId2"/>
          <a:srcRect t="45714" b="7814"/>
          <a:stretch>
            <a:fillRect/>
          </a:stretch>
        </p:blipFill>
        <p:spPr>
          <a:xfrm>
            <a:off x="1055794" y="973306"/>
            <a:ext cx="22272412" cy="6900234"/>
          </a:xfrm>
          <a:prstGeom prst="rect">
            <a:avLst/>
          </a:prstGeom>
          <a:ln w="12700">
            <a:miter lim="400000"/>
          </a:ln>
        </p:spPr>
      </p:pic>
      <p:sp>
        <p:nvSpPr>
          <p:cNvPr id="163" name="Надежный партнер с удобной ЭТП для заказчиков по 44-ФЗ"/>
          <p:cNvSpPr txBox="1"/>
          <p:nvPr/>
        </p:nvSpPr>
        <p:spPr>
          <a:xfrm>
            <a:off x="1900869" y="9367665"/>
            <a:ext cx="13889924" cy="23493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 defTabSz="914400">
              <a:spcBef>
                <a:spcPts val="1000"/>
              </a:spcBef>
              <a:defRPr sz="73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rPr lang="ru-RU" dirty="0"/>
              <a:t>Надежный партнер</a:t>
            </a:r>
            <a:endParaRPr lang="ru-RU" dirty="0">
              <a:solidFill>
                <a:srgbClr val="5A1DB6"/>
              </a:solidFill>
            </a:endParaRPr>
          </a:p>
          <a:p>
            <a:pPr algn="l" defTabSz="914400">
              <a:defRPr sz="73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rPr lang="ru-RU" dirty="0">
                <a:solidFill>
                  <a:srgbClr val="000000"/>
                </a:solidFill>
              </a:rPr>
              <a:t>для заказчиков по 44-ФЗ</a:t>
            </a:r>
            <a:endParaRPr dirty="0">
              <a:solidFill>
                <a:srgbClr val="000000"/>
              </a:solidFill>
            </a:endParaRPr>
          </a:p>
        </p:txBody>
      </p:sp>
      <p:sp>
        <p:nvSpPr>
          <p:cNvPr id="164" name="Line"/>
          <p:cNvSpPr/>
          <p:nvPr/>
        </p:nvSpPr>
        <p:spPr>
          <a:xfrm flipV="1">
            <a:off x="23867800" y="913582"/>
            <a:ext cx="1" cy="9196168"/>
          </a:xfrm>
          <a:prstGeom prst="line">
            <a:avLst/>
          </a:prstGeom>
          <a:ln w="508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65" name="Line"/>
          <p:cNvSpPr/>
          <p:nvPr/>
        </p:nvSpPr>
        <p:spPr>
          <a:xfrm>
            <a:off x="23677991" y="10107220"/>
            <a:ext cx="379617" cy="1"/>
          </a:xfrm>
          <a:prstGeom prst="line">
            <a:avLst/>
          </a:prstGeom>
          <a:ln w="508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66" name="Line"/>
          <p:cNvSpPr/>
          <p:nvPr/>
        </p:nvSpPr>
        <p:spPr>
          <a:xfrm>
            <a:off x="23677991" y="12959150"/>
            <a:ext cx="379617" cy="1"/>
          </a:xfrm>
          <a:prstGeom prst="line">
            <a:avLst/>
          </a:prstGeom>
          <a:ln w="508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67" name="Line"/>
          <p:cNvSpPr/>
          <p:nvPr/>
        </p:nvSpPr>
        <p:spPr>
          <a:xfrm>
            <a:off x="23677991" y="13125512"/>
            <a:ext cx="379617" cy="1"/>
          </a:xfrm>
          <a:prstGeom prst="line">
            <a:avLst/>
          </a:prstGeom>
          <a:ln w="508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pic>
        <p:nvPicPr>
          <p:cNvPr id="168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6236" y="5042930"/>
            <a:ext cx="7135993" cy="1215630"/>
          </a:xfrm>
          <a:prstGeom prst="rect">
            <a:avLst/>
          </a:prstGeom>
          <a:ln w="12700">
            <a:miter lim="400000"/>
          </a:ln>
        </p:spPr>
      </p:pic>
      <p:sp>
        <p:nvSpPr>
          <p:cNvPr id="169" name="TextBox 5"/>
          <p:cNvSpPr txBox="1"/>
          <p:nvPr/>
        </p:nvSpPr>
        <p:spPr>
          <a:xfrm>
            <a:off x="17611664" y="9096552"/>
            <a:ext cx="4769330" cy="673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spcBef>
                <a:spcPts val="1000"/>
              </a:spcBef>
              <a:defRPr sz="3700" u="sng">
                <a:solidFill>
                  <a:srgbClr val="5A1DB6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rPr dirty="0"/>
              <a:t>gz.lot-online.ru</a:t>
            </a:r>
          </a:p>
        </p:txBody>
      </p:sp>
      <p:sp>
        <p:nvSpPr>
          <p:cNvPr id="170" name="Rounded Rectangle">
            <a:hlinkClick r:id="rId4"/>
          </p:cNvPr>
          <p:cNvSpPr/>
          <p:nvPr/>
        </p:nvSpPr>
        <p:spPr>
          <a:xfrm>
            <a:off x="17264899" y="9105381"/>
            <a:ext cx="4346459" cy="745377"/>
          </a:xfrm>
          <a:prstGeom prst="roundRect">
            <a:avLst>
              <a:gd name="adj" fmla="val 25558"/>
            </a:avLst>
          </a:prstGeom>
          <a:ln w="25400">
            <a:solidFill>
              <a:srgbClr val="5A1DB6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EE6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Rounded Rectangle"/>
          <p:cNvSpPr/>
          <p:nvPr/>
        </p:nvSpPr>
        <p:spPr>
          <a:xfrm>
            <a:off x="3610318" y="4591299"/>
            <a:ext cx="15586452" cy="6416855"/>
          </a:xfrm>
          <a:prstGeom prst="roundRect">
            <a:avLst>
              <a:gd name="adj" fmla="val 4939"/>
            </a:avLst>
          </a:prstGeom>
          <a:solidFill>
            <a:srgbClr val="FFFFFF"/>
          </a:solidFill>
          <a:ln w="12700">
            <a:miter lim="400000"/>
          </a:ln>
          <a:effectLst>
            <a:outerShdw blurRad="635000" dist="25400" dir="3600000" rotWithShape="0">
              <a:srgbClr val="000000">
                <a:alpha val="19955"/>
              </a:srgbClr>
            </a:outerShdw>
          </a:effectLst>
        </p:spPr>
        <p:txBody>
          <a:bodyPr lIns="50800" tIns="50800" rIns="50800" bIns="50800" anchor="ctr"/>
          <a:lstStyle/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Neue Medium"/>
              <a:sym typeface="Helvetica Neue Medium"/>
            </a:endParaRPr>
          </a:p>
        </p:txBody>
      </p:sp>
      <p:sp>
        <p:nvSpPr>
          <p:cNvPr id="359" name="TextBox 5"/>
          <p:cNvSpPr txBox="1"/>
          <p:nvPr/>
        </p:nvSpPr>
        <p:spPr>
          <a:xfrm>
            <a:off x="22947283" y="12307905"/>
            <a:ext cx="1027799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spcBef>
                <a:spcPts val="1000"/>
              </a:spcBef>
              <a:defRPr sz="3000">
                <a:solidFill>
                  <a:srgbClr val="8D49FF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3000" b="0" i="0" u="none" strike="noStrike" kern="0" cap="none" spc="0" normalizeH="0" baseline="0" noProof="0">
                <a:ln>
                  <a:noFill/>
                </a:ln>
                <a:solidFill>
                  <a:srgbClr val="8D49FF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 -  &gt;</a:t>
            </a:r>
          </a:p>
        </p:txBody>
      </p:sp>
      <p:sp>
        <p:nvSpPr>
          <p:cNvPr id="360" name="Line"/>
          <p:cNvSpPr/>
          <p:nvPr/>
        </p:nvSpPr>
        <p:spPr>
          <a:xfrm flipV="1">
            <a:off x="22700872" y="-17132"/>
            <a:ext cx="1" cy="13724359"/>
          </a:xfrm>
          <a:prstGeom prst="line">
            <a:avLst/>
          </a:prstGeom>
          <a:ln w="25400">
            <a:solidFill>
              <a:srgbClr val="5E5E5E">
                <a:alpha val="16918"/>
              </a:srgbClr>
            </a:solidFill>
            <a:miter lim="400000"/>
          </a:ln>
        </p:spPr>
        <p:txBody>
          <a:bodyPr lIns="0" tIns="0" rIns="0" bIns="0" anchor="ctr"/>
          <a:lstStyle/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Neue Medium"/>
              <a:sym typeface="Helvetica Neue Medium"/>
            </a:endParaRPr>
          </a:p>
        </p:txBody>
      </p:sp>
      <p:sp>
        <p:nvSpPr>
          <p:cNvPr id="361" name="TextBox 5"/>
          <p:cNvSpPr txBox="1"/>
          <p:nvPr/>
        </p:nvSpPr>
        <p:spPr>
          <a:xfrm>
            <a:off x="22947283" y="941960"/>
            <a:ext cx="1027799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spcBef>
                <a:spcPts val="1000"/>
              </a:spcBef>
              <a:defRPr sz="3000">
                <a:solidFill>
                  <a:srgbClr val="8D49FF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3000" b="0" i="0" u="none" strike="noStrike" kern="0" cap="none" spc="0" normalizeH="0" baseline="0" noProof="0">
                <a:ln>
                  <a:noFill/>
                </a:ln>
                <a:solidFill>
                  <a:srgbClr val="8D49FF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 -  &gt;</a:t>
            </a:r>
          </a:p>
        </p:txBody>
      </p:sp>
      <p:grpSp>
        <p:nvGrpSpPr>
          <p:cNvPr id="365" name="Group"/>
          <p:cNvGrpSpPr/>
          <p:nvPr/>
        </p:nvGrpSpPr>
        <p:grpSpPr>
          <a:xfrm>
            <a:off x="3936547" y="4869710"/>
            <a:ext cx="519135" cy="134245"/>
            <a:chOff x="0" y="0"/>
            <a:chExt cx="519134" cy="134243"/>
          </a:xfrm>
        </p:grpSpPr>
        <p:sp>
          <p:nvSpPr>
            <p:cNvPr id="362" name="Circle"/>
            <p:cNvSpPr/>
            <p:nvPr/>
          </p:nvSpPr>
          <p:spPr>
            <a:xfrm>
              <a:off x="0" y="0"/>
              <a:ext cx="134244" cy="134244"/>
            </a:xfrm>
            <a:prstGeom prst="ellipse">
              <a:avLst/>
            </a:prstGeom>
            <a:solidFill>
              <a:srgbClr val="5A1DB6">
                <a:alpha val="3866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0" marR="0" lvl="0" indent="0" algn="ctr" defTabSz="2438337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latin typeface="Helvetica"/>
                  <a:ea typeface="Helvetica"/>
                  <a:cs typeface="Helvetica"/>
                  <a:sym typeface="Helvetica"/>
                </a:defRPr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Helvetica"/>
                <a:cs typeface="Helvetica"/>
                <a:sym typeface="Helvetica"/>
              </a:endParaRPr>
            </a:p>
          </p:txBody>
        </p:sp>
        <p:sp>
          <p:nvSpPr>
            <p:cNvPr id="363" name="Circle"/>
            <p:cNvSpPr/>
            <p:nvPr/>
          </p:nvSpPr>
          <p:spPr>
            <a:xfrm>
              <a:off x="192445" y="0"/>
              <a:ext cx="134244" cy="134244"/>
            </a:xfrm>
            <a:prstGeom prst="ellipse">
              <a:avLst/>
            </a:prstGeom>
            <a:solidFill>
              <a:srgbClr val="5A1DB6">
                <a:alpha val="3866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0" marR="0" lvl="0" indent="0" algn="ctr" defTabSz="2438337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latin typeface="Helvetica"/>
                  <a:ea typeface="Helvetica"/>
                  <a:cs typeface="Helvetica"/>
                  <a:sym typeface="Helvetica"/>
                </a:defRPr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Helvetica"/>
                <a:cs typeface="Helvetica"/>
                <a:sym typeface="Helvetica"/>
              </a:endParaRPr>
            </a:p>
          </p:txBody>
        </p:sp>
        <p:sp>
          <p:nvSpPr>
            <p:cNvPr id="364" name="Circle"/>
            <p:cNvSpPr/>
            <p:nvPr/>
          </p:nvSpPr>
          <p:spPr>
            <a:xfrm>
              <a:off x="384890" y="0"/>
              <a:ext cx="134245" cy="134244"/>
            </a:xfrm>
            <a:prstGeom prst="ellipse">
              <a:avLst/>
            </a:prstGeom>
            <a:solidFill>
              <a:srgbClr val="5A1DB6">
                <a:alpha val="3866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0" marR="0" lvl="0" indent="0" algn="ctr" defTabSz="2438337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latin typeface="Helvetica"/>
                  <a:ea typeface="Helvetica"/>
                  <a:cs typeface="Helvetica"/>
                  <a:sym typeface="Helvetica"/>
                </a:defRPr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Helvetica"/>
                <a:cs typeface="Helvetica"/>
                <a:sym typeface="Helvetica"/>
              </a:endParaRPr>
            </a:p>
          </p:txBody>
        </p:sp>
      </p:grpSp>
      <p:sp>
        <p:nvSpPr>
          <p:cNvPr id="367" name="TextBox 5"/>
          <p:cNvSpPr txBox="1"/>
          <p:nvPr/>
        </p:nvSpPr>
        <p:spPr>
          <a:xfrm>
            <a:off x="8406911" y="920492"/>
            <a:ext cx="5993266" cy="622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spcBef>
                <a:spcPts val="1000"/>
              </a:spcBef>
              <a:defRPr sz="3400">
                <a:solidFill>
                  <a:srgbClr val="5A1DB6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3400" b="0" i="0" u="none" strike="noStrike" kern="0" cap="none" spc="0" normalizeH="0" baseline="0" noProof="0">
                <a:ln>
                  <a:noFill/>
                </a:ln>
                <a:solidFill>
                  <a:srgbClr val="5A1DB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Дополнительные сервисы </a:t>
            </a:r>
          </a:p>
        </p:txBody>
      </p:sp>
      <p:sp>
        <p:nvSpPr>
          <p:cNvPr id="368" name="Rounded Rectangle"/>
          <p:cNvSpPr/>
          <p:nvPr/>
        </p:nvSpPr>
        <p:spPr>
          <a:xfrm>
            <a:off x="8149046" y="891221"/>
            <a:ext cx="6411425" cy="745377"/>
          </a:xfrm>
          <a:prstGeom prst="roundRect">
            <a:avLst>
              <a:gd name="adj" fmla="val 25558"/>
            </a:avLst>
          </a:prstGeom>
          <a:ln w="25400">
            <a:solidFill>
              <a:srgbClr val="5A1DB6"/>
            </a:solidFill>
            <a:miter lim="400000"/>
          </a:ln>
        </p:spPr>
        <p:txBody>
          <a:bodyPr lIns="50800" tIns="50800" rIns="50800" bIns="50800" anchor="ctr"/>
          <a:lstStyle/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Neue Medium"/>
              <a:sym typeface="Helvetica Neue Medium"/>
            </a:endParaRPr>
          </a:p>
        </p:txBody>
      </p:sp>
      <p:sp>
        <p:nvSpPr>
          <p:cNvPr id="369" name="Справочник ОКПД2 для применения НПА"/>
          <p:cNvSpPr txBox="1"/>
          <p:nvPr/>
        </p:nvSpPr>
        <p:spPr>
          <a:xfrm>
            <a:off x="860688" y="1771023"/>
            <a:ext cx="21085712" cy="22009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2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rPr kumimoji="0" sz="7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Справочник ОКПД2</a:t>
            </a:r>
            <a:br>
              <a:rPr kumimoji="0" sz="7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</a:br>
            <a:r>
              <a:rPr kumimoji="0" sz="7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для применения НПА </a:t>
            </a:r>
          </a:p>
        </p:txBody>
      </p:sp>
      <p:sp>
        <p:nvSpPr>
          <p:cNvPr id="370" name="TextBox 5"/>
          <p:cNvSpPr txBox="1"/>
          <p:nvPr/>
        </p:nvSpPr>
        <p:spPr>
          <a:xfrm>
            <a:off x="8406911" y="11734221"/>
            <a:ext cx="9029143" cy="5180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7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rPr kumimoji="0" sz="2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Максимально </a:t>
            </a:r>
            <a:r>
              <a:rPr kumimoji="0" lang="ru-RU" sz="2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полный</a:t>
            </a:r>
            <a:r>
              <a:rPr lang="ru-RU" sz="2700" dirty="0">
                <a:solidFill>
                  <a:srgbClr val="000000"/>
                </a:solidFill>
                <a:latin typeface="Verdana"/>
                <a:ea typeface="Verdana"/>
                <a:sym typeface="Verdana"/>
              </a:rPr>
              <a:t> </a:t>
            </a:r>
            <a:r>
              <a:rPr kumimoji="0" sz="2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и всегда </a:t>
            </a:r>
            <a:r>
              <a:rPr kumimoji="0" lang="ru-RU" sz="2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актуальный</a:t>
            </a:r>
            <a:r>
              <a:rPr kumimoji="0" sz="2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 </a:t>
            </a:r>
          </a:p>
        </p:txBody>
      </p:sp>
      <p:pic>
        <p:nvPicPr>
          <p:cNvPr id="371" name="Image" descr="Image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03368" y="11642700"/>
            <a:ext cx="895699" cy="729655"/>
          </a:xfrm>
          <a:prstGeom prst="rect">
            <a:avLst/>
          </a:prstGeom>
          <a:ln w="12700">
            <a:miter lim="400000"/>
          </a:ln>
        </p:spPr>
      </p:pic>
      <p:sp>
        <p:nvSpPr>
          <p:cNvPr id="18" name="Надежный партнер с удобной ЭТП для заказчиков по 44-ФЗ"/>
          <p:cNvSpPr txBox="1"/>
          <p:nvPr/>
        </p:nvSpPr>
        <p:spPr>
          <a:xfrm rot="5400000">
            <a:off x="19246640" y="6710099"/>
            <a:ext cx="8424000" cy="4114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defTabSz="914400">
              <a:spcBef>
                <a:spcPts val="1000"/>
              </a:spcBef>
              <a:defRPr sz="20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Надёжный партнер с удобной ЭТП для заказчиков по 44-ФЗ </a:t>
            </a:r>
            <a:endParaRPr kumimoji="0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/>
              <a:ea typeface="Verdana"/>
              <a:sym typeface="Verdana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610446" y="5128569"/>
            <a:ext cx="15586324" cy="5600847"/>
          </a:xfrm>
          <a:prstGeom prst="rect">
            <a:avLst/>
          </a:prstGeom>
          <a:solidFill>
            <a:srgbClr val="F0F2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45969" y="5273824"/>
            <a:ext cx="15115150" cy="5212071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EE6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Rounded Rectangle"/>
          <p:cNvSpPr/>
          <p:nvPr/>
        </p:nvSpPr>
        <p:spPr>
          <a:xfrm>
            <a:off x="3610318" y="4591299"/>
            <a:ext cx="15586452" cy="6416855"/>
          </a:xfrm>
          <a:prstGeom prst="roundRect">
            <a:avLst>
              <a:gd name="adj" fmla="val 4939"/>
            </a:avLst>
          </a:prstGeom>
          <a:solidFill>
            <a:srgbClr val="FFFFFF"/>
          </a:solidFill>
          <a:ln w="12700">
            <a:miter lim="400000"/>
          </a:ln>
          <a:effectLst>
            <a:outerShdw blurRad="635000" dist="25400" dir="3600000" rotWithShape="0">
              <a:srgbClr val="000000">
                <a:alpha val="19955"/>
              </a:srgbClr>
            </a:outerShdw>
          </a:effectLst>
        </p:spPr>
        <p:txBody>
          <a:bodyPr lIns="50800" tIns="50800" rIns="50800" bIns="50800" anchor="ctr"/>
          <a:lstStyle/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Neue Medium"/>
              <a:sym typeface="Helvetica Neue Medium"/>
            </a:endParaRPr>
          </a:p>
        </p:txBody>
      </p:sp>
      <p:sp>
        <p:nvSpPr>
          <p:cNvPr id="359" name="TextBox 5"/>
          <p:cNvSpPr txBox="1"/>
          <p:nvPr/>
        </p:nvSpPr>
        <p:spPr>
          <a:xfrm>
            <a:off x="22947283" y="12307905"/>
            <a:ext cx="1027799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spcBef>
                <a:spcPts val="1000"/>
              </a:spcBef>
              <a:defRPr sz="3000">
                <a:solidFill>
                  <a:srgbClr val="8D49FF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3000" b="0" i="0" u="none" strike="noStrike" kern="0" cap="none" spc="0" normalizeH="0" baseline="0" noProof="0">
                <a:ln>
                  <a:noFill/>
                </a:ln>
                <a:solidFill>
                  <a:srgbClr val="8D49FF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 -  &gt;</a:t>
            </a:r>
          </a:p>
        </p:txBody>
      </p:sp>
      <p:sp>
        <p:nvSpPr>
          <p:cNvPr id="360" name="Line"/>
          <p:cNvSpPr/>
          <p:nvPr/>
        </p:nvSpPr>
        <p:spPr>
          <a:xfrm flipV="1">
            <a:off x="22700872" y="-17132"/>
            <a:ext cx="1" cy="13724359"/>
          </a:xfrm>
          <a:prstGeom prst="line">
            <a:avLst/>
          </a:prstGeom>
          <a:ln w="25400">
            <a:solidFill>
              <a:srgbClr val="5E5E5E">
                <a:alpha val="16918"/>
              </a:srgbClr>
            </a:solidFill>
            <a:miter lim="400000"/>
          </a:ln>
        </p:spPr>
        <p:txBody>
          <a:bodyPr lIns="0" tIns="0" rIns="0" bIns="0" anchor="ctr"/>
          <a:lstStyle/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Neue Medium"/>
              <a:sym typeface="Helvetica Neue Medium"/>
            </a:endParaRPr>
          </a:p>
        </p:txBody>
      </p:sp>
      <p:sp>
        <p:nvSpPr>
          <p:cNvPr id="361" name="TextBox 5"/>
          <p:cNvSpPr txBox="1"/>
          <p:nvPr/>
        </p:nvSpPr>
        <p:spPr>
          <a:xfrm>
            <a:off x="22947283" y="941960"/>
            <a:ext cx="1027799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spcBef>
                <a:spcPts val="1000"/>
              </a:spcBef>
              <a:defRPr sz="3000">
                <a:solidFill>
                  <a:srgbClr val="8D49FF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3000" b="0" i="0" u="none" strike="noStrike" kern="0" cap="none" spc="0" normalizeH="0" baseline="0" noProof="0">
                <a:ln>
                  <a:noFill/>
                </a:ln>
                <a:solidFill>
                  <a:srgbClr val="8D49FF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 -  &gt;</a:t>
            </a:r>
          </a:p>
        </p:txBody>
      </p:sp>
      <p:grpSp>
        <p:nvGrpSpPr>
          <p:cNvPr id="365" name="Group"/>
          <p:cNvGrpSpPr/>
          <p:nvPr/>
        </p:nvGrpSpPr>
        <p:grpSpPr>
          <a:xfrm>
            <a:off x="3936547" y="4869710"/>
            <a:ext cx="519135" cy="134245"/>
            <a:chOff x="0" y="0"/>
            <a:chExt cx="519134" cy="134243"/>
          </a:xfrm>
        </p:grpSpPr>
        <p:sp>
          <p:nvSpPr>
            <p:cNvPr id="362" name="Circle"/>
            <p:cNvSpPr/>
            <p:nvPr/>
          </p:nvSpPr>
          <p:spPr>
            <a:xfrm>
              <a:off x="0" y="0"/>
              <a:ext cx="134244" cy="134244"/>
            </a:xfrm>
            <a:prstGeom prst="ellipse">
              <a:avLst/>
            </a:prstGeom>
            <a:solidFill>
              <a:srgbClr val="5A1DB6">
                <a:alpha val="3866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0" marR="0" lvl="0" indent="0" algn="ctr" defTabSz="2438337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latin typeface="Helvetica"/>
                  <a:ea typeface="Helvetica"/>
                  <a:cs typeface="Helvetica"/>
                  <a:sym typeface="Helvetica"/>
                </a:defRPr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Helvetica"/>
                <a:cs typeface="Helvetica"/>
                <a:sym typeface="Helvetica"/>
              </a:endParaRPr>
            </a:p>
          </p:txBody>
        </p:sp>
        <p:sp>
          <p:nvSpPr>
            <p:cNvPr id="363" name="Circle"/>
            <p:cNvSpPr/>
            <p:nvPr/>
          </p:nvSpPr>
          <p:spPr>
            <a:xfrm>
              <a:off x="192445" y="0"/>
              <a:ext cx="134244" cy="134244"/>
            </a:xfrm>
            <a:prstGeom prst="ellipse">
              <a:avLst/>
            </a:prstGeom>
            <a:solidFill>
              <a:srgbClr val="5A1DB6">
                <a:alpha val="3866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0" marR="0" lvl="0" indent="0" algn="ctr" defTabSz="2438337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latin typeface="Helvetica"/>
                  <a:ea typeface="Helvetica"/>
                  <a:cs typeface="Helvetica"/>
                  <a:sym typeface="Helvetica"/>
                </a:defRPr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Helvetica"/>
                <a:cs typeface="Helvetica"/>
                <a:sym typeface="Helvetica"/>
              </a:endParaRPr>
            </a:p>
          </p:txBody>
        </p:sp>
        <p:sp>
          <p:nvSpPr>
            <p:cNvPr id="364" name="Circle"/>
            <p:cNvSpPr/>
            <p:nvPr/>
          </p:nvSpPr>
          <p:spPr>
            <a:xfrm>
              <a:off x="384890" y="0"/>
              <a:ext cx="134245" cy="134244"/>
            </a:xfrm>
            <a:prstGeom prst="ellipse">
              <a:avLst/>
            </a:prstGeom>
            <a:solidFill>
              <a:srgbClr val="5A1DB6">
                <a:alpha val="3866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0" marR="0" lvl="0" indent="0" algn="ctr" defTabSz="2438337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latin typeface="Helvetica"/>
                  <a:ea typeface="Helvetica"/>
                  <a:cs typeface="Helvetica"/>
                  <a:sym typeface="Helvetica"/>
                </a:defRPr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Helvetica"/>
                <a:cs typeface="Helvetica"/>
                <a:sym typeface="Helvetica"/>
              </a:endParaRPr>
            </a:p>
          </p:txBody>
        </p:sp>
      </p:grpSp>
      <p:sp>
        <p:nvSpPr>
          <p:cNvPr id="367" name="TextBox 5"/>
          <p:cNvSpPr txBox="1"/>
          <p:nvPr/>
        </p:nvSpPr>
        <p:spPr>
          <a:xfrm>
            <a:off x="8406911" y="920492"/>
            <a:ext cx="5993266" cy="622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spcBef>
                <a:spcPts val="1000"/>
              </a:spcBef>
              <a:defRPr sz="3400">
                <a:solidFill>
                  <a:srgbClr val="5A1DB6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3400" b="0" i="0" u="none" strike="noStrike" kern="0" cap="none" spc="0" normalizeH="0" baseline="0" noProof="0">
                <a:ln>
                  <a:noFill/>
                </a:ln>
                <a:solidFill>
                  <a:srgbClr val="5A1DB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Дополнительные сервисы </a:t>
            </a:r>
          </a:p>
        </p:txBody>
      </p:sp>
      <p:sp>
        <p:nvSpPr>
          <p:cNvPr id="368" name="Rounded Rectangle"/>
          <p:cNvSpPr/>
          <p:nvPr/>
        </p:nvSpPr>
        <p:spPr>
          <a:xfrm>
            <a:off x="8149046" y="891221"/>
            <a:ext cx="6411425" cy="745377"/>
          </a:xfrm>
          <a:prstGeom prst="roundRect">
            <a:avLst>
              <a:gd name="adj" fmla="val 25558"/>
            </a:avLst>
          </a:prstGeom>
          <a:ln w="25400">
            <a:solidFill>
              <a:srgbClr val="5A1DB6"/>
            </a:solidFill>
            <a:miter lim="400000"/>
          </a:ln>
        </p:spPr>
        <p:txBody>
          <a:bodyPr lIns="50800" tIns="50800" rIns="50800" bIns="50800" anchor="ctr"/>
          <a:lstStyle/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Neue Medium"/>
              <a:sym typeface="Helvetica Neue Medium"/>
            </a:endParaRPr>
          </a:p>
        </p:txBody>
      </p:sp>
      <p:sp>
        <p:nvSpPr>
          <p:cNvPr id="369" name="Справочник ОКПД2 для применения НПА"/>
          <p:cNvSpPr txBox="1"/>
          <p:nvPr/>
        </p:nvSpPr>
        <p:spPr>
          <a:xfrm>
            <a:off x="860688" y="1771023"/>
            <a:ext cx="21085712" cy="22252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2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rPr kumimoji="0" lang="ru-RU" sz="7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Расчет сроков</a:t>
            </a:r>
          </a:p>
          <a:p>
            <a:pPr marL="0" marR="0" lvl="0" indent="0" algn="ctr" defTabSz="914400" rtl="0" eaLnBrk="1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2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rPr kumimoji="0" lang="ru-RU" sz="7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закупочных процедур по 44-ФЗ</a:t>
            </a:r>
            <a:endParaRPr kumimoji="0" sz="7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/>
              <a:ea typeface="Verdana"/>
              <a:sym typeface="Verdana"/>
            </a:endParaRPr>
          </a:p>
        </p:txBody>
      </p:sp>
      <p:sp>
        <p:nvSpPr>
          <p:cNvPr id="18" name="Надежный партнер с удобной ЭТП для заказчиков по 44-ФЗ"/>
          <p:cNvSpPr txBox="1"/>
          <p:nvPr/>
        </p:nvSpPr>
        <p:spPr>
          <a:xfrm rot="5400000">
            <a:off x="19246640" y="6710099"/>
            <a:ext cx="8424000" cy="4114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defTabSz="914400">
              <a:spcBef>
                <a:spcPts val="1000"/>
              </a:spcBef>
              <a:defRPr sz="20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Надёжный партнер с удобной ЭТП для заказчиков по 44-ФЗ </a:t>
            </a:r>
            <a:endParaRPr kumimoji="0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/>
              <a:ea typeface="Verdana"/>
              <a:sym typeface="Verdana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610446" y="5128569"/>
            <a:ext cx="15586324" cy="5600847"/>
          </a:xfrm>
          <a:prstGeom prst="rect">
            <a:avLst/>
          </a:prstGeom>
          <a:solidFill>
            <a:srgbClr val="F0F2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20393" y="5284649"/>
            <a:ext cx="15166301" cy="5212072"/>
          </a:xfrm>
          <a:prstGeom prst="rect">
            <a:avLst/>
          </a:prstGeom>
        </p:spPr>
      </p:pic>
      <p:sp>
        <p:nvSpPr>
          <p:cNvPr id="19" name="TextBox 5"/>
          <p:cNvSpPr txBox="1"/>
          <p:nvPr/>
        </p:nvSpPr>
        <p:spPr>
          <a:xfrm>
            <a:off x="8310940" y="11789814"/>
            <a:ext cx="10319731" cy="5180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7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rPr kumimoji="0" sz="27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Автоматически</a:t>
            </a:r>
            <a:r>
              <a:rPr kumimoji="0" lang="ru-RU" sz="2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 с учетом всех норм законодательства</a:t>
            </a:r>
            <a:endParaRPr kumimoji="0" sz="27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/>
              <a:ea typeface="Verdana"/>
              <a:sym typeface="Verdana"/>
            </a:endParaRPr>
          </a:p>
        </p:txBody>
      </p:sp>
      <p:pic>
        <p:nvPicPr>
          <p:cNvPr id="20" name="Image" descr="Image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7464" y="11661069"/>
            <a:ext cx="562530" cy="717237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369665557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EE6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Rounded Rectangle"/>
          <p:cNvSpPr/>
          <p:nvPr/>
        </p:nvSpPr>
        <p:spPr>
          <a:xfrm>
            <a:off x="3610318" y="4591299"/>
            <a:ext cx="15586452" cy="6416855"/>
          </a:xfrm>
          <a:prstGeom prst="roundRect">
            <a:avLst>
              <a:gd name="adj" fmla="val 4939"/>
            </a:avLst>
          </a:prstGeom>
          <a:solidFill>
            <a:srgbClr val="FFFFFF"/>
          </a:solidFill>
          <a:ln w="12700">
            <a:miter lim="400000"/>
          </a:ln>
          <a:effectLst>
            <a:outerShdw blurRad="635000" dist="25400" dir="3600000" rotWithShape="0">
              <a:srgbClr val="000000">
                <a:alpha val="19955"/>
              </a:srgbClr>
            </a:outerShdw>
          </a:effectLst>
        </p:spPr>
        <p:txBody>
          <a:bodyPr lIns="50800" tIns="50800" rIns="50800" bIns="50800" anchor="ctr"/>
          <a:lstStyle/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Neue Medium"/>
              <a:sym typeface="Helvetica Neue Medium"/>
            </a:endParaRPr>
          </a:p>
        </p:txBody>
      </p:sp>
      <p:sp>
        <p:nvSpPr>
          <p:cNvPr id="359" name="TextBox 5"/>
          <p:cNvSpPr txBox="1"/>
          <p:nvPr/>
        </p:nvSpPr>
        <p:spPr>
          <a:xfrm>
            <a:off x="22947283" y="12307905"/>
            <a:ext cx="1027799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spcBef>
                <a:spcPts val="1000"/>
              </a:spcBef>
              <a:defRPr sz="3000">
                <a:solidFill>
                  <a:srgbClr val="8D49FF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3000" b="0" i="0" u="none" strike="noStrike" kern="0" cap="none" spc="0" normalizeH="0" baseline="0" noProof="0">
                <a:ln>
                  <a:noFill/>
                </a:ln>
                <a:solidFill>
                  <a:srgbClr val="8D49FF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 -  &gt;</a:t>
            </a:r>
          </a:p>
        </p:txBody>
      </p:sp>
      <p:sp>
        <p:nvSpPr>
          <p:cNvPr id="360" name="Line"/>
          <p:cNvSpPr/>
          <p:nvPr/>
        </p:nvSpPr>
        <p:spPr>
          <a:xfrm flipV="1">
            <a:off x="22700872" y="-17132"/>
            <a:ext cx="1" cy="13724359"/>
          </a:xfrm>
          <a:prstGeom prst="line">
            <a:avLst/>
          </a:prstGeom>
          <a:ln w="25400">
            <a:solidFill>
              <a:srgbClr val="5E5E5E">
                <a:alpha val="16918"/>
              </a:srgbClr>
            </a:solidFill>
            <a:miter lim="400000"/>
          </a:ln>
        </p:spPr>
        <p:txBody>
          <a:bodyPr lIns="0" tIns="0" rIns="0" bIns="0" anchor="ctr"/>
          <a:lstStyle/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Neue Medium"/>
              <a:sym typeface="Helvetica Neue Medium"/>
            </a:endParaRPr>
          </a:p>
        </p:txBody>
      </p:sp>
      <p:sp>
        <p:nvSpPr>
          <p:cNvPr id="361" name="TextBox 5"/>
          <p:cNvSpPr txBox="1"/>
          <p:nvPr/>
        </p:nvSpPr>
        <p:spPr>
          <a:xfrm>
            <a:off x="22947283" y="941960"/>
            <a:ext cx="1027799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spcBef>
                <a:spcPts val="1000"/>
              </a:spcBef>
              <a:defRPr sz="3000">
                <a:solidFill>
                  <a:srgbClr val="8D49FF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3000" b="0" i="0" u="none" strike="noStrike" kern="0" cap="none" spc="0" normalizeH="0" baseline="0" noProof="0">
                <a:ln>
                  <a:noFill/>
                </a:ln>
                <a:solidFill>
                  <a:srgbClr val="8D49FF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 -  &gt;</a:t>
            </a:r>
          </a:p>
        </p:txBody>
      </p:sp>
      <p:grpSp>
        <p:nvGrpSpPr>
          <p:cNvPr id="365" name="Group"/>
          <p:cNvGrpSpPr/>
          <p:nvPr/>
        </p:nvGrpSpPr>
        <p:grpSpPr>
          <a:xfrm>
            <a:off x="3936547" y="4869710"/>
            <a:ext cx="519135" cy="134245"/>
            <a:chOff x="0" y="0"/>
            <a:chExt cx="519134" cy="134243"/>
          </a:xfrm>
        </p:grpSpPr>
        <p:sp>
          <p:nvSpPr>
            <p:cNvPr id="362" name="Circle"/>
            <p:cNvSpPr/>
            <p:nvPr/>
          </p:nvSpPr>
          <p:spPr>
            <a:xfrm>
              <a:off x="0" y="0"/>
              <a:ext cx="134244" cy="134244"/>
            </a:xfrm>
            <a:prstGeom prst="ellipse">
              <a:avLst/>
            </a:prstGeom>
            <a:solidFill>
              <a:srgbClr val="5A1DB6">
                <a:alpha val="3866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0" marR="0" lvl="0" indent="0" algn="ctr" defTabSz="2438337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latin typeface="Helvetica"/>
                  <a:ea typeface="Helvetica"/>
                  <a:cs typeface="Helvetica"/>
                  <a:sym typeface="Helvetica"/>
                </a:defRPr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Helvetica"/>
                <a:cs typeface="Helvetica"/>
                <a:sym typeface="Helvetica"/>
              </a:endParaRPr>
            </a:p>
          </p:txBody>
        </p:sp>
        <p:sp>
          <p:nvSpPr>
            <p:cNvPr id="363" name="Circle"/>
            <p:cNvSpPr/>
            <p:nvPr/>
          </p:nvSpPr>
          <p:spPr>
            <a:xfrm>
              <a:off x="192445" y="0"/>
              <a:ext cx="134244" cy="134244"/>
            </a:xfrm>
            <a:prstGeom prst="ellipse">
              <a:avLst/>
            </a:prstGeom>
            <a:solidFill>
              <a:srgbClr val="5A1DB6">
                <a:alpha val="3866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0" marR="0" lvl="0" indent="0" algn="ctr" defTabSz="2438337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latin typeface="Helvetica"/>
                  <a:ea typeface="Helvetica"/>
                  <a:cs typeface="Helvetica"/>
                  <a:sym typeface="Helvetica"/>
                </a:defRPr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Helvetica"/>
                <a:cs typeface="Helvetica"/>
                <a:sym typeface="Helvetica"/>
              </a:endParaRPr>
            </a:p>
          </p:txBody>
        </p:sp>
        <p:sp>
          <p:nvSpPr>
            <p:cNvPr id="364" name="Circle"/>
            <p:cNvSpPr/>
            <p:nvPr/>
          </p:nvSpPr>
          <p:spPr>
            <a:xfrm>
              <a:off x="384890" y="0"/>
              <a:ext cx="134245" cy="134244"/>
            </a:xfrm>
            <a:prstGeom prst="ellipse">
              <a:avLst/>
            </a:prstGeom>
            <a:solidFill>
              <a:srgbClr val="5A1DB6">
                <a:alpha val="3866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0" marR="0" lvl="0" indent="0" algn="ctr" defTabSz="2438337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latin typeface="Helvetica"/>
                  <a:ea typeface="Helvetica"/>
                  <a:cs typeface="Helvetica"/>
                  <a:sym typeface="Helvetica"/>
                </a:defRPr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Helvetica"/>
                <a:cs typeface="Helvetica"/>
                <a:sym typeface="Helvetica"/>
              </a:endParaRPr>
            </a:p>
          </p:txBody>
        </p:sp>
      </p:grpSp>
      <p:sp>
        <p:nvSpPr>
          <p:cNvPr id="367" name="TextBox 5"/>
          <p:cNvSpPr txBox="1"/>
          <p:nvPr/>
        </p:nvSpPr>
        <p:spPr>
          <a:xfrm>
            <a:off x="8406911" y="920492"/>
            <a:ext cx="5993266" cy="622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spcBef>
                <a:spcPts val="1000"/>
              </a:spcBef>
              <a:defRPr sz="3400">
                <a:solidFill>
                  <a:srgbClr val="5A1DB6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3400" b="0" i="0" u="none" strike="noStrike" kern="0" cap="none" spc="0" normalizeH="0" baseline="0" noProof="0">
                <a:ln>
                  <a:noFill/>
                </a:ln>
                <a:solidFill>
                  <a:srgbClr val="5A1DB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Дополнительные сервисы </a:t>
            </a:r>
          </a:p>
        </p:txBody>
      </p:sp>
      <p:sp>
        <p:nvSpPr>
          <p:cNvPr id="368" name="Rounded Rectangle"/>
          <p:cNvSpPr/>
          <p:nvPr/>
        </p:nvSpPr>
        <p:spPr>
          <a:xfrm>
            <a:off x="8149046" y="891221"/>
            <a:ext cx="6411425" cy="745377"/>
          </a:xfrm>
          <a:prstGeom prst="roundRect">
            <a:avLst>
              <a:gd name="adj" fmla="val 25558"/>
            </a:avLst>
          </a:prstGeom>
          <a:ln w="25400">
            <a:solidFill>
              <a:srgbClr val="5A1DB6"/>
            </a:solidFill>
            <a:miter lim="400000"/>
          </a:ln>
        </p:spPr>
        <p:txBody>
          <a:bodyPr lIns="50800" tIns="50800" rIns="50800" bIns="50800" anchor="ctr"/>
          <a:lstStyle/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Neue Medium"/>
              <a:sym typeface="Helvetica Neue Medium"/>
            </a:endParaRPr>
          </a:p>
        </p:txBody>
      </p:sp>
      <p:sp>
        <p:nvSpPr>
          <p:cNvPr id="369" name="Справочник ОКПД2 для применения НПА"/>
          <p:cNvSpPr txBox="1"/>
          <p:nvPr/>
        </p:nvSpPr>
        <p:spPr>
          <a:xfrm>
            <a:off x="860688" y="1771023"/>
            <a:ext cx="21085712" cy="22252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2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rPr kumimoji="0" lang="ru-RU" sz="7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Поиск закупочной</a:t>
            </a:r>
          </a:p>
          <a:p>
            <a:pPr marL="0" marR="0" lvl="0" indent="0" algn="ctr" defTabSz="914400" rtl="0" eaLnBrk="1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2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rPr kumimoji="0" lang="ru-RU" sz="7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документации</a:t>
            </a:r>
            <a:endParaRPr kumimoji="0" sz="7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/>
              <a:ea typeface="Verdana"/>
              <a:sym typeface="Verdana"/>
            </a:endParaRPr>
          </a:p>
        </p:txBody>
      </p:sp>
      <p:sp>
        <p:nvSpPr>
          <p:cNvPr id="18" name="Надежный партнер с удобной ЭТП для заказчиков по 44-ФЗ"/>
          <p:cNvSpPr txBox="1"/>
          <p:nvPr/>
        </p:nvSpPr>
        <p:spPr>
          <a:xfrm rot="5400000">
            <a:off x="19246640" y="6710099"/>
            <a:ext cx="8424000" cy="4114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defTabSz="914400">
              <a:spcBef>
                <a:spcPts val="1000"/>
              </a:spcBef>
              <a:defRPr sz="20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Надёжный партнер с удобной ЭТП для заказчиков по 44-ФЗ </a:t>
            </a:r>
            <a:endParaRPr kumimoji="0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/>
              <a:ea typeface="Verdana"/>
              <a:sym typeface="Verdana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610446" y="5128569"/>
            <a:ext cx="15586324" cy="5600847"/>
          </a:xfrm>
          <a:prstGeom prst="rect">
            <a:avLst/>
          </a:prstGeom>
          <a:solidFill>
            <a:srgbClr val="F0F2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10318" y="5168459"/>
            <a:ext cx="15586452" cy="5519773"/>
          </a:xfrm>
          <a:prstGeom prst="rect">
            <a:avLst/>
          </a:prstGeom>
        </p:spPr>
      </p:pic>
      <p:sp>
        <p:nvSpPr>
          <p:cNvPr id="19" name="TextBox 5"/>
          <p:cNvSpPr txBox="1"/>
          <p:nvPr/>
        </p:nvSpPr>
        <p:spPr>
          <a:xfrm>
            <a:off x="10243351" y="11642700"/>
            <a:ext cx="9029143" cy="9335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7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rPr kumimoji="0" lang="ru-RU" sz="2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По ключевым словам, 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7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rPr kumimoji="0" lang="ru-RU" sz="2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ОКПД2, регионам и годам</a:t>
            </a:r>
            <a:endParaRPr kumimoji="0" sz="27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/>
              <a:ea typeface="Verdana"/>
              <a:sym typeface="Verdana"/>
            </a:endParaRPr>
          </a:p>
        </p:txBody>
      </p:sp>
      <p:pic>
        <p:nvPicPr>
          <p:cNvPr id="20" name="Image" descr="Image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31748" y="11743696"/>
            <a:ext cx="562530" cy="717237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555503212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Собственный учебный центр РАД"/>
          <p:cNvSpPr txBox="1"/>
          <p:nvPr/>
        </p:nvSpPr>
        <p:spPr>
          <a:xfrm>
            <a:off x="1044343" y="1771023"/>
            <a:ext cx="10297208" cy="20969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algn="l" defTabSz="914400">
              <a:lnSpc>
                <a:spcPct val="90000"/>
              </a:lnSpc>
              <a:spcBef>
                <a:spcPts val="1000"/>
              </a:spcBef>
              <a:defRPr sz="72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rPr lang="ru-RU" dirty="0"/>
              <a:t>Собственный</a:t>
            </a:r>
            <a:r>
              <a:rPr dirty="0"/>
              <a:t> </a:t>
            </a:r>
            <a:r>
              <a:rPr lang="ru-RU" dirty="0"/>
              <a:t>учебный</a:t>
            </a:r>
            <a:r>
              <a:rPr dirty="0"/>
              <a:t> центр РАД </a:t>
            </a:r>
          </a:p>
        </p:txBody>
      </p:sp>
      <p:sp>
        <p:nvSpPr>
          <p:cNvPr id="440" name="TextBox 5"/>
          <p:cNvSpPr txBox="1"/>
          <p:nvPr/>
        </p:nvSpPr>
        <p:spPr>
          <a:xfrm>
            <a:off x="1308670" y="945892"/>
            <a:ext cx="2623133" cy="622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spcBef>
                <a:spcPts val="1000"/>
              </a:spcBef>
              <a:defRPr sz="3400">
                <a:solidFill>
                  <a:srgbClr val="5A1DB6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t>Обучение</a:t>
            </a:r>
          </a:p>
        </p:txBody>
      </p:sp>
      <p:sp>
        <p:nvSpPr>
          <p:cNvPr id="441" name="TextBox 5"/>
          <p:cNvSpPr txBox="1"/>
          <p:nvPr/>
        </p:nvSpPr>
        <p:spPr>
          <a:xfrm>
            <a:off x="22947283" y="12307905"/>
            <a:ext cx="1027799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spcBef>
                <a:spcPts val="1000"/>
              </a:spcBef>
              <a:defRPr sz="3000">
                <a:solidFill>
                  <a:srgbClr val="8D49FF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t> -  &gt;</a:t>
            </a:r>
          </a:p>
        </p:txBody>
      </p:sp>
      <p:sp>
        <p:nvSpPr>
          <p:cNvPr id="442" name="Line"/>
          <p:cNvSpPr/>
          <p:nvPr/>
        </p:nvSpPr>
        <p:spPr>
          <a:xfrm flipV="1">
            <a:off x="22700872" y="-17132"/>
            <a:ext cx="1" cy="13724359"/>
          </a:xfrm>
          <a:prstGeom prst="line">
            <a:avLst/>
          </a:prstGeom>
          <a:ln w="25400">
            <a:solidFill>
              <a:srgbClr val="5E5E5E">
                <a:alpha val="16918"/>
              </a:srgbClr>
            </a:solidFill>
            <a:miter lim="400000"/>
          </a:ln>
        </p:spPr>
        <p:txBody>
          <a:bodyPr lIns="0" tIns="0" rIns="0" bIns="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443" name="TextBox 5"/>
          <p:cNvSpPr txBox="1"/>
          <p:nvPr/>
        </p:nvSpPr>
        <p:spPr>
          <a:xfrm>
            <a:off x="1067370" y="3930931"/>
            <a:ext cx="10766339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spcBef>
                <a:spcPts val="1000"/>
              </a:spcBef>
              <a:defRPr sz="3000">
                <a:solidFill>
                  <a:srgbClr val="929292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t>для специалистов по закупкам </a:t>
            </a:r>
          </a:p>
        </p:txBody>
      </p:sp>
      <p:sp>
        <p:nvSpPr>
          <p:cNvPr id="445" name="Line"/>
          <p:cNvSpPr/>
          <p:nvPr/>
        </p:nvSpPr>
        <p:spPr>
          <a:xfrm flipV="1">
            <a:off x="11658167" y="-17132"/>
            <a:ext cx="1" cy="13724359"/>
          </a:xfrm>
          <a:prstGeom prst="line">
            <a:avLst/>
          </a:prstGeom>
          <a:ln w="25400">
            <a:solidFill>
              <a:srgbClr val="5E5E5E">
                <a:alpha val="16918"/>
              </a:srgbClr>
            </a:solidFill>
            <a:miter lim="400000"/>
          </a:ln>
        </p:spPr>
        <p:txBody>
          <a:bodyPr lIns="0" tIns="0" rIns="0" bIns="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446" name="Rounded Rectangle"/>
          <p:cNvSpPr/>
          <p:nvPr/>
        </p:nvSpPr>
        <p:spPr>
          <a:xfrm>
            <a:off x="1152404" y="891221"/>
            <a:ext cx="2627832" cy="745377"/>
          </a:xfrm>
          <a:prstGeom prst="roundRect">
            <a:avLst>
              <a:gd name="adj" fmla="val 25558"/>
            </a:avLst>
          </a:prstGeom>
          <a:ln w="25400">
            <a:solidFill>
              <a:srgbClr val="5A1DB6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452" name="TextBox 5"/>
          <p:cNvSpPr txBox="1"/>
          <p:nvPr/>
        </p:nvSpPr>
        <p:spPr>
          <a:xfrm>
            <a:off x="1067370" y="8191245"/>
            <a:ext cx="8485176" cy="18084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lnSpc>
                <a:spcPct val="110000"/>
              </a:lnSpc>
              <a:spcBef>
                <a:spcPts val="1000"/>
              </a:spcBef>
              <a:defRPr sz="35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t>Повышение квалификации и профпереподготовка с получением удостоверения </a:t>
            </a:r>
          </a:p>
        </p:txBody>
      </p:sp>
      <p:sp>
        <p:nvSpPr>
          <p:cNvPr id="453" name="Rounded Rectangle">
            <a:hlinkClick r:id="rId2"/>
          </p:cNvPr>
          <p:cNvSpPr/>
          <p:nvPr/>
        </p:nvSpPr>
        <p:spPr>
          <a:xfrm>
            <a:off x="1114304" y="10480388"/>
            <a:ext cx="3792768" cy="745377"/>
          </a:xfrm>
          <a:prstGeom prst="roundRect">
            <a:avLst>
              <a:gd name="adj" fmla="val 25558"/>
            </a:avLst>
          </a:prstGeom>
          <a:solidFill>
            <a:srgbClr val="5A1DB6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n-US" sz="2800" u="sng" dirty="0">
                <a:latin typeface="Verdana" panose="020B0604030504040204" pitchFamily="34" charset="0"/>
                <a:ea typeface="Verdana" panose="020B0604030504040204" pitchFamily="34" charset="0"/>
              </a:rPr>
              <a:t>edu.lot-online.ru</a:t>
            </a:r>
            <a:endParaRPr sz="2800" u="sng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455" name="kenny-eliason-1-aA2Fadydc-unsplash.jpeg" descr="kenny-eliason-1-aA2Fadydc-unsplash.jpeg"/>
          <p:cNvPicPr>
            <a:picLocks noChangeAspect="1"/>
          </p:cNvPicPr>
          <p:nvPr/>
        </p:nvPicPr>
        <p:blipFill>
          <a:blip r:embed="rId3"/>
          <a:srcRect l="17462" t="35578" r="17463" b="35577"/>
          <a:stretch>
            <a:fillRect/>
          </a:stretch>
        </p:blipFill>
        <p:spPr>
          <a:xfrm>
            <a:off x="1082461" y="4957319"/>
            <a:ext cx="9706770" cy="28686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9" h="21600" extrusionOk="0">
                <a:moveTo>
                  <a:pt x="679" y="0"/>
                </a:moveTo>
                <a:cubicBezTo>
                  <a:pt x="480" y="0"/>
                  <a:pt x="361" y="1"/>
                  <a:pt x="281" y="114"/>
                </a:cubicBezTo>
                <a:cubicBezTo>
                  <a:pt x="166" y="255"/>
                  <a:pt x="75" y="562"/>
                  <a:pt x="34" y="950"/>
                </a:cubicBezTo>
                <a:cubicBezTo>
                  <a:pt x="0" y="1220"/>
                  <a:pt x="0" y="1624"/>
                  <a:pt x="0" y="2298"/>
                </a:cubicBezTo>
                <a:lnTo>
                  <a:pt x="0" y="19302"/>
                </a:lnTo>
                <a:cubicBezTo>
                  <a:pt x="0" y="19976"/>
                  <a:pt x="0" y="20380"/>
                  <a:pt x="34" y="20650"/>
                </a:cubicBezTo>
                <a:cubicBezTo>
                  <a:pt x="75" y="21038"/>
                  <a:pt x="166" y="21345"/>
                  <a:pt x="281" y="21486"/>
                </a:cubicBezTo>
                <a:cubicBezTo>
                  <a:pt x="361" y="21599"/>
                  <a:pt x="480" y="21600"/>
                  <a:pt x="679" y="21600"/>
                </a:cubicBezTo>
                <a:lnTo>
                  <a:pt x="20921" y="21600"/>
                </a:lnTo>
                <a:cubicBezTo>
                  <a:pt x="21120" y="21600"/>
                  <a:pt x="21240" y="21599"/>
                  <a:pt x="21319" y="21486"/>
                </a:cubicBezTo>
                <a:cubicBezTo>
                  <a:pt x="21434" y="21345"/>
                  <a:pt x="21525" y="21038"/>
                  <a:pt x="21567" y="20650"/>
                </a:cubicBezTo>
                <a:cubicBezTo>
                  <a:pt x="21600" y="20380"/>
                  <a:pt x="21599" y="19976"/>
                  <a:pt x="21599" y="19302"/>
                </a:cubicBezTo>
                <a:lnTo>
                  <a:pt x="21599" y="2298"/>
                </a:lnTo>
                <a:cubicBezTo>
                  <a:pt x="21599" y="1624"/>
                  <a:pt x="21600" y="1220"/>
                  <a:pt x="21567" y="950"/>
                </a:cubicBezTo>
                <a:cubicBezTo>
                  <a:pt x="21525" y="562"/>
                  <a:pt x="21434" y="255"/>
                  <a:pt x="21319" y="114"/>
                </a:cubicBezTo>
                <a:cubicBezTo>
                  <a:pt x="21240" y="1"/>
                  <a:pt x="21120" y="0"/>
                  <a:pt x="20921" y="0"/>
                </a:cubicBezTo>
                <a:lnTo>
                  <a:pt x="679" y="0"/>
                </a:lnTo>
                <a:close/>
              </a:path>
            </a:pathLst>
          </a:custGeom>
          <a:ln w="12700">
            <a:miter lim="400000"/>
          </a:ln>
        </p:spPr>
      </p:pic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42621A94-0E51-95C5-88CC-63A7077E13AB}"/>
              </a:ext>
            </a:extLst>
          </p:cNvPr>
          <p:cNvGrpSpPr/>
          <p:nvPr/>
        </p:nvGrpSpPr>
        <p:grpSpPr>
          <a:xfrm>
            <a:off x="12557552" y="3447230"/>
            <a:ext cx="8976614" cy="2257528"/>
            <a:chOff x="12690395" y="1305499"/>
            <a:chExt cx="8976614" cy="2257528"/>
          </a:xfrm>
        </p:grpSpPr>
        <p:sp>
          <p:nvSpPr>
            <p:cNvPr id="444" name="TextBox 5"/>
            <p:cNvSpPr txBox="1"/>
            <p:nvPr/>
          </p:nvSpPr>
          <p:spPr>
            <a:xfrm>
              <a:off x="13689555" y="1305499"/>
              <a:ext cx="4847535" cy="610424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anchor="ctr">
              <a:spAutoFit/>
            </a:bodyPr>
            <a:lstStyle>
              <a:lvl1pPr algn="l" defTabSz="914400">
                <a:spcBef>
                  <a:spcPts val="1000"/>
                </a:spcBef>
                <a:defRPr sz="3300" b="1">
                  <a:solidFill>
                    <a:srgbClr val="000000"/>
                  </a:solidFill>
                  <a:latin typeface="Verdana"/>
                  <a:ea typeface="Verdana"/>
                  <a:cs typeface="Verdana"/>
                  <a:sym typeface="Verdana"/>
                </a:defRPr>
              </a:lvl1pPr>
            </a:lstStyle>
            <a:p>
              <a:r>
                <a:rPr lang="ru-RU" dirty="0"/>
                <a:t>Обучающие</a:t>
              </a:r>
              <a:r>
                <a:rPr dirty="0"/>
                <a:t> курсы </a:t>
              </a:r>
            </a:p>
          </p:txBody>
        </p:sp>
        <p:sp>
          <p:nvSpPr>
            <p:cNvPr id="447" name="TextBox 5"/>
            <p:cNvSpPr txBox="1"/>
            <p:nvPr/>
          </p:nvSpPr>
          <p:spPr>
            <a:xfrm>
              <a:off x="13777976" y="2038507"/>
              <a:ext cx="7889033" cy="152452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anchor="ctr">
              <a:spAutoFit/>
            </a:bodyPr>
            <a:lstStyle>
              <a:lvl1pPr algn="l" defTabSz="914400">
                <a:lnSpc>
                  <a:spcPct val="110000"/>
                </a:lnSpc>
                <a:spcBef>
                  <a:spcPts val="1000"/>
                </a:spcBef>
                <a:defRPr sz="2800">
                  <a:solidFill>
                    <a:srgbClr val="000000"/>
                  </a:solidFill>
                  <a:latin typeface="Verdana"/>
                  <a:ea typeface="Verdana"/>
                  <a:cs typeface="Verdana"/>
                  <a:sym typeface="Verdana"/>
                </a:defRPr>
              </a:lvl1pPr>
            </a:lstStyle>
            <a:p>
              <a:r>
                <a:rPr lang="ru-RU" dirty="0"/>
                <a:t>Присоединяйтесь к нашим официальным общим программам и получайте необходимую сертификацию для работы</a:t>
              </a:r>
              <a:endParaRPr dirty="0"/>
            </a:p>
          </p:txBody>
        </p:sp>
        <p:pic>
          <p:nvPicPr>
            <p:cNvPr id="456" name="Image" descr="Image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690395" y="1306287"/>
              <a:ext cx="678391" cy="805594"/>
            </a:xfrm>
            <a:prstGeom prst="rect">
              <a:avLst/>
            </a:prstGeom>
            <a:ln w="12700">
              <a:miter lim="400000"/>
            </a:ln>
          </p:spPr>
        </p:pic>
      </p:grpSp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0614F637-D25A-69D1-1139-64005BB4B19F}"/>
              </a:ext>
            </a:extLst>
          </p:cNvPr>
          <p:cNvGrpSpPr/>
          <p:nvPr/>
        </p:nvGrpSpPr>
        <p:grpSpPr>
          <a:xfrm>
            <a:off x="12454849" y="6725472"/>
            <a:ext cx="9648121" cy="2724292"/>
            <a:chOff x="12649737" y="5400769"/>
            <a:chExt cx="9648121" cy="2724292"/>
          </a:xfrm>
        </p:grpSpPr>
        <p:sp>
          <p:nvSpPr>
            <p:cNvPr id="448" name="TextBox 5"/>
            <p:cNvSpPr txBox="1"/>
            <p:nvPr/>
          </p:nvSpPr>
          <p:spPr>
            <a:xfrm>
              <a:off x="13868781" y="5438108"/>
              <a:ext cx="8429077" cy="610424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anchor="ctr">
              <a:spAutoFit/>
            </a:bodyPr>
            <a:lstStyle>
              <a:lvl1pPr algn="l" defTabSz="914400">
                <a:spcBef>
                  <a:spcPts val="1000"/>
                </a:spcBef>
                <a:defRPr sz="3300" b="1">
                  <a:solidFill>
                    <a:srgbClr val="000000"/>
                  </a:solidFill>
                  <a:latin typeface="Verdana"/>
                  <a:ea typeface="Verdana"/>
                  <a:cs typeface="Verdana"/>
                  <a:sym typeface="Verdana"/>
                </a:defRPr>
              </a:lvl1pPr>
            </a:lstStyle>
            <a:p>
              <a:r>
                <a:rPr dirty="0"/>
                <a:t>Более 300 бесплатных вебинаров </a:t>
              </a:r>
            </a:p>
          </p:txBody>
        </p:sp>
        <p:sp>
          <p:nvSpPr>
            <p:cNvPr id="449" name="TextBox 5"/>
            <p:cNvSpPr txBox="1"/>
            <p:nvPr/>
          </p:nvSpPr>
          <p:spPr>
            <a:xfrm>
              <a:off x="13912799" y="6170615"/>
              <a:ext cx="8218890" cy="195444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anchor="ctr">
              <a:spAutoFit/>
            </a:bodyPr>
            <a:lstStyle>
              <a:lvl1pPr algn="l" defTabSz="914400">
                <a:lnSpc>
                  <a:spcPct val="110000"/>
                </a:lnSpc>
                <a:spcBef>
                  <a:spcPts val="1000"/>
                </a:spcBef>
                <a:defRPr sz="2800">
                  <a:solidFill>
                    <a:srgbClr val="000000"/>
                  </a:solidFill>
                  <a:latin typeface="Verdana"/>
                  <a:ea typeface="Verdana"/>
                  <a:cs typeface="Verdana"/>
                  <a:sym typeface="Verdana"/>
                </a:defRPr>
              </a:lvl1pPr>
            </a:lstStyle>
            <a:p>
              <a:r>
                <a:rPr lang="ru-RU" dirty="0"/>
                <a:t>Смотрите наши вебинары с приглашенными экспертами по актуальным темам и изменениям в сфере госзакупок</a:t>
              </a:r>
              <a:endParaRPr dirty="0"/>
            </a:p>
          </p:txBody>
        </p:sp>
        <p:pic>
          <p:nvPicPr>
            <p:cNvPr id="457" name="Image" descr="Image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649737" y="5400769"/>
              <a:ext cx="1027799" cy="685102"/>
            </a:xfrm>
            <a:prstGeom prst="rect">
              <a:avLst/>
            </a:prstGeom>
            <a:ln w="12700">
              <a:miter lim="400000"/>
            </a:ln>
          </p:spPr>
        </p:pic>
      </p:grp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5BB85394-C535-32E0-86E0-FA61B81A227A}"/>
              </a:ext>
            </a:extLst>
          </p:cNvPr>
          <p:cNvGrpSpPr/>
          <p:nvPr/>
        </p:nvGrpSpPr>
        <p:grpSpPr>
          <a:xfrm>
            <a:off x="12511745" y="10419392"/>
            <a:ext cx="9489576" cy="2372286"/>
            <a:chOff x="12641107" y="9432316"/>
            <a:chExt cx="9489576" cy="2372286"/>
          </a:xfrm>
        </p:grpSpPr>
        <p:sp>
          <p:nvSpPr>
            <p:cNvPr id="450" name="TextBox 5"/>
            <p:cNvSpPr txBox="1"/>
            <p:nvPr/>
          </p:nvSpPr>
          <p:spPr>
            <a:xfrm>
              <a:off x="13911793" y="9432316"/>
              <a:ext cx="7148685" cy="6096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50800" tIns="50800" rIns="50800" bIns="50800" anchor="ctr">
              <a:spAutoFit/>
            </a:bodyPr>
            <a:lstStyle>
              <a:lvl1pPr algn="l" defTabSz="914400">
                <a:spcBef>
                  <a:spcPts val="1000"/>
                </a:spcBef>
                <a:defRPr sz="3300" b="1">
                  <a:solidFill>
                    <a:srgbClr val="000000"/>
                  </a:solidFill>
                  <a:latin typeface="Verdana"/>
                  <a:ea typeface="Verdana"/>
                  <a:cs typeface="Verdana"/>
                  <a:sym typeface="Verdana"/>
                </a:defRPr>
              </a:lvl1pPr>
            </a:lstStyle>
            <a:p>
              <a:r>
                <a:rPr dirty="0"/>
                <a:t>Индивидуальное обучение </a:t>
              </a:r>
            </a:p>
          </p:txBody>
        </p:sp>
        <p:sp>
          <p:nvSpPr>
            <p:cNvPr id="451" name="TextBox 5"/>
            <p:cNvSpPr txBox="1"/>
            <p:nvPr/>
          </p:nvSpPr>
          <p:spPr>
            <a:xfrm>
              <a:off x="13911789" y="10280082"/>
              <a:ext cx="8218894" cy="152452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50800" tIns="50800" rIns="50800" bIns="50800" anchor="ctr">
              <a:spAutoFit/>
            </a:bodyPr>
            <a:lstStyle>
              <a:lvl1pPr algn="l" defTabSz="914400">
                <a:lnSpc>
                  <a:spcPct val="110000"/>
                </a:lnSpc>
                <a:spcBef>
                  <a:spcPts val="1000"/>
                </a:spcBef>
                <a:defRPr sz="2800">
                  <a:solidFill>
                    <a:srgbClr val="000000"/>
                  </a:solidFill>
                  <a:latin typeface="Verdana"/>
                  <a:ea typeface="Verdana"/>
                  <a:cs typeface="Verdana"/>
                  <a:sym typeface="Verdana"/>
                </a:defRPr>
              </a:lvl1pPr>
            </a:lstStyle>
            <a:p>
              <a:r>
                <a:rPr lang="ru-RU" dirty="0"/>
                <a:t>Обратитесь к вашему менеджеру в РАД, чтобы организовать обучение специально по вашим вопросам</a:t>
              </a:r>
              <a:endParaRPr dirty="0"/>
            </a:p>
          </p:txBody>
        </p:sp>
        <p:pic>
          <p:nvPicPr>
            <p:cNvPr id="458" name="Image" descr="Image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2641107" y="9439903"/>
              <a:ext cx="1027800" cy="973715"/>
            </a:xfrm>
            <a:prstGeom prst="rect">
              <a:avLst/>
            </a:prstGeom>
            <a:ln w="12700">
              <a:miter lim="400000"/>
            </a:ln>
          </p:spPr>
        </p:pic>
      </p:grpSp>
      <p:sp>
        <p:nvSpPr>
          <p:cNvPr id="460" name="TextBox 5"/>
          <p:cNvSpPr txBox="1"/>
          <p:nvPr/>
        </p:nvSpPr>
        <p:spPr>
          <a:xfrm>
            <a:off x="22947283" y="941960"/>
            <a:ext cx="1027799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spcBef>
                <a:spcPts val="1000"/>
              </a:spcBef>
              <a:defRPr sz="3000">
                <a:solidFill>
                  <a:srgbClr val="8D49FF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t> -  &gt;</a:t>
            </a:r>
          </a:p>
        </p:txBody>
      </p:sp>
      <p:pic>
        <p:nvPicPr>
          <p:cNvPr id="461" name="Image" descr="Image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59839" y="12093705"/>
            <a:ext cx="3628736" cy="618162"/>
          </a:xfrm>
          <a:prstGeom prst="rect">
            <a:avLst/>
          </a:prstGeom>
          <a:ln w="12700">
            <a:miter lim="400000"/>
          </a:ln>
        </p:spPr>
      </p:pic>
      <p:sp>
        <p:nvSpPr>
          <p:cNvPr id="26" name="Надежный партнер с удобной ЭТП для заказчиков по 44-ФЗ"/>
          <p:cNvSpPr txBox="1"/>
          <p:nvPr/>
        </p:nvSpPr>
        <p:spPr>
          <a:xfrm rot="5400000">
            <a:off x="19246640" y="6710099"/>
            <a:ext cx="8424000" cy="4114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defTabSz="914400">
              <a:spcBef>
                <a:spcPts val="1000"/>
              </a:spcBef>
              <a:defRPr sz="20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rPr lang="ru-RU" dirty="0"/>
              <a:t>Надёжный партнер для заказчиков по 44-ФЗ </a:t>
            </a:r>
            <a:endParaRPr dirty="0"/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2DB41722-38FD-DBBA-E8FF-C8244A03919E}"/>
              </a:ext>
            </a:extLst>
          </p:cNvPr>
          <p:cNvGrpSpPr/>
          <p:nvPr/>
        </p:nvGrpSpPr>
        <p:grpSpPr>
          <a:xfrm>
            <a:off x="12454849" y="1121980"/>
            <a:ext cx="9387802" cy="1246495"/>
            <a:chOff x="12485619" y="891221"/>
            <a:chExt cx="9387802" cy="1246495"/>
          </a:xfrm>
        </p:grpSpPr>
        <p:sp>
          <p:nvSpPr>
            <p:cNvPr id="7" name="TextBox 5">
              <a:extLst>
                <a:ext uri="{FF2B5EF4-FFF2-40B4-BE49-F238E27FC236}">
                  <a16:creationId xmlns:a16="http://schemas.microsoft.com/office/drawing/2014/main" id="{1AA8DD17-534F-3189-DD1D-8151710C6A17}"/>
                </a:ext>
              </a:extLst>
            </p:cNvPr>
            <p:cNvSpPr txBox="1"/>
            <p:nvPr/>
          </p:nvSpPr>
          <p:spPr>
            <a:xfrm>
              <a:off x="13637969" y="891221"/>
              <a:ext cx="8235452" cy="124649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anchor="ctr">
              <a:spAutoFit/>
            </a:bodyPr>
            <a:lstStyle>
              <a:lvl1pPr algn="l" defTabSz="914400">
                <a:spcBef>
                  <a:spcPts val="1000"/>
                </a:spcBef>
                <a:defRPr sz="3300" b="1">
                  <a:solidFill>
                    <a:srgbClr val="000000"/>
                  </a:solidFill>
                  <a:latin typeface="Verdana"/>
                  <a:ea typeface="Verdana"/>
                  <a:cs typeface="Verdana"/>
                  <a:sym typeface="Verdana"/>
                </a:defRPr>
              </a:lvl1pPr>
            </a:lstStyle>
            <a:p>
              <a:r>
                <a:rPr lang="ru-RU" dirty="0"/>
                <a:t>Лицензия на </a:t>
              </a:r>
            </a:p>
            <a:p>
              <a:r>
                <a:rPr lang="ru-RU" dirty="0"/>
                <a:t>образовательную деятельность</a:t>
              </a:r>
              <a:endParaRPr dirty="0"/>
            </a:p>
          </p:txBody>
        </p:sp>
        <p:pic>
          <p:nvPicPr>
            <p:cNvPr id="9" name="Image" descr="Image">
              <a:extLst>
                <a:ext uri="{FF2B5EF4-FFF2-40B4-BE49-F238E27FC236}">
                  <a16:creationId xmlns:a16="http://schemas.microsoft.com/office/drawing/2014/main" id="{02E74D2A-7629-5420-1317-6BA07251AA6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2485619" y="1012141"/>
              <a:ext cx="759546" cy="977239"/>
            </a:xfrm>
            <a:prstGeom prst="rect">
              <a:avLst/>
            </a:prstGeom>
            <a:ln w="12700">
              <a:miter lim="400000"/>
            </a:ln>
          </p:spPr>
        </p:pic>
      </p:grp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TextBox 5"/>
          <p:cNvSpPr txBox="1"/>
          <p:nvPr/>
        </p:nvSpPr>
        <p:spPr>
          <a:xfrm>
            <a:off x="22947283" y="12307905"/>
            <a:ext cx="1027799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spcBef>
                <a:spcPts val="1000"/>
              </a:spcBef>
              <a:defRPr sz="3000">
                <a:solidFill>
                  <a:srgbClr val="8D49FF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3000" b="0" i="0" u="none" strike="noStrike" kern="0" cap="none" spc="0" normalizeH="0" baseline="0" noProof="0">
                <a:ln>
                  <a:noFill/>
                </a:ln>
                <a:solidFill>
                  <a:srgbClr val="8D49FF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 -  &gt;</a:t>
            </a:r>
          </a:p>
        </p:txBody>
      </p:sp>
      <p:sp>
        <p:nvSpPr>
          <p:cNvPr id="442" name="Line"/>
          <p:cNvSpPr/>
          <p:nvPr/>
        </p:nvSpPr>
        <p:spPr>
          <a:xfrm flipV="1">
            <a:off x="22700872" y="-17132"/>
            <a:ext cx="1" cy="13724359"/>
          </a:xfrm>
          <a:prstGeom prst="line">
            <a:avLst/>
          </a:prstGeom>
          <a:ln w="25400">
            <a:solidFill>
              <a:srgbClr val="5E5E5E">
                <a:alpha val="16918"/>
              </a:srgbClr>
            </a:solidFill>
            <a:miter lim="400000"/>
          </a:ln>
        </p:spPr>
        <p:txBody>
          <a:bodyPr lIns="0" tIns="0" rIns="0" bIns="0" anchor="ctr"/>
          <a:lstStyle/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Neue Medium"/>
              <a:sym typeface="Helvetica Neue Medium"/>
            </a:endParaRPr>
          </a:p>
        </p:txBody>
      </p:sp>
      <p:sp>
        <p:nvSpPr>
          <p:cNvPr id="460" name="TextBox 5"/>
          <p:cNvSpPr txBox="1"/>
          <p:nvPr/>
        </p:nvSpPr>
        <p:spPr>
          <a:xfrm>
            <a:off x="22947283" y="941960"/>
            <a:ext cx="1027799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spcBef>
                <a:spcPts val="1000"/>
              </a:spcBef>
              <a:defRPr sz="3000">
                <a:solidFill>
                  <a:srgbClr val="8D49FF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3000" b="0" i="0" u="none" strike="noStrike" kern="0" cap="none" spc="0" normalizeH="0" baseline="0" noProof="0">
                <a:ln>
                  <a:noFill/>
                </a:ln>
                <a:solidFill>
                  <a:srgbClr val="8D49FF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 -  &gt;</a:t>
            </a:r>
          </a:p>
        </p:txBody>
      </p:sp>
      <p:pic>
        <p:nvPicPr>
          <p:cNvPr id="461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9839" y="12093705"/>
            <a:ext cx="3628736" cy="618162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500973E-DDD0-EB20-6D97-AF74F78FE5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8892" y="2414900"/>
            <a:ext cx="12961440" cy="756084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8" name="object 190">
            <a:extLst>
              <a:ext uri="{FF2B5EF4-FFF2-40B4-BE49-F238E27FC236}">
                <a16:creationId xmlns:a16="http://schemas.microsoft.com/office/drawing/2014/main" id="{D6386FA5-1C44-A288-63D7-20E3BD5C663E}"/>
              </a:ext>
            </a:extLst>
          </p:cNvPr>
          <p:cNvSpPr txBox="1"/>
          <p:nvPr/>
        </p:nvSpPr>
        <p:spPr>
          <a:xfrm>
            <a:off x="882860" y="10394685"/>
            <a:ext cx="10828922" cy="133882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marR="5080" indent="-342900" algn="l" defTabSz="914400" hangingPunct="1">
              <a:buFont typeface="Wingdings" panose="05000000000000000000" pitchFamily="2" charset="2"/>
              <a:buChar char="§"/>
              <a:tabLst>
                <a:tab pos="156845" algn="l"/>
              </a:tabLst>
            </a:pPr>
            <a:r>
              <a:rPr sz="1800" kern="1200" dirty="0">
                <a:solidFill>
                  <a:srgbClr val="221F1F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Информация об о</a:t>
            </a:r>
            <a:r>
              <a:rPr sz="1800" kern="1200" spc="-20" dirty="0">
                <a:solidFill>
                  <a:srgbClr val="221F1F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б</a:t>
            </a:r>
            <a:r>
              <a:rPr sz="1800" kern="1200" dirty="0">
                <a:solidFill>
                  <a:srgbClr val="221F1F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учающих </a:t>
            </a:r>
            <a:r>
              <a:rPr sz="1800" kern="1200" spc="-10" dirty="0">
                <a:solidFill>
                  <a:srgbClr val="221F1F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к</a:t>
            </a:r>
            <a:r>
              <a:rPr sz="1800" kern="1200" dirty="0">
                <a:solidFill>
                  <a:srgbClr val="221F1F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урсах с возм</a:t>
            </a:r>
            <a:r>
              <a:rPr sz="1800" kern="1200" spc="-25" dirty="0">
                <a:solidFill>
                  <a:srgbClr val="221F1F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о</a:t>
            </a:r>
            <a:r>
              <a:rPr sz="1800" kern="1200" dirty="0">
                <a:solidFill>
                  <a:srgbClr val="221F1F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жно</a:t>
            </a:r>
            <a:r>
              <a:rPr sz="1800" kern="1200" spc="-10" dirty="0">
                <a:solidFill>
                  <a:srgbClr val="221F1F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с</a:t>
            </a:r>
            <a:r>
              <a:rPr sz="1800" kern="1200" dirty="0">
                <a:solidFill>
                  <a:srgbClr val="221F1F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тью о</a:t>
            </a:r>
            <a:r>
              <a:rPr sz="1800" kern="1200" spc="-10" dirty="0">
                <a:solidFill>
                  <a:srgbClr val="221F1F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с</a:t>
            </a:r>
            <a:r>
              <a:rPr sz="1800" kern="1200" dirty="0">
                <a:solidFill>
                  <a:srgbClr val="221F1F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тавить заяв</a:t>
            </a:r>
            <a:r>
              <a:rPr sz="1800" kern="1200" spc="-10" dirty="0">
                <a:solidFill>
                  <a:srgbClr val="221F1F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к</a:t>
            </a:r>
            <a:r>
              <a:rPr sz="1800" kern="1200" dirty="0">
                <a:solidFill>
                  <a:srgbClr val="221F1F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у на о</a:t>
            </a:r>
            <a:r>
              <a:rPr sz="1800" kern="1200" spc="-20" dirty="0">
                <a:solidFill>
                  <a:srgbClr val="221F1F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б</a:t>
            </a:r>
            <a:r>
              <a:rPr sz="1800" kern="1200" dirty="0">
                <a:solidFill>
                  <a:srgbClr val="221F1F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учение</a:t>
            </a:r>
            <a:endParaRPr sz="1800" kern="1200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Circe"/>
            </a:endParaRPr>
          </a:p>
          <a:p>
            <a:pPr marL="355600" indent="-342900" algn="l" defTabSz="914400" hangingPunct="1">
              <a:spcBef>
                <a:spcPts val="565"/>
              </a:spcBef>
              <a:buFont typeface="Wingdings" panose="05000000000000000000" pitchFamily="2" charset="2"/>
              <a:buChar char="§"/>
              <a:tabLst>
                <a:tab pos="156845" algn="l"/>
              </a:tabLst>
            </a:pPr>
            <a:r>
              <a:rPr sz="1800" kern="1200" dirty="0">
                <a:solidFill>
                  <a:srgbClr val="221F1F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Анонсы и записи вебинаров</a:t>
            </a:r>
            <a:endParaRPr sz="1800" kern="1200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Circe"/>
            </a:endParaRPr>
          </a:p>
          <a:p>
            <a:pPr marL="355600" indent="-342900" algn="l" defTabSz="914400" hangingPunct="1">
              <a:spcBef>
                <a:spcPts val="565"/>
              </a:spcBef>
              <a:buFont typeface="Wingdings" panose="05000000000000000000" pitchFamily="2" charset="2"/>
              <a:buChar char="§"/>
              <a:tabLst>
                <a:tab pos="156845" algn="l"/>
              </a:tabLst>
            </a:pPr>
            <a:r>
              <a:rPr sz="1800" kern="1200" dirty="0">
                <a:solidFill>
                  <a:srgbClr val="221F1F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Ново</a:t>
            </a:r>
            <a:r>
              <a:rPr sz="1800" kern="1200" spc="-10" dirty="0">
                <a:solidFill>
                  <a:srgbClr val="221F1F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с</a:t>
            </a:r>
            <a:r>
              <a:rPr sz="1800" kern="1200" dirty="0">
                <a:solidFill>
                  <a:srgbClr val="221F1F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ти </a:t>
            </a:r>
            <a:r>
              <a:rPr sz="1800" kern="1200" spc="-20" dirty="0">
                <a:solidFill>
                  <a:srgbClr val="221F1F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о</a:t>
            </a:r>
            <a:r>
              <a:rPr sz="1800" kern="1200" dirty="0">
                <a:solidFill>
                  <a:srgbClr val="221F1F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тра</a:t>
            </a:r>
            <a:r>
              <a:rPr sz="1800" kern="1200" spc="-10" dirty="0">
                <a:solidFill>
                  <a:srgbClr val="221F1F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с</a:t>
            </a:r>
            <a:r>
              <a:rPr sz="1800" kern="1200" dirty="0">
                <a:solidFill>
                  <a:srgbClr val="221F1F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ли</a:t>
            </a:r>
            <a:endParaRPr lang="en-US" sz="1800" kern="1200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Circe"/>
            </a:endParaRPr>
          </a:p>
          <a:p>
            <a:pPr marL="355600" indent="-342900" algn="l" defTabSz="914400" hangingPunct="1">
              <a:spcBef>
                <a:spcPts val="565"/>
              </a:spcBef>
              <a:buFont typeface="Wingdings" panose="05000000000000000000" pitchFamily="2" charset="2"/>
              <a:buChar char="§"/>
              <a:tabLst>
                <a:tab pos="156845" algn="l"/>
              </a:tabLst>
            </a:pPr>
            <a:r>
              <a:rPr sz="1800" kern="1200" spc="-60" dirty="0">
                <a:solidFill>
                  <a:srgbClr val="221F1F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С</a:t>
            </a:r>
            <a:r>
              <a:rPr sz="1800" kern="1200" dirty="0">
                <a:solidFill>
                  <a:srgbClr val="221F1F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татьи э</a:t>
            </a:r>
            <a:r>
              <a:rPr sz="1800" kern="1200" spc="-25" dirty="0">
                <a:solidFill>
                  <a:srgbClr val="221F1F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к</a:t>
            </a:r>
            <a:r>
              <a:rPr sz="1800" kern="1200" dirty="0">
                <a:solidFill>
                  <a:srgbClr val="221F1F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спе</a:t>
            </a:r>
            <a:r>
              <a:rPr sz="1800" kern="1200" spc="-20" dirty="0">
                <a:solidFill>
                  <a:srgbClr val="221F1F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р</a:t>
            </a:r>
            <a:r>
              <a:rPr sz="1800" kern="1200" spc="-15" dirty="0">
                <a:solidFill>
                  <a:srgbClr val="221F1F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т</a:t>
            </a:r>
            <a:r>
              <a:rPr sz="1800" kern="1200" dirty="0">
                <a:solidFill>
                  <a:srgbClr val="221F1F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ов по ак</a:t>
            </a:r>
            <a:r>
              <a:rPr sz="1800" kern="1200" spc="10" dirty="0">
                <a:solidFill>
                  <a:srgbClr val="221F1F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т</a:t>
            </a:r>
            <a:r>
              <a:rPr sz="1800" kern="1200" dirty="0">
                <a:solidFill>
                  <a:srgbClr val="221F1F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уальным </a:t>
            </a:r>
            <a:r>
              <a:rPr sz="1800" kern="1200" spc="-15" dirty="0">
                <a:solidFill>
                  <a:srgbClr val="221F1F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т</a:t>
            </a:r>
            <a:r>
              <a:rPr sz="1800" kern="1200" dirty="0">
                <a:solidFill>
                  <a:srgbClr val="221F1F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ема</a:t>
            </a:r>
            <a:r>
              <a:rPr lang="ru-RU" sz="1800" kern="1200" dirty="0">
                <a:solidFill>
                  <a:srgbClr val="221F1F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м и с</a:t>
            </a:r>
            <a:r>
              <a:rPr sz="1800" kern="1200" dirty="0">
                <a:solidFill>
                  <a:srgbClr val="221F1F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правочные ма</a:t>
            </a:r>
            <a:r>
              <a:rPr sz="1800" kern="1200" spc="-15" dirty="0">
                <a:solidFill>
                  <a:srgbClr val="221F1F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т</a:t>
            </a:r>
            <a:r>
              <a:rPr sz="1800" kern="1200" dirty="0">
                <a:solidFill>
                  <a:srgbClr val="221F1F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ериалы</a:t>
            </a:r>
            <a:endParaRPr sz="1800" kern="1200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Circe"/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A0C618D5-1CF3-7CCA-0554-058B9F092DF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97157" y="9056706"/>
            <a:ext cx="10651691" cy="4148756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4DB7458E-9921-1C48-9B4A-6B1EC17C6DD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537252" y="4953000"/>
            <a:ext cx="6924675" cy="3810000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95B3C545-AD83-1C6B-32DE-32FCA2184723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b="9625"/>
          <a:stretch/>
        </p:blipFill>
        <p:spPr>
          <a:xfrm>
            <a:off x="14402356" y="2414900"/>
            <a:ext cx="6878017" cy="2476919"/>
          </a:xfrm>
          <a:prstGeom prst="rect">
            <a:avLst/>
          </a:prstGeom>
        </p:spPr>
      </p:pic>
      <p:sp>
        <p:nvSpPr>
          <p:cNvPr id="23" name="Надежный партнер с удобной ЭТП для заказчиков по 44-ФЗ">
            <a:extLst>
              <a:ext uri="{FF2B5EF4-FFF2-40B4-BE49-F238E27FC236}">
                <a16:creationId xmlns:a16="http://schemas.microsoft.com/office/drawing/2014/main" id="{2103EC60-F68D-FB46-FE2C-CA77A2B78149}"/>
              </a:ext>
            </a:extLst>
          </p:cNvPr>
          <p:cNvSpPr txBox="1"/>
          <p:nvPr/>
        </p:nvSpPr>
        <p:spPr>
          <a:xfrm rot="5400000">
            <a:off x="18647798" y="6734441"/>
            <a:ext cx="9626767" cy="4103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>
            <a:spAutoFit/>
          </a:bodyPr>
          <a:lstStyle>
            <a:lvl1pPr defTabSz="914400">
              <a:spcBef>
                <a:spcPts val="1000"/>
              </a:spcBef>
              <a:defRPr sz="20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/>
                <a:ea typeface="Verdana"/>
                <a:sym typeface="Verdana"/>
              </a:rPr>
              <a:t>Надёжный партнер для заказчиков по 44-ФЗ </a:t>
            </a:r>
            <a:endParaRPr kumimoji="0" sz="20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Verdana"/>
              <a:ea typeface="Verdana"/>
              <a:sym typeface="Verdana"/>
            </a:endParaRPr>
          </a:p>
        </p:txBody>
      </p:sp>
      <p:sp>
        <p:nvSpPr>
          <p:cNvPr id="2" name="object 185">
            <a:extLst>
              <a:ext uri="{FF2B5EF4-FFF2-40B4-BE49-F238E27FC236}">
                <a16:creationId xmlns:a16="http://schemas.microsoft.com/office/drawing/2014/main" id="{CDA3D75D-B51E-85B0-A264-7F30BFCD9CFF}"/>
              </a:ext>
            </a:extLst>
          </p:cNvPr>
          <p:cNvSpPr txBox="1"/>
          <p:nvPr/>
        </p:nvSpPr>
        <p:spPr>
          <a:xfrm>
            <a:off x="928818" y="590081"/>
            <a:ext cx="11708221" cy="12695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sz="6000" spc="-40" dirty="0">
                <a:solidFill>
                  <a:srgbClr val="6600CC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По</a:t>
            </a:r>
            <a:r>
              <a:rPr sz="6000" spc="-75" dirty="0">
                <a:solidFill>
                  <a:srgbClr val="6600CC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р</a:t>
            </a:r>
            <a:r>
              <a:rPr sz="6000" spc="-25" dirty="0">
                <a:solidFill>
                  <a:srgbClr val="6600CC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та</a:t>
            </a:r>
            <a:r>
              <a:rPr sz="6000" spc="-40" dirty="0">
                <a:solidFill>
                  <a:srgbClr val="6600CC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л</a:t>
            </a:r>
            <a:r>
              <a:rPr sz="6000" spc="60" dirty="0">
                <a:solidFill>
                  <a:srgbClr val="6600CC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 </a:t>
            </a:r>
            <a:r>
              <a:rPr lang="en-US" sz="6000" spc="50" dirty="0">
                <a:solidFill>
                  <a:srgbClr val="6600CC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edu.</a:t>
            </a:r>
            <a:r>
              <a:rPr lang="en-US" sz="6000" spc="-25" dirty="0">
                <a:solidFill>
                  <a:srgbClr val="6600CC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lo</a:t>
            </a:r>
            <a:r>
              <a:rPr lang="en-US" sz="6000" spc="50" dirty="0">
                <a:solidFill>
                  <a:srgbClr val="6600CC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t-onlin</a:t>
            </a:r>
            <a:r>
              <a:rPr lang="en-US" sz="6000" spc="55" dirty="0">
                <a:solidFill>
                  <a:srgbClr val="6600CC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e.</a:t>
            </a:r>
            <a:r>
              <a:rPr lang="en-US" sz="6000" spc="50" dirty="0">
                <a:solidFill>
                  <a:srgbClr val="6600CC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r</a:t>
            </a:r>
            <a:r>
              <a:rPr lang="en-US" sz="6000" spc="-55" dirty="0">
                <a:solidFill>
                  <a:srgbClr val="6600CC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u</a:t>
            </a:r>
            <a:endParaRPr lang="en-US" sz="6000" dirty="0">
              <a:solidFill>
                <a:srgbClr val="6600CC"/>
              </a:solidFill>
              <a:latin typeface="Verdana" panose="020B0604030504040204" pitchFamily="34" charset="0"/>
              <a:ea typeface="Verdana" panose="020B0604030504040204" pitchFamily="34" charset="0"/>
              <a:cs typeface="Circe"/>
            </a:endParaRPr>
          </a:p>
          <a:p>
            <a:pPr marR="76200" algn="l">
              <a:lnSpc>
                <a:spcPct val="100000"/>
              </a:lnSpc>
              <a:spcBef>
                <a:spcPts val="345"/>
              </a:spcBef>
            </a:pPr>
            <a:r>
              <a:rPr sz="2000" b="1" spc="1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Ново</a:t>
            </a:r>
            <a:r>
              <a:rPr sz="2000" b="1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с</a:t>
            </a:r>
            <a:r>
              <a:rPr sz="2000" b="1" spc="1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ти</a:t>
            </a:r>
            <a:r>
              <a:rPr sz="2000" b="1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,</a:t>
            </a:r>
            <a:r>
              <a:rPr sz="2000" b="1" spc="-35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 </a:t>
            </a:r>
            <a:r>
              <a:rPr sz="2000" b="1" spc="1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о</a:t>
            </a:r>
            <a:r>
              <a:rPr sz="2000" b="1" spc="-15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б</a:t>
            </a:r>
            <a:r>
              <a:rPr sz="2000" b="1" spc="1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учение</a:t>
            </a:r>
            <a:r>
              <a:rPr sz="2000" b="1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,</a:t>
            </a:r>
            <a:r>
              <a:rPr sz="2000" b="1" spc="-35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 </a:t>
            </a:r>
            <a:r>
              <a:rPr sz="2000" b="1" spc="1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э</a:t>
            </a:r>
            <a:r>
              <a:rPr sz="2000" b="1" spc="-2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к</a:t>
            </a:r>
            <a:r>
              <a:rPr sz="2000" b="1" spc="1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спе</a:t>
            </a:r>
            <a:r>
              <a:rPr sz="2000" b="1" spc="-15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р</a:t>
            </a:r>
            <a:r>
              <a:rPr sz="2000" b="1" spc="1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тны</a:t>
            </a:r>
            <a:r>
              <a:rPr sz="2000" b="1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е</a:t>
            </a:r>
            <a:r>
              <a:rPr sz="2000" b="1" spc="2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 </a:t>
            </a:r>
            <a:r>
              <a:rPr sz="2000" b="1" spc="1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ма</a:t>
            </a:r>
            <a:r>
              <a:rPr sz="2000" b="1" spc="-1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т</a:t>
            </a:r>
            <a:r>
              <a:rPr sz="2000" b="1" spc="1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ериал</a:t>
            </a:r>
            <a:r>
              <a:rPr sz="2000" b="1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ы</a:t>
            </a: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E1E9E3F6-3B85-487C-772A-ACDB54D66BA3}"/>
              </a:ext>
            </a:extLst>
          </p:cNvPr>
          <p:cNvSpPr/>
          <p:nvPr/>
        </p:nvSpPr>
        <p:spPr>
          <a:xfrm>
            <a:off x="765249" y="878739"/>
            <a:ext cx="10335533" cy="1184282"/>
          </a:xfrm>
          <a:prstGeom prst="round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EAF2A566-E698-8634-8ED2-557BB6ADE06F}"/>
              </a:ext>
            </a:extLst>
          </p:cNvPr>
          <p:cNvSpPr/>
          <p:nvPr/>
        </p:nvSpPr>
        <p:spPr>
          <a:xfrm>
            <a:off x="765249" y="590081"/>
            <a:ext cx="10009110" cy="1348258"/>
          </a:xfrm>
          <a:prstGeom prst="roundRect">
            <a:avLst/>
          </a:prstGeom>
          <a:noFill/>
          <a:ln w="12700" cap="flat">
            <a:solidFill>
              <a:srgbClr val="5A1DB6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FE22BC6-6FEA-7E2C-6AFE-E8B09B8AEDA6}"/>
              </a:ext>
            </a:extLst>
          </p:cNvPr>
          <p:cNvSpPr/>
          <p:nvPr/>
        </p:nvSpPr>
        <p:spPr>
          <a:xfrm>
            <a:off x="14402356" y="2414900"/>
            <a:ext cx="7366706" cy="6348100"/>
          </a:xfrm>
          <a:prstGeom prst="rect">
            <a:avLst/>
          </a:prstGeom>
          <a:noFill/>
          <a:ln w="12700" cap="flat">
            <a:solidFill>
              <a:schemeClr val="bg1">
                <a:lumMod val="85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" name="Rectangle"/>
          <p:cNvSpPr/>
          <p:nvPr/>
        </p:nvSpPr>
        <p:spPr>
          <a:xfrm>
            <a:off x="23336294" y="7866419"/>
            <a:ext cx="1063010" cy="5872063"/>
          </a:xfrm>
          <a:prstGeom prst="rect">
            <a:avLst/>
          </a:prstGeom>
          <a:solidFill>
            <a:srgbClr val="5A1DB6"/>
          </a:solidFill>
          <a:ln w="12700">
            <a:miter lim="400000"/>
          </a:ln>
        </p:spPr>
        <p:txBody>
          <a:bodyPr lIns="0" tIns="0" rIns="0" bIns="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498" name="2022"/>
          <p:cNvSpPr txBox="1"/>
          <p:nvPr/>
        </p:nvSpPr>
        <p:spPr>
          <a:xfrm rot="5400000">
            <a:off x="23293925" y="11102374"/>
            <a:ext cx="1147751" cy="595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defTabSz="825500">
              <a:defRPr sz="32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rPr dirty="0"/>
              <a:t>202</a:t>
            </a:r>
            <a:r>
              <a:rPr lang="ru-RU" dirty="0"/>
              <a:t>3</a:t>
            </a:r>
            <a:endParaRPr dirty="0"/>
          </a:p>
        </p:txBody>
      </p:sp>
      <p:pic>
        <p:nvPicPr>
          <p:cNvPr id="499" name="Image" descr="Image"/>
          <p:cNvPicPr>
            <a:picLocks noChangeAspect="1"/>
          </p:cNvPicPr>
          <p:nvPr/>
        </p:nvPicPr>
        <p:blipFill>
          <a:blip r:embed="rId2"/>
          <a:srcRect t="45714" b="7814"/>
          <a:stretch>
            <a:fillRect/>
          </a:stretch>
        </p:blipFill>
        <p:spPr>
          <a:xfrm>
            <a:off x="1055794" y="973306"/>
            <a:ext cx="22272412" cy="6900234"/>
          </a:xfrm>
          <a:prstGeom prst="rect">
            <a:avLst/>
          </a:prstGeom>
          <a:ln w="12700">
            <a:miter lim="400000"/>
          </a:ln>
        </p:spPr>
      </p:pic>
      <p:sp>
        <p:nvSpPr>
          <p:cNvPr id="500" name="Ищете варианты оптимизации закупок? Планируете обучение?…"/>
          <p:cNvSpPr txBox="1"/>
          <p:nvPr/>
        </p:nvSpPr>
        <p:spPr>
          <a:xfrm>
            <a:off x="1773869" y="9223749"/>
            <a:ext cx="10322639" cy="32213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 defTabSz="914400">
              <a:spcBef>
                <a:spcPts val="3200"/>
              </a:spcBef>
              <a:defRPr sz="44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rPr lang="ru-RU" dirty="0"/>
              <a:t>Ищете варианты оптимизации закупок? Планируете обучение?</a:t>
            </a:r>
          </a:p>
          <a:p>
            <a:pPr algn="l" defTabSz="914400">
              <a:spcBef>
                <a:spcPts val="3200"/>
              </a:spcBef>
              <a:defRPr sz="44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rPr dirty="0">
                <a:solidFill>
                  <a:srgbClr val="5A1DB6"/>
                </a:solidFill>
              </a:rPr>
              <a:t>Обратитесь</a:t>
            </a:r>
            <a:r>
              <a:rPr lang="ru-RU" dirty="0">
                <a:solidFill>
                  <a:srgbClr val="5A1DB6"/>
                </a:solidFill>
              </a:rPr>
              <a:t> за консультацией </a:t>
            </a:r>
          </a:p>
          <a:p>
            <a:pPr algn="l" defTabSz="914400">
              <a:defRPr sz="44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rPr lang="ru-RU" dirty="0">
                <a:solidFill>
                  <a:srgbClr val="5A1DB6"/>
                </a:solidFill>
              </a:rPr>
              <a:t>к нашему эксперту</a:t>
            </a:r>
            <a:endParaRPr dirty="0"/>
          </a:p>
        </p:txBody>
      </p:sp>
      <p:sp>
        <p:nvSpPr>
          <p:cNvPr id="501" name="Line"/>
          <p:cNvSpPr/>
          <p:nvPr/>
        </p:nvSpPr>
        <p:spPr>
          <a:xfrm flipV="1">
            <a:off x="23867800" y="913582"/>
            <a:ext cx="1" cy="9196168"/>
          </a:xfrm>
          <a:prstGeom prst="line">
            <a:avLst/>
          </a:prstGeom>
          <a:ln w="508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502" name="Line"/>
          <p:cNvSpPr/>
          <p:nvPr/>
        </p:nvSpPr>
        <p:spPr>
          <a:xfrm>
            <a:off x="23677991" y="10107220"/>
            <a:ext cx="379617" cy="1"/>
          </a:xfrm>
          <a:prstGeom prst="line">
            <a:avLst/>
          </a:prstGeom>
          <a:ln w="508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503" name="Line"/>
          <p:cNvSpPr/>
          <p:nvPr/>
        </p:nvSpPr>
        <p:spPr>
          <a:xfrm>
            <a:off x="23677991" y="12959150"/>
            <a:ext cx="379617" cy="1"/>
          </a:xfrm>
          <a:prstGeom prst="line">
            <a:avLst/>
          </a:prstGeom>
          <a:ln w="508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504" name="Line"/>
          <p:cNvSpPr/>
          <p:nvPr/>
        </p:nvSpPr>
        <p:spPr>
          <a:xfrm>
            <a:off x="23677991" y="13125512"/>
            <a:ext cx="379617" cy="1"/>
          </a:xfrm>
          <a:prstGeom prst="line">
            <a:avLst/>
          </a:prstGeom>
          <a:ln w="508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pic>
        <p:nvPicPr>
          <p:cNvPr id="505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6236" y="1725379"/>
            <a:ext cx="7135993" cy="1215630"/>
          </a:xfrm>
          <a:prstGeom prst="rect">
            <a:avLst/>
          </a:prstGeom>
          <a:ln w="12700">
            <a:miter lim="400000"/>
          </a:ln>
        </p:spPr>
      </p:pic>
      <p:sp>
        <p:nvSpPr>
          <p:cNvPr id="506" name="Rounded Rectangle">
            <a:hlinkClick r:id="rId4"/>
          </p:cNvPr>
          <p:cNvSpPr/>
          <p:nvPr/>
        </p:nvSpPr>
        <p:spPr>
          <a:xfrm>
            <a:off x="18077699" y="1964920"/>
            <a:ext cx="4346459" cy="745377"/>
          </a:xfrm>
          <a:prstGeom prst="roundRect">
            <a:avLst>
              <a:gd name="adj" fmla="val 25558"/>
            </a:avLst>
          </a:prstGeom>
          <a:solidFill>
            <a:srgbClr val="5A1DB6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n-US" sz="3200" u="sng" dirty="0">
                <a:latin typeface="Verdana" panose="020B0604030504040204" pitchFamily="34" charset="0"/>
                <a:ea typeface="Verdana" panose="020B0604030504040204" pitchFamily="34" charset="0"/>
              </a:rPr>
              <a:t>gz.lot-online.ru</a:t>
            </a:r>
            <a:endParaRPr sz="3200" u="sng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08" name="Line"/>
          <p:cNvSpPr/>
          <p:nvPr/>
        </p:nvSpPr>
        <p:spPr>
          <a:xfrm flipV="1">
            <a:off x="12171678" y="8878239"/>
            <a:ext cx="0" cy="3884417"/>
          </a:xfrm>
          <a:prstGeom prst="line">
            <a:avLst/>
          </a:prstGeom>
          <a:ln w="25400">
            <a:solidFill>
              <a:srgbClr val="5E5E5E">
                <a:alpha val="40960"/>
              </a:srgbClr>
            </a:solidFill>
            <a:miter lim="400000"/>
          </a:ln>
        </p:spPr>
        <p:txBody>
          <a:bodyPr lIns="0" tIns="0" rIns="0" bIns="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509" name="Имя Фамилия"/>
          <p:cNvSpPr txBox="1"/>
          <p:nvPr/>
        </p:nvSpPr>
        <p:spPr>
          <a:xfrm>
            <a:off x="12513376" y="8933703"/>
            <a:ext cx="8295753" cy="13439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 defTabSz="914400">
              <a:spcBef>
                <a:spcPts val="2000"/>
              </a:spcBef>
              <a:defRPr sz="44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rPr lang="ru-RU" dirty="0"/>
              <a:t>Дорошов Павел Сергеевич</a:t>
            </a:r>
          </a:p>
          <a:p>
            <a:r>
              <a:rPr lang="ru-RU" sz="2000" dirty="0"/>
              <a:t>Представитель в ЮФО</a:t>
            </a:r>
            <a:endParaRPr sz="2000" dirty="0"/>
          </a:p>
        </p:txBody>
      </p:sp>
      <p:sp>
        <p:nvSpPr>
          <p:cNvPr id="511" name="+7 935 000 0000 +7 812 0000, доб. 370"/>
          <p:cNvSpPr txBox="1"/>
          <p:nvPr/>
        </p:nvSpPr>
        <p:spPr>
          <a:xfrm>
            <a:off x="13417386" y="10743961"/>
            <a:ext cx="6995002" cy="9951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algn="l" defTabSz="914400">
              <a:spcBef>
                <a:spcPts val="2000"/>
              </a:spcBef>
              <a:defRPr sz="29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rPr dirty="0"/>
              <a:t>+7 9</a:t>
            </a:r>
            <a:r>
              <a:rPr lang="ru-RU" dirty="0"/>
              <a:t>19 880 21 54</a:t>
            </a:r>
            <a:br>
              <a:rPr dirty="0"/>
            </a:br>
            <a:endParaRPr dirty="0"/>
          </a:p>
        </p:txBody>
      </p:sp>
      <p:sp>
        <p:nvSpPr>
          <p:cNvPr id="512" name="manager@auction-house.ru"/>
          <p:cNvSpPr txBox="1"/>
          <p:nvPr/>
        </p:nvSpPr>
        <p:spPr>
          <a:xfrm>
            <a:off x="13437749" y="11867023"/>
            <a:ext cx="6008941" cy="546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spcBef>
                <a:spcPts val="2000"/>
              </a:spcBef>
              <a:defRPr sz="29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rPr lang="en-US" dirty="0"/>
              <a:t>doroshov@auction-house.ru</a:t>
            </a:r>
            <a:r>
              <a:rPr dirty="0"/>
              <a:t> </a:t>
            </a:r>
          </a:p>
        </p:txBody>
      </p:sp>
      <p:pic>
        <p:nvPicPr>
          <p:cNvPr id="513" name="Image" descr="Image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584414" y="10767659"/>
            <a:ext cx="598983" cy="600884"/>
          </a:xfrm>
          <a:prstGeom prst="rect">
            <a:avLst/>
          </a:prstGeom>
          <a:ln w="12700">
            <a:miter lim="400000"/>
          </a:ln>
        </p:spPr>
      </p:pic>
      <p:pic>
        <p:nvPicPr>
          <p:cNvPr id="514" name="Image" descr="Image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609021" y="11872040"/>
            <a:ext cx="519438" cy="54108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A1DB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" name="serhat-beyazkaya-ayWgRkCk2sQ-unsplash.png" descr="serhat-beyazkaya-ayWgRkCk2sQ-unsplash.png"/>
          <p:cNvPicPr>
            <a:picLocks noChangeAspect="1"/>
          </p:cNvPicPr>
          <p:nvPr/>
        </p:nvPicPr>
        <p:blipFill rotWithShape="1">
          <a:blip r:embed="rId2"/>
          <a:srcRect t="8248" b="8378"/>
          <a:stretch/>
        </p:blipFill>
        <p:spPr>
          <a:xfrm>
            <a:off x="-154885" y="-17132"/>
            <a:ext cx="22842335" cy="13733132"/>
          </a:xfrm>
          <a:prstGeom prst="rect">
            <a:avLst/>
          </a:prstGeom>
          <a:ln w="12700">
            <a:miter lim="400000"/>
          </a:ln>
        </p:spPr>
      </p:pic>
      <p:sp>
        <p:nvSpPr>
          <p:cNvPr id="173" name="TextBox 5"/>
          <p:cNvSpPr txBox="1"/>
          <p:nvPr/>
        </p:nvSpPr>
        <p:spPr>
          <a:xfrm>
            <a:off x="22947283" y="12307905"/>
            <a:ext cx="1027799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spcBef>
                <a:spcPts val="1000"/>
              </a:spcBef>
              <a:defRPr sz="30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t> -  &gt;</a:t>
            </a:r>
          </a:p>
        </p:txBody>
      </p:sp>
      <p:sp>
        <p:nvSpPr>
          <p:cNvPr id="174" name="Rounded Rectangle"/>
          <p:cNvSpPr/>
          <p:nvPr/>
        </p:nvSpPr>
        <p:spPr>
          <a:xfrm>
            <a:off x="685113" y="4730841"/>
            <a:ext cx="20147847" cy="6538174"/>
          </a:xfrm>
          <a:prstGeom prst="roundRect">
            <a:avLst>
              <a:gd name="adj" fmla="val 5593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75" name="Line"/>
          <p:cNvSpPr/>
          <p:nvPr/>
        </p:nvSpPr>
        <p:spPr>
          <a:xfrm flipV="1">
            <a:off x="22700872" y="-17132"/>
            <a:ext cx="1" cy="13724359"/>
          </a:xfrm>
          <a:prstGeom prst="line">
            <a:avLst/>
          </a:prstGeom>
          <a:ln w="25400">
            <a:solidFill>
              <a:srgbClr val="FFFFFF">
                <a:alpha val="38193"/>
              </a:srgbClr>
            </a:solidFill>
            <a:miter lim="400000"/>
          </a:ln>
        </p:spPr>
        <p:txBody>
          <a:bodyPr lIns="0" tIns="0" rIns="0" bIns="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76" name="Мы в РАД понимаем все сложности, с которыми сталкиваются специалисты по закупкам в рамках 44-ФЗ"/>
          <p:cNvSpPr txBox="1"/>
          <p:nvPr/>
        </p:nvSpPr>
        <p:spPr>
          <a:xfrm>
            <a:off x="1024088" y="870851"/>
            <a:ext cx="17389871" cy="3035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914400">
              <a:spcBef>
                <a:spcPts val="1000"/>
              </a:spcBef>
              <a:defRPr sz="64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rPr dirty="0"/>
              <a:t>Мы понимаем все сложности,</a:t>
            </a:r>
            <a:br>
              <a:rPr dirty="0"/>
            </a:br>
            <a:r>
              <a:rPr dirty="0"/>
              <a:t>с которыми сталкиваются специалисты по закупкам в рамках 44-ФЗ </a:t>
            </a:r>
          </a:p>
        </p:txBody>
      </p:sp>
      <p:pic>
        <p:nvPicPr>
          <p:cNvPr id="177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9839" y="12093705"/>
            <a:ext cx="3628736" cy="618162"/>
          </a:xfrm>
          <a:prstGeom prst="rect">
            <a:avLst/>
          </a:prstGeom>
          <a:ln w="12700">
            <a:miter lim="400000"/>
          </a:ln>
        </p:spPr>
      </p:pic>
      <p:sp>
        <p:nvSpPr>
          <p:cNvPr id="178" name="От огромного документооборота…"/>
          <p:cNvSpPr txBox="1"/>
          <p:nvPr/>
        </p:nvSpPr>
        <p:spPr>
          <a:xfrm>
            <a:off x="1270683" y="7863256"/>
            <a:ext cx="8582764" cy="2540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914400">
              <a:defRPr sz="40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rPr dirty="0"/>
              <a:t>От огромного документооборота </a:t>
            </a:r>
          </a:p>
          <a:p>
            <a:pPr algn="l" defTabSz="914400">
              <a:defRPr sz="40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rPr dirty="0"/>
              <a:t>с поставщиками </a:t>
            </a:r>
          </a:p>
        </p:txBody>
      </p:sp>
      <p:sp>
        <p:nvSpPr>
          <p:cNvPr id="179" name="До рисков претензий…"/>
          <p:cNvSpPr txBox="1"/>
          <p:nvPr/>
        </p:nvSpPr>
        <p:spPr>
          <a:xfrm>
            <a:off x="12335543" y="7999928"/>
            <a:ext cx="6635580" cy="19492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914400">
              <a:defRPr sz="40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rPr dirty="0"/>
              <a:t>До рисков </a:t>
            </a:r>
            <a:r>
              <a:rPr lang="ru-RU" dirty="0"/>
              <a:t>претензий</a:t>
            </a:r>
            <a:endParaRPr dirty="0"/>
          </a:p>
          <a:p>
            <a:pPr algn="l" defTabSz="914400">
              <a:defRPr sz="40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rPr dirty="0"/>
              <a:t>контрольно-надзорных органов </a:t>
            </a:r>
          </a:p>
        </p:txBody>
      </p:sp>
      <p:sp>
        <p:nvSpPr>
          <p:cNvPr id="180" name="Line"/>
          <p:cNvSpPr/>
          <p:nvPr/>
        </p:nvSpPr>
        <p:spPr>
          <a:xfrm flipH="1">
            <a:off x="6939613" y="8862484"/>
            <a:ext cx="4810396" cy="1"/>
          </a:xfrm>
          <a:prstGeom prst="line">
            <a:avLst/>
          </a:prstGeom>
          <a:ln w="38100">
            <a:solidFill>
              <a:srgbClr val="5A1DB6"/>
            </a:solidFill>
            <a:miter lim="400000"/>
            <a:headEnd type="arrow"/>
          </a:ln>
        </p:spPr>
        <p:txBody>
          <a:bodyPr lIns="0" tIns="0" rIns="0" bIns="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82" name="TextBox 5"/>
          <p:cNvSpPr txBox="1"/>
          <p:nvPr/>
        </p:nvSpPr>
        <p:spPr>
          <a:xfrm>
            <a:off x="22947283" y="941960"/>
            <a:ext cx="1027799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spcBef>
                <a:spcPts val="1000"/>
              </a:spcBef>
              <a:defRPr sz="30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t> -  &gt;</a:t>
            </a:r>
          </a:p>
        </p:txBody>
      </p:sp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DD7FA3E3-88D1-2FA2-D259-3CDC2616FC01}"/>
              </a:ext>
            </a:extLst>
          </p:cNvPr>
          <p:cNvGrpSpPr/>
          <p:nvPr/>
        </p:nvGrpSpPr>
        <p:grpSpPr>
          <a:xfrm>
            <a:off x="14208224" y="6063919"/>
            <a:ext cx="1562253" cy="1562253"/>
            <a:chOff x="12335543" y="5911337"/>
            <a:chExt cx="1562253" cy="1562253"/>
          </a:xfrm>
        </p:grpSpPr>
        <p:sp>
          <p:nvSpPr>
            <p:cNvPr id="183" name="Circle"/>
            <p:cNvSpPr/>
            <p:nvPr/>
          </p:nvSpPr>
          <p:spPr>
            <a:xfrm>
              <a:off x="12335543" y="5911337"/>
              <a:ext cx="1562253" cy="1562253"/>
            </a:xfrm>
            <a:prstGeom prst="ellipse">
              <a:avLst/>
            </a:prstGeom>
            <a:solidFill>
              <a:srgbClr val="5A1DB6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84" name="Image" descr="Image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768188" y="6269783"/>
              <a:ext cx="696963" cy="880452"/>
            </a:xfrm>
            <a:prstGeom prst="rect">
              <a:avLst/>
            </a:prstGeom>
            <a:ln w="12700">
              <a:miter lim="400000"/>
            </a:ln>
          </p:spPr>
        </p:pic>
      </p:grpSp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C970330D-0344-FA51-4006-B440EA02ECF8}"/>
              </a:ext>
            </a:extLst>
          </p:cNvPr>
          <p:cNvGrpSpPr/>
          <p:nvPr/>
        </p:nvGrpSpPr>
        <p:grpSpPr>
          <a:xfrm>
            <a:off x="2326904" y="6063920"/>
            <a:ext cx="1562253" cy="1562253"/>
            <a:chOff x="1235743" y="5911337"/>
            <a:chExt cx="1562253" cy="1562253"/>
          </a:xfrm>
        </p:grpSpPr>
        <p:sp>
          <p:nvSpPr>
            <p:cNvPr id="185" name="Circle"/>
            <p:cNvSpPr/>
            <p:nvPr/>
          </p:nvSpPr>
          <p:spPr>
            <a:xfrm>
              <a:off x="1235743" y="5911337"/>
              <a:ext cx="1562253" cy="1562253"/>
            </a:xfrm>
            <a:prstGeom prst="ellipse">
              <a:avLst/>
            </a:prstGeom>
            <a:solidFill>
              <a:srgbClr val="5A1DB6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86" name="Image" descr="Image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628156" y="6268358"/>
              <a:ext cx="727041" cy="848211"/>
            </a:xfrm>
            <a:prstGeom prst="rect">
              <a:avLst/>
            </a:prstGeom>
            <a:ln w="12700">
              <a:miter lim="400000"/>
            </a:ln>
          </p:spPr>
        </p:pic>
      </p:grpSp>
      <p:sp>
        <p:nvSpPr>
          <p:cNvPr id="187" name="Circle"/>
          <p:cNvSpPr/>
          <p:nvPr/>
        </p:nvSpPr>
        <p:spPr>
          <a:xfrm>
            <a:off x="20980400" y="1067735"/>
            <a:ext cx="307251" cy="307251"/>
          </a:xfrm>
          <a:prstGeom prst="ellipse">
            <a:avLst/>
          </a:prstGeom>
          <a:solidFill>
            <a:srgbClr val="FFFFFF">
              <a:alpha val="48430"/>
            </a:srgbClr>
          </a:solidFill>
          <a:ln w="38100">
            <a:solidFill>
              <a:srgbClr val="FFFFFF">
                <a:alpha val="4843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88" name="Circle"/>
          <p:cNvSpPr/>
          <p:nvPr/>
        </p:nvSpPr>
        <p:spPr>
          <a:xfrm>
            <a:off x="21513800" y="1067735"/>
            <a:ext cx="307251" cy="307251"/>
          </a:xfrm>
          <a:prstGeom prst="ellipse">
            <a:avLst/>
          </a:prstGeom>
          <a:ln w="38100">
            <a:solidFill>
              <a:srgbClr val="FFFFFF">
                <a:alpha val="4843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9" name="Надежный партнер с удобной ЭТП для заказчиков по 44-ФЗ"/>
          <p:cNvSpPr txBox="1"/>
          <p:nvPr/>
        </p:nvSpPr>
        <p:spPr>
          <a:xfrm rot="5400000">
            <a:off x="19246640" y="6710099"/>
            <a:ext cx="8424000" cy="4114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defTabSz="914400">
              <a:spcBef>
                <a:spcPts val="1000"/>
              </a:spcBef>
              <a:defRPr sz="20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rPr lang="ru-RU" dirty="0">
                <a:solidFill>
                  <a:schemeClr val="bg1"/>
                </a:solidFill>
              </a:rPr>
              <a:t>Надёжный партнер для заказчиков по 44-ФЗ </a:t>
            </a:r>
            <a:endParaRPr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A1DB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serhat-beyazkaya-ayWgRkCk2sQ-unsplash.png" descr="serhat-beyazkaya-ayWgRkCk2sQ-unsplash.png"/>
          <p:cNvPicPr>
            <a:picLocks noChangeAspect="1"/>
          </p:cNvPicPr>
          <p:nvPr/>
        </p:nvPicPr>
        <p:blipFill rotWithShape="1">
          <a:blip r:embed="rId2"/>
          <a:srcRect t="8248" b="8378"/>
          <a:stretch/>
        </p:blipFill>
        <p:spPr>
          <a:xfrm>
            <a:off x="-154885" y="-17132"/>
            <a:ext cx="22842335" cy="13733132"/>
          </a:xfrm>
          <a:prstGeom prst="rect">
            <a:avLst/>
          </a:prstGeom>
          <a:ln w="12700">
            <a:miter lim="400000"/>
          </a:ln>
        </p:spPr>
      </p:pic>
      <p:sp>
        <p:nvSpPr>
          <p:cNvPr id="191" name="TextBox 5"/>
          <p:cNvSpPr txBox="1"/>
          <p:nvPr/>
        </p:nvSpPr>
        <p:spPr>
          <a:xfrm>
            <a:off x="22947283" y="12307905"/>
            <a:ext cx="1027799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spcBef>
                <a:spcPts val="1000"/>
              </a:spcBef>
              <a:defRPr sz="30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t> -  &gt;</a:t>
            </a:r>
          </a:p>
        </p:txBody>
      </p:sp>
      <p:sp>
        <p:nvSpPr>
          <p:cNvPr id="192" name="Line"/>
          <p:cNvSpPr/>
          <p:nvPr/>
        </p:nvSpPr>
        <p:spPr>
          <a:xfrm flipV="1">
            <a:off x="22700872" y="-17132"/>
            <a:ext cx="1" cy="13724359"/>
          </a:xfrm>
          <a:prstGeom prst="line">
            <a:avLst/>
          </a:prstGeom>
          <a:ln w="25400">
            <a:solidFill>
              <a:srgbClr val="FFFFFF">
                <a:alpha val="38193"/>
              </a:srgbClr>
            </a:solidFill>
            <a:miter lim="400000"/>
          </a:ln>
        </p:spPr>
        <p:txBody>
          <a:bodyPr lIns="0" tIns="0" rIns="0" bIns="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93" name="Поэтому готовы предложить заказчикам не только нашу ЭТП со всеми сервисами..."/>
          <p:cNvSpPr txBox="1"/>
          <p:nvPr/>
        </p:nvSpPr>
        <p:spPr>
          <a:xfrm>
            <a:off x="1024088" y="870851"/>
            <a:ext cx="18171045" cy="3035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914400">
              <a:spcBef>
                <a:spcPts val="1000"/>
              </a:spcBef>
              <a:defRPr sz="64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Поэтому готовы предложить</a:t>
            </a:r>
            <a:br/>
            <a:r>
              <a:t>заказчикам не только нашу ЭТП</a:t>
            </a:r>
            <a:br/>
            <a:r>
              <a:t>со всеми сервисами... </a:t>
            </a:r>
          </a:p>
        </p:txBody>
      </p:sp>
      <p:pic>
        <p:nvPicPr>
          <p:cNvPr id="194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9839" y="12093705"/>
            <a:ext cx="3628736" cy="618162"/>
          </a:xfrm>
          <a:prstGeom prst="rect">
            <a:avLst/>
          </a:prstGeom>
          <a:ln w="12700">
            <a:miter lim="400000"/>
          </a:ln>
        </p:spPr>
      </p:pic>
      <p:sp>
        <p:nvSpPr>
          <p:cNvPr id="196" name="TextBox 5"/>
          <p:cNvSpPr txBox="1"/>
          <p:nvPr/>
        </p:nvSpPr>
        <p:spPr>
          <a:xfrm>
            <a:off x="22947283" y="941960"/>
            <a:ext cx="1027799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spcBef>
                <a:spcPts val="1000"/>
              </a:spcBef>
              <a:defRPr sz="30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t> -  &gt;</a:t>
            </a:r>
          </a:p>
        </p:txBody>
      </p:sp>
      <p:grpSp>
        <p:nvGrpSpPr>
          <p:cNvPr id="199" name="Group"/>
          <p:cNvGrpSpPr/>
          <p:nvPr/>
        </p:nvGrpSpPr>
        <p:grpSpPr>
          <a:xfrm flipH="1">
            <a:off x="20980400" y="1067735"/>
            <a:ext cx="840651" cy="307251"/>
            <a:chOff x="0" y="0"/>
            <a:chExt cx="840650" cy="307250"/>
          </a:xfrm>
        </p:grpSpPr>
        <p:sp>
          <p:nvSpPr>
            <p:cNvPr id="197" name="Circle"/>
            <p:cNvSpPr/>
            <p:nvPr/>
          </p:nvSpPr>
          <p:spPr>
            <a:xfrm>
              <a:off x="0" y="0"/>
              <a:ext cx="307251" cy="307251"/>
            </a:xfrm>
            <a:prstGeom prst="ellipse">
              <a:avLst/>
            </a:prstGeom>
            <a:solidFill>
              <a:srgbClr val="FFFFFF">
                <a:alpha val="48430"/>
              </a:srgbClr>
            </a:solidFill>
            <a:ln w="38100" cap="flat">
              <a:solidFill>
                <a:srgbClr val="FFFFFF">
                  <a:alpha val="4843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98" name="Circle"/>
            <p:cNvSpPr/>
            <p:nvPr/>
          </p:nvSpPr>
          <p:spPr>
            <a:xfrm>
              <a:off x="533400" y="0"/>
              <a:ext cx="307251" cy="307251"/>
            </a:xfrm>
            <a:prstGeom prst="ellipse">
              <a:avLst/>
            </a:prstGeom>
            <a:noFill/>
            <a:ln w="38100" cap="flat">
              <a:solidFill>
                <a:srgbClr val="FFFFFF">
                  <a:alpha val="4843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</p:grpSp>
      <p:sp>
        <p:nvSpPr>
          <p:cNvPr id="200" name="Rounded Rectangle"/>
          <p:cNvSpPr/>
          <p:nvPr/>
        </p:nvSpPr>
        <p:spPr>
          <a:xfrm>
            <a:off x="229426" y="4273006"/>
            <a:ext cx="21591625" cy="6538174"/>
          </a:xfrm>
          <a:prstGeom prst="roundRect">
            <a:avLst>
              <a:gd name="adj" fmla="val 5593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01" name="… но и партнерский доступ к накопленной экспертизе РАД в сфере госзакупок"/>
          <p:cNvSpPr txBox="1"/>
          <p:nvPr/>
        </p:nvSpPr>
        <p:spPr>
          <a:xfrm>
            <a:off x="1100288" y="4985651"/>
            <a:ext cx="18171045" cy="16106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914400">
              <a:spcBef>
                <a:spcPts val="1000"/>
              </a:spcBef>
              <a:defRPr sz="49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rPr dirty="0"/>
              <a:t>… но и </a:t>
            </a:r>
            <a:r>
              <a:rPr lang="ru-RU" b="1" dirty="0">
                <a:solidFill>
                  <a:srgbClr val="5A1DB6"/>
                </a:solidFill>
              </a:rPr>
              <a:t>партнерский доступ </a:t>
            </a:r>
            <a:r>
              <a:rPr dirty="0"/>
              <a:t>к </a:t>
            </a:r>
            <a:r>
              <a:rPr lang="ru-RU" dirty="0"/>
              <a:t>накопленной</a:t>
            </a:r>
            <a:br>
              <a:rPr dirty="0"/>
            </a:br>
            <a:r>
              <a:rPr dirty="0"/>
              <a:t>экспертизе РАД в сфере госзакупок </a:t>
            </a:r>
          </a:p>
        </p:txBody>
      </p:sp>
      <p:sp>
        <p:nvSpPr>
          <p:cNvPr id="202" name="TextBox 5"/>
          <p:cNvSpPr txBox="1"/>
          <p:nvPr/>
        </p:nvSpPr>
        <p:spPr>
          <a:xfrm>
            <a:off x="1119330" y="8974863"/>
            <a:ext cx="3826757" cy="10567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spcBef>
                <a:spcPts val="1000"/>
              </a:spcBef>
              <a:defRPr sz="31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rPr lang="ru-RU" dirty="0"/>
              <a:t>Сокращайте потери</a:t>
            </a:r>
            <a:endParaRPr dirty="0"/>
          </a:p>
        </p:txBody>
      </p:sp>
      <p:sp>
        <p:nvSpPr>
          <p:cNvPr id="203" name="TextBox 5"/>
          <p:cNvSpPr txBox="1"/>
          <p:nvPr/>
        </p:nvSpPr>
        <p:spPr>
          <a:xfrm>
            <a:off x="6148530" y="8974863"/>
            <a:ext cx="3826757" cy="10567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spcBef>
                <a:spcPts val="1000"/>
              </a:spcBef>
              <a:defRPr sz="31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rPr lang="ru-RU" dirty="0"/>
              <a:t>Повышайте эффективность</a:t>
            </a:r>
            <a:endParaRPr dirty="0"/>
          </a:p>
        </p:txBody>
      </p:sp>
      <p:sp>
        <p:nvSpPr>
          <p:cNvPr id="204" name="TextBox 5"/>
          <p:cNvSpPr txBox="1"/>
          <p:nvPr/>
        </p:nvSpPr>
        <p:spPr>
          <a:xfrm>
            <a:off x="11650497" y="8974863"/>
            <a:ext cx="3826757" cy="10567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spcBef>
                <a:spcPts val="1000"/>
              </a:spcBef>
              <a:defRPr sz="31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rPr lang="ru-RU" dirty="0"/>
              <a:t>Ускоряйте процессы</a:t>
            </a:r>
            <a:endParaRPr dirty="0"/>
          </a:p>
        </p:txBody>
      </p:sp>
      <p:sp>
        <p:nvSpPr>
          <p:cNvPr id="205" name="TextBox 5"/>
          <p:cNvSpPr txBox="1"/>
          <p:nvPr/>
        </p:nvSpPr>
        <p:spPr>
          <a:xfrm>
            <a:off x="16407334" y="8974863"/>
            <a:ext cx="3826757" cy="10567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spcBef>
                <a:spcPts val="1000"/>
              </a:spcBef>
              <a:defRPr sz="31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rPr lang="ru-RU" dirty="0"/>
              <a:t>Минимизируйте риски</a:t>
            </a:r>
            <a:endParaRPr dirty="0"/>
          </a:p>
        </p:txBody>
      </p:sp>
      <p:pic>
        <p:nvPicPr>
          <p:cNvPr id="206" name="Image" descr="Imag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1941" y="7658420"/>
            <a:ext cx="808918" cy="1040761"/>
          </a:xfrm>
          <a:prstGeom prst="rect">
            <a:avLst/>
          </a:prstGeom>
          <a:ln w="12700">
            <a:miter lim="400000"/>
          </a:ln>
        </p:spPr>
      </p:pic>
      <p:pic>
        <p:nvPicPr>
          <p:cNvPr id="207" name="Image" descr="Image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34585" y="7808483"/>
            <a:ext cx="1088209" cy="891736"/>
          </a:xfrm>
          <a:prstGeom prst="rect">
            <a:avLst/>
          </a:prstGeom>
          <a:ln w="12700">
            <a:miter lim="400000"/>
          </a:ln>
        </p:spPr>
      </p:pic>
      <p:pic>
        <p:nvPicPr>
          <p:cNvPr id="208" name="Image" descr="Image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753035" y="7947355"/>
            <a:ext cx="991933" cy="635633"/>
          </a:xfrm>
          <a:prstGeom prst="rect">
            <a:avLst/>
          </a:prstGeom>
          <a:ln w="12700">
            <a:miter lim="400000"/>
          </a:ln>
        </p:spPr>
      </p:pic>
      <p:pic>
        <p:nvPicPr>
          <p:cNvPr id="209" name="Image" descr="Image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452239" y="7819304"/>
            <a:ext cx="872853" cy="891736"/>
          </a:xfrm>
          <a:prstGeom prst="rect">
            <a:avLst/>
          </a:prstGeom>
          <a:ln w="12700">
            <a:miter lim="400000"/>
          </a:ln>
        </p:spPr>
      </p:pic>
      <p:sp>
        <p:nvSpPr>
          <p:cNvPr id="22" name="Надежный партнер с удобной ЭТП для заказчиков по 44-ФЗ"/>
          <p:cNvSpPr txBox="1"/>
          <p:nvPr/>
        </p:nvSpPr>
        <p:spPr>
          <a:xfrm rot="5400000">
            <a:off x="19246640" y="6710099"/>
            <a:ext cx="8424000" cy="4114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defTabSz="914400">
              <a:spcBef>
                <a:spcPts val="1000"/>
              </a:spcBef>
              <a:defRPr sz="20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rPr lang="ru-RU" dirty="0">
                <a:solidFill>
                  <a:schemeClr val="bg1"/>
                </a:solidFill>
              </a:rPr>
              <a:t>Надёжный партнер для заказчиков по 44-ФЗ </a:t>
            </a:r>
            <a:endParaRPr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Circle"/>
          <p:cNvSpPr/>
          <p:nvPr/>
        </p:nvSpPr>
        <p:spPr>
          <a:xfrm>
            <a:off x="15277553" y="3524220"/>
            <a:ext cx="7838374" cy="7436088"/>
          </a:xfrm>
          <a:prstGeom prst="ellipse">
            <a:avLst/>
          </a:prstGeom>
          <a:solidFill>
            <a:srgbClr val="5A1DB6"/>
          </a:solidFill>
          <a:ln w="12700">
            <a:miter lim="400000"/>
          </a:ln>
        </p:spPr>
        <p:txBody>
          <a:bodyPr lIns="0" tIns="0" rIns="0" bIns="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12" name="Line"/>
          <p:cNvSpPr/>
          <p:nvPr/>
        </p:nvSpPr>
        <p:spPr>
          <a:xfrm flipV="1">
            <a:off x="22700872" y="-17132"/>
            <a:ext cx="1" cy="13724359"/>
          </a:xfrm>
          <a:prstGeom prst="line">
            <a:avLst/>
          </a:prstGeom>
          <a:ln w="25400">
            <a:solidFill>
              <a:srgbClr val="5E5E5E">
                <a:alpha val="16918"/>
              </a:srgbClr>
            </a:solidFill>
            <a:miter lim="400000"/>
          </a:ln>
        </p:spPr>
        <p:txBody>
          <a:bodyPr lIns="0" tIns="0" rIns="0" bIns="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pic>
        <p:nvPicPr>
          <p:cNvPr id="213" name="MacBook Air11.png" descr="MacBook Air11.png"/>
          <p:cNvPicPr>
            <a:picLocks noChangeAspect="1"/>
          </p:cNvPicPr>
          <p:nvPr/>
        </p:nvPicPr>
        <p:blipFill>
          <a:blip r:embed="rId2"/>
          <a:srcRect l="3589" t="10961" r="3589" b="10961"/>
          <a:stretch>
            <a:fillRect/>
          </a:stretch>
        </p:blipFill>
        <p:spPr>
          <a:xfrm>
            <a:off x="14018638" y="3907427"/>
            <a:ext cx="10332569" cy="6518457"/>
          </a:xfrm>
          <a:prstGeom prst="rect">
            <a:avLst/>
          </a:prstGeom>
          <a:ln w="12700">
            <a:miter lim="400000"/>
          </a:ln>
        </p:spPr>
      </p:pic>
      <p:sp>
        <p:nvSpPr>
          <p:cNvPr id="214" name="TextBox 5"/>
          <p:cNvSpPr txBox="1"/>
          <p:nvPr/>
        </p:nvSpPr>
        <p:spPr>
          <a:xfrm>
            <a:off x="22947283" y="12307905"/>
            <a:ext cx="1027799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spcBef>
                <a:spcPts val="1000"/>
              </a:spcBef>
              <a:defRPr sz="3000">
                <a:solidFill>
                  <a:srgbClr val="8D49FF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t> -  &gt;</a:t>
            </a:r>
          </a:p>
        </p:txBody>
      </p:sp>
      <p:pic>
        <p:nvPicPr>
          <p:cNvPr id="215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9839" y="12093705"/>
            <a:ext cx="3628736" cy="618162"/>
          </a:xfrm>
          <a:prstGeom prst="rect">
            <a:avLst/>
          </a:prstGeom>
          <a:ln w="12700">
            <a:miter lim="400000"/>
          </a:ln>
        </p:spPr>
      </p:pic>
      <p:sp>
        <p:nvSpPr>
          <p:cNvPr id="216" name="ЭТП РАД — по-настоящему удобная для ежедневной работы торговая площадка"/>
          <p:cNvSpPr txBox="1"/>
          <p:nvPr/>
        </p:nvSpPr>
        <p:spPr>
          <a:xfrm>
            <a:off x="1044343" y="846848"/>
            <a:ext cx="18215455" cy="32117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914400">
              <a:lnSpc>
                <a:spcPct val="90000"/>
              </a:lnSpc>
              <a:spcBef>
                <a:spcPts val="1000"/>
              </a:spcBef>
              <a:defRPr sz="72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rPr dirty="0"/>
              <a:t>ЭТП РАД — </a:t>
            </a:r>
            <a:r>
              <a:rPr dirty="0">
                <a:solidFill>
                  <a:srgbClr val="5A1DB6"/>
                </a:solidFill>
              </a:rPr>
              <a:t>по-</a:t>
            </a:r>
            <a:r>
              <a:rPr dirty="0" err="1">
                <a:solidFill>
                  <a:srgbClr val="5A1DB6"/>
                </a:solidFill>
              </a:rPr>
              <a:t>настоящему</a:t>
            </a:r>
            <a:r>
              <a:rPr dirty="0">
                <a:solidFill>
                  <a:srgbClr val="5A1DB6"/>
                </a:solidFill>
              </a:rPr>
              <a:t> удобная</a:t>
            </a:r>
            <a:r>
              <a:rPr dirty="0"/>
              <a:t> для ежедневно</a:t>
            </a:r>
            <a:r>
              <a:rPr lang="ru-RU" dirty="0"/>
              <a:t>й</a:t>
            </a:r>
            <a:r>
              <a:rPr dirty="0"/>
              <a:t> работы </a:t>
            </a:r>
            <a:r>
              <a:rPr lang="ru-RU">
                <a:solidFill>
                  <a:srgbClr val="5A1DB6"/>
                </a:solidFill>
              </a:rPr>
              <a:t>электронная</a:t>
            </a:r>
            <a:r>
              <a:rPr>
                <a:solidFill>
                  <a:srgbClr val="5A1DB6"/>
                </a:solidFill>
              </a:rPr>
              <a:t> </a:t>
            </a:r>
            <a:r>
              <a:rPr dirty="0">
                <a:solidFill>
                  <a:srgbClr val="5A1DB6"/>
                </a:solidFill>
              </a:rPr>
              <a:t>площадка</a:t>
            </a:r>
          </a:p>
        </p:txBody>
      </p:sp>
      <p:sp>
        <p:nvSpPr>
          <p:cNvPr id="217" name="TextBox 5"/>
          <p:cNvSpPr txBox="1"/>
          <p:nvPr/>
        </p:nvSpPr>
        <p:spPr>
          <a:xfrm>
            <a:off x="2357808" y="4680217"/>
            <a:ext cx="4615108" cy="4500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spcBef>
                <a:spcPts val="1000"/>
              </a:spcBef>
              <a:defRPr sz="2200" b="1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rPr dirty="0"/>
              <a:t>Понятны</a:t>
            </a:r>
            <a:r>
              <a:rPr lang="ru-RU" dirty="0"/>
              <a:t>й </a:t>
            </a:r>
            <a:r>
              <a:rPr dirty="0"/>
              <a:t>интерфе</a:t>
            </a:r>
            <a:r>
              <a:rPr lang="ru-RU" dirty="0"/>
              <a:t>й</a:t>
            </a:r>
            <a:r>
              <a:rPr dirty="0"/>
              <a:t>с </a:t>
            </a:r>
          </a:p>
        </p:txBody>
      </p:sp>
      <p:sp>
        <p:nvSpPr>
          <p:cNvPr id="218" name="TextBox 5"/>
          <p:cNvSpPr txBox="1"/>
          <p:nvPr/>
        </p:nvSpPr>
        <p:spPr>
          <a:xfrm>
            <a:off x="2330804" y="5217937"/>
            <a:ext cx="4426449" cy="11988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algn="l" defTabSz="914400">
              <a:lnSpc>
                <a:spcPct val="110000"/>
              </a:lnSpc>
              <a:spcBef>
                <a:spcPts val="1000"/>
              </a:spcBef>
              <a:defRPr sz="22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rPr lang="ru-RU" dirty="0"/>
              <a:t>в</a:t>
            </a:r>
            <a:r>
              <a:rPr dirty="0"/>
              <a:t> котором не надо искать кнопки и в котором можно быстро освоиться </a:t>
            </a:r>
          </a:p>
        </p:txBody>
      </p:sp>
      <p:sp>
        <p:nvSpPr>
          <p:cNvPr id="219" name="TextBox 5"/>
          <p:cNvSpPr txBox="1"/>
          <p:nvPr/>
        </p:nvSpPr>
        <p:spPr>
          <a:xfrm>
            <a:off x="9002833" y="4683013"/>
            <a:ext cx="6878713" cy="444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spcBef>
                <a:spcPts val="1000"/>
              </a:spcBef>
              <a:defRPr sz="2200" b="1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t>Дополнительные сервисы </a:t>
            </a:r>
          </a:p>
        </p:txBody>
      </p:sp>
      <p:sp>
        <p:nvSpPr>
          <p:cNvPr id="220" name="TextBox 5"/>
          <p:cNvSpPr txBox="1"/>
          <p:nvPr/>
        </p:nvSpPr>
        <p:spPr>
          <a:xfrm>
            <a:off x="8975829" y="5217937"/>
            <a:ext cx="5682505" cy="11988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algn="l" defTabSz="914400">
              <a:lnSpc>
                <a:spcPct val="110000"/>
              </a:lnSpc>
              <a:spcBef>
                <a:spcPts val="1000"/>
              </a:spcBef>
              <a:defRPr sz="22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rPr lang="ru-RU" dirty="0"/>
              <a:t>р</a:t>
            </a:r>
            <a:r>
              <a:rPr dirty="0"/>
              <a:t>асчет НМЦК, проверка контрагентов, калькулятор штрафов, поиск по решениям УФАС и не только </a:t>
            </a:r>
          </a:p>
        </p:txBody>
      </p:sp>
      <p:sp>
        <p:nvSpPr>
          <p:cNvPr id="221" name="TextBox 5"/>
          <p:cNvSpPr txBox="1"/>
          <p:nvPr/>
        </p:nvSpPr>
        <p:spPr>
          <a:xfrm>
            <a:off x="2357808" y="7088397"/>
            <a:ext cx="4426449" cy="787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algn="l" defTabSz="914400">
              <a:spcBef>
                <a:spcPts val="1000"/>
              </a:spcBef>
              <a:defRPr sz="2200" b="1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t>Автоматизированные операции </a:t>
            </a:r>
          </a:p>
        </p:txBody>
      </p:sp>
      <p:sp>
        <p:nvSpPr>
          <p:cNvPr id="222" name="TextBox 5"/>
          <p:cNvSpPr txBox="1"/>
          <p:nvPr/>
        </p:nvSpPr>
        <p:spPr>
          <a:xfrm>
            <a:off x="2330804" y="8025703"/>
            <a:ext cx="5023797" cy="11988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algn="l" defTabSz="914400">
              <a:lnSpc>
                <a:spcPct val="110000"/>
              </a:lnSpc>
              <a:spcBef>
                <a:spcPts val="1000"/>
              </a:spcBef>
              <a:defRPr sz="22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rPr lang="ru-RU" dirty="0"/>
              <a:t>с</a:t>
            </a:r>
            <a:r>
              <a:rPr dirty="0"/>
              <a:t>формировать протоколы или подписать доп. соглашения можно в 2 клика </a:t>
            </a:r>
          </a:p>
        </p:txBody>
      </p:sp>
      <p:sp>
        <p:nvSpPr>
          <p:cNvPr id="223" name="TextBox 5"/>
          <p:cNvSpPr txBox="1"/>
          <p:nvPr/>
        </p:nvSpPr>
        <p:spPr>
          <a:xfrm>
            <a:off x="9002833" y="7088397"/>
            <a:ext cx="4615108" cy="787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algn="l" defTabSz="914400">
              <a:spcBef>
                <a:spcPts val="1000"/>
              </a:spcBef>
              <a:defRPr sz="2200" b="1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rPr dirty="0"/>
              <a:t>Расширенная аналитика и готовые отчеты</a:t>
            </a:r>
          </a:p>
        </p:txBody>
      </p:sp>
      <p:sp>
        <p:nvSpPr>
          <p:cNvPr id="224" name="TextBox 5"/>
          <p:cNvSpPr txBox="1"/>
          <p:nvPr/>
        </p:nvSpPr>
        <p:spPr>
          <a:xfrm>
            <a:off x="9012713" y="8025703"/>
            <a:ext cx="6082252" cy="11851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914400">
              <a:lnSpc>
                <a:spcPct val="110000"/>
              </a:lnSpc>
              <a:spcBef>
                <a:spcPts val="1000"/>
              </a:spcBef>
              <a:defRPr sz="22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rPr lang="ru-RU" dirty="0"/>
              <a:t>в</a:t>
            </a:r>
            <a:r>
              <a:rPr dirty="0"/>
              <a:t>се показатели, которые требуются для управления закупками и контроля в режиме реального времени </a:t>
            </a:r>
          </a:p>
        </p:txBody>
      </p:sp>
      <p:sp>
        <p:nvSpPr>
          <p:cNvPr id="225" name="TextBox 5"/>
          <p:cNvSpPr txBox="1"/>
          <p:nvPr/>
        </p:nvSpPr>
        <p:spPr>
          <a:xfrm>
            <a:off x="2357808" y="9935628"/>
            <a:ext cx="5213402" cy="4411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spcBef>
                <a:spcPts val="1000"/>
              </a:spcBef>
              <a:defRPr sz="2200" b="1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rPr lang="ru-RU" dirty="0"/>
              <a:t>Персональный менеджер</a:t>
            </a:r>
            <a:endParaRPr dirty="0"/>
          </a:p>
        </p:txBody>
      </p:sp>
      <p:sp>
        <p:nvSpPr>
          <p:cNvPr id="226" name="TextBox 5"/>
          <p:cNvSpPr txBox="1"/>
          <p:nvPr/>
        </p:nvSpPr>
        <p:spPr>
          <a:xfrm>
            <a:off x="2357808" y="10401637"/>
            <a:ext cx="5023797" cy="4403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914400">
              <a:lnSpc>
                <a:spcPct val="110000"/>
              </a:lnSpc>
              <a:spcBef>
                <a:spcPts val="1000"/>
              </a:spcBef>
              <a:defRPr sz="22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rPr lang="ru-RU" dirty="0"/>
              <a:t>л</a:t>
            </a:r>
            <a:r>
              <a:rPr dirty="0"/>
              <a:t>егко обратиться за помощью</a:t>
            </a:r>
          </a:p>
        </p:txBody>
      </p:sp>
      <p:pic>
        <p:nvPicPr>
          <p:cNvPr id="227" name="Image" descr="Imag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3248" y="4693315"/>
            <a:ext cx="798467" cy="998150"/>
          </a:xfrm>
          <a:prstGeom prst="rect">
            <a:avLst/>
          </a:prstGeom>
          <a:ln w="12700">
            <a:miter lim="400000"/>
          </a:ln>
        </p:spPr>
      </p:pic>
      <p:pic>
        <p:nvPicPr>
          <p:cNvPr id="228" name="Image" descr="Image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07301" y="4793155"/>
            <a:ext cx="744804" cy="744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229" name="Image" descr="Image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13248" y="7194182"/>
            <a:ext cx="798467" cy="797618"/>
          </a:xfrm>
          <a:prstGeom prst="rect">
            <a:avLst/>
          </a:prstGeom>
          <a:ln w="12700">
            <a:miter lim="400000"/>
          </a:ln>
        </p:spPr>
      </p:pic>
      <p:pic>
        <p:nvPicPr>
          <p:cNvPr id="230" name="Image" descr="Image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47296" y="9958627"/>
            <a:ext cx="730371" cy="737836"/>
          </a:xfrm>
          <a:prstGeom prst="rect">
            <a:avLst/>
          </a:prstGeom>
          <a:ln w="12700">
            <a:miter lim="400000"/>
          </a:ln>
        </p:spPr>
      </p:pic>
      <p:pic>
        <p:nvPicPr>
          <p:cNvPr id="231" name="Image" descr="Image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881484" y="7172822"/>
            <a:ext cx="596437" cy="745550"/>
          </a:xfrm>
          <a:prstGeom prst="rect">
            <a:avLst/>
          </a:prstGeom>
          <a:ln w="12700">
            <a:miter lim="400000"/>
          </a:ln>
        </p:spPr>
      </p:pic>
      <p:sp>
        <p:nvSpPr>
          <p:cNvPr id="232" name="TextBox 5"/>
          <p:cNvSpPr txBox="1"/>
          <p:nvPr/>
        </p:nvSpPr>
        <p:spPr>
          <a:xfrm>
            <a:off x="22947283" y="941960"/>
            <a:ext cx="1027799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spcBef>
                <a:spcPts val="1000"/>
              </a:spcBef>
              <a:defRPr sz="3000">
                <a:solidFill>
                  <a:srgbClr val="8D49FF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t> -  &gt;</a:t>
            </a: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4" name="luke-southern-ftQrm7D1Rw0-unsplash.jpeg" descr="luke-southern-ftQrm7D1Rw0-unsplash.jpe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32955"/>
            <a:ext cx="11434544" cy="13756003"/>
          </a:xfrm>
          <a:prstGeom prst="rect">
            <a:avLst/>
          </a:prstGeom>
          <a:ln w="12700">
            <a:miter lim="400000"/>
          </a:ln>
        </p:spPr>
      </p:pic>
      <p:sp>
        <p:nvSpPr>
          <p:cNvPr id="235" name="Rectangle"/>
          <p:cNvSpPr/>
          <p:nvPr/>
        </p:nvSpPr>
        <p:spPr>
          <a:xfrm>
            <a:off x="-7035" y="-32954"/>
            <a:ext cx="11459860" cy="13756002"/>
          </a:xfrm>
          <a:prstGeom prst="rect">
            <a:avLst/>
          </a:prstGeom>
          <a:solidFill>
            <a:srgbClr val="381080">
              <a:alpha val="83141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36" name="мы помогаем со сложными вопросами"/>
          <p:cNvSpPr txBox="1"/>
          <p:nvPr/>
        </p:nvSpPr>
        <p:spPr>
          <a:xfrm>
            <a:off x="1024088" y="1554355"/>
            <a:ext cx="7487349" cy="32188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914400">
              <a:lnSpc>
                <a:spcPct val="90000"/>
              </a:lnSpc>
              <a:spcBef>
                <a:spcPts val="1000"/>
              </a:spcBef>
              <a:defRPr sz="75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rPr dirty="0"/>
              <a:t>мы помогаем</a:t>
            </a:r>
            <a:br>
              <a:rPr dirty="0"/>
            </a:br>
            <a:r>
              <a:rPr lang="ru-RU" dirty="0"/>
              <a:t>по</a:t>
            </a:r>
            <a:r>
              <a:rPr dirty="0"/>
              <a:t> сложным</a:t>
            </a:r>
            <a:br>
              <a:rPr dirty="0"/>
            </a:br>
            <a:r>
              <a:rPr dirty="0"/>
              <a:t>вопросам </a:t>
            </a:r>
          </a:p>
        </p:txBody>
      </p:sp>
      <p:sp>
        <p:nvSpPr>
          <p:cNvPr id="237" name="TextBox 5"/>
          <p:cNvSpPr txBox="1"/>
          <p:nvPr/>
        </p:nvSpPr>
        <p:spPr>
          <a:xfrm>
            <a:off x="1067370" y="951096"/>
            <a:ext cx="5068616" cy="5664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spcBef>
                <a:spcPts val="1000"/>
              </a:spcBef>
              <a:defRPr sz="30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rPr dirty="0"/>
              <a:t>Как надежны</a:t>
            </a:r>
            <a:r>
              <a:rPr lang="ru-RU" dirty="0"/>
              <a:t>й</a:t>
            </a:r>
            <a:r>
              <a:rPr dirty="0"/>
              <a:t> партнер, </a:t>
            </a:r>
          </a:p>
        </p:txBody>
      </p:sp>
      <p:sp>
        <p:nvSpPr>
          <p:cNvPr id="238" name="TextBox 5"/>
          <p:cNvSpPr txBox="1"/>
          <p:nvPr/>
        </p:nvSpPr>
        <p:spPr>
          <a:xfrm>
            <a:off x="1067370" y="4966493"/>
            <a:ext cx="5525440" cy="5664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spcBef>
                <a:spcPts val="1000"/>
              </a:spcBef>
              <a:defRPr sz="30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rPr dirty="0"/>
              <a:t>закупочно</a:t>
            </a:r>
            <a:r>
              <a:rPr lang="ru-RU" dirty="0"/>
              <a:t>й</a:t>
            </a:r>
            <a:r>
              <a:rPr dirty="0"/>
              <a:t> деятельности </a:t>
            </a:r>
          </a:p>
        </p:txBody>
      </p:sp>
      <p:sp>
        <p:nvSpPr>
          <p:cNvPr id="239" name="TextBox 5"/>
          <p:cNvSpPr txBox="1"/>
          <p:nvPr/>
        </p:nvSpPr>
        <p:spPr>
          <a:xfrm>
            <a:off x="22947283" y="12307905"/>
            <a:ext cx="1027799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spcBef>
                <a:spcPts val="1000"/>
              </a:spcBef>
              <a:defRPr sz="3000">
                <a:solidFill>
                  <a:srgbClr val="8D49FF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t> -  &gt;</a:t>
            </a:r>
          </a:p>
        </p:txBody>
      </p:sp>
      <p:sp>
        <p:nvSpPr>
          <p:cNvPr id="240" name="Line"/>
          <p:cNvSpPr/>
          <p:nvPr/>
        </p:nvSpPr>
        <p:spPr>
          <a:xfrm flipV="1">
            <a:off x="22700872" y="-17132"/>
            <a:ext cx="1" cy="13724359"/>
          </a:xfrm>
          <a:prstGeom prst="line">
            <a:avLst/>
          </a:prstGeom>
          <a:ln w="25400">
            <a:solidFill>
              <a:srgbClr val="5E5E5E">
                <a:alpha val="16918"/>
              </a:srgbClr>
            </a:solidFill>
            <a:miter lim="400000"/>
          </a:ln>
        </p:spPr>
        <p:txBody>
          <a:bodyPr lIns="0" tIns="0" rIns="0" bIns="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41" name="TextBox 5"/>
          <p:cNvSpPr txBox="1"/>
          <p:nvPr/>
        </p:nvSpPr>
        <p:spPr>
          <a:xfrm>
            <a:off x="14860730" y="1426013"/>
            <a:ext cx="3826757" cy="1066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spcBef>
                <a:spcPts val="1000"/>
              </a:spcBef>
              <a:defRPr sz="3100" b="1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t>Проводим обучение </a:t>
            </a:r>
          </a:p>
        </p:txBody>
      </p:sp>
      <p:sp>
        <p:nvSpPr>
          <p:cNvPr id="242" name="TextBox 5"/>
          <p:cNvSpPr txBox="1"/>
          <p:nvPr/>
        </p:nvSpPr>
        <p:spPr>
          <a:xfrm>
            <a:off x="14833727" y="2697982"/>
            <a:ext cx="5860519" cy="15245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algn="l" defTabSz="914400">
              <a:lnSpc>
                <a:spcPct val="110000"/>
              </a:lnSpc>
              <a:spcBef>
                <a:spcPts val="1000"/>
              </a:spcBef>
              <a:defRPr sz="28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rPr lang="ru-RU" dirty="0"/>
              <a:t>и</a:t>
            </a:r>
            <a:r>
              <a:rPr dirty="0"/>
              <a:t>ндивидуальное или групповое, очное или онла</a:t>
            </a:r>
            <a:r>
              <a:rPr lang="ru-RU" dirty="0"/>
              <a:t>й</a:t>
            </a:r>
            <a:r>
              <a:rPr dirty="0"/>
              <a:t>н</a:t>
            </a:r>
            <a:r>
              <a:rPr lang="ru-RU" dirty="0"/>
              <a:t> - </a:t>
            </a:r>
            <a:r>
              <a:rPr dirty="0"/>
              <a:t> любо</a:t>
            </a:r>
            <a:r>
              <a:rPr lang="ru-RU" dirty="0"/>
              <a:t>й</a:t>
            </a:r>
            <a:r>
              <a:rPr dirty="0"/>
              <a:t> удобны</a:t>
            </a:r>
            <a:r>
              <a:rPr lang="ru-RU" dirty="0"/>
              <a:t>й</a:t>
            </a:r>
            <a:r>
              <a:rPr dirty="0"/>
              <a:t> формат </a:t>
            </a:r>
          </a:p>
        </p:txBody>
      </p:sp>
      <p:sp>
        <p:nvSpPr>
          <p:cNvPr id="243" name="TextBox 5"/>
          <p:cNvSpPr txBox="1"/>
          <p:nvPr/>
        </p:nvSpPr>
        <p:spPr>
          <a:xfrm>
            <a:off x="14860730" y="5192631"/>
            <a:ext cx="5882711" cy="15337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spcBef>
                <a:spcPts val="1000"/>
              </a:spcBef>
              <a:defRPr sz="3100" b="1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rPr lang="ru-RU" dirty="0"/>
              <a:t>Помогаем с </a:t>
            </a:r>
            <a:r>
              <a:rPr lang="ru-RU" dirty="0" err="1"/>
              <a:t>с</a:t>
            </a:r>
            <a:r>
              <a:rPr dirty="0"/>
              <a:t>остав</a:t>
            </a:r>
            <a:r>
              <a:rPr lang="ru-RU" dirty="0"/>
              <a:t>лением</a:t>
            </a:r>
            <a:r>
              <a:rPr dirty="0"/>
              <a:t> документаци</a:t>
            </a:r>
            <a:r>
              <a:rPr lang="ru-RU" dirty="0"/>
              <a:t>и</a:t>
            </a:r>
            <a:r>
              <a:rPr dirty="0"/>
              <a:t> </a:t>
            </a:r>
          </a:p>
        </p:txBody>
      </p:sp>
      <p:sp>
        <p:nvSpPr>
          <p:cNvPr id="244" name="TextBox 5"/>
          <p:cNvSpPr txBox="1"/>
          <p:nvPr/>
        </p:nvSpPr>
        <p:spPr>
          <a:xfrm>
            <a:off x="14833727" y="6853437"/>
            <a:ext cx="5746081" cy="14904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algn="l" defTabSz="914400">
              <a:lnSpc>
                <a:spcPct val="110000"/>
              </a:lnSpc>
              <a:spcBef>
                <a:spcPts val="1000"/>
              </a:spcBef>
              <a:defRPr sz="28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rPr lang="ru-RU" dirty="0"/>
              <a:t>в</a:t>
            </a:r>
            <a:r>
              <a:rPr dirty="0"/>
              <a:t>ключая регламенты и обоснования для нововведени</a:t>
            </a:r>
            <a:r>
              <a:rPr lang="ru-RU" dirty="0"/>
              <a:t>й</a:t>
            </a:r>
            <a:r>
              <a:rPr dirty="0"/>
              <a:t> и изменени</a:t>
            </a:r>
            <a:r>
              <a:rPr lang="ru-RU" dirty="0"/>
              <a:t>й</a:t>
            </a:r>
            <a:r>
              <a:rPr dirty="0"/>
              <a:t> </a:t>
            </a:r>
          </a:p>
        </p:txBody>
      </p:sp>
      <p:sp>
        <p:nvSpPr>
          <p:cNvPr id="245" name="TextBox 5"/>
          <p:cNvSpPr txBox="1"/>
          <p:nvPr/>
        </p:nvSpPr>
        <p:spPr>
          <a:xfrm>
            <a:off x="14822630" y="9727777"/>
            <a:ext cx="3826757" cy="1066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spcBef>
                <a:spcPts val="1000"/>
              </a:spcBef>
              <a:defRPr sz="3100" b="1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t>Строим аналитику </a:t>
            </a:r>
          </a:p>
        </p:txBody>
      </p:sp>
      <p:sp>
        <p:nvSpPr>
          <p:cNvPr id="246" name="TextBox 5"/>
          <p:cNvSpPr txBox="1"/>
          <p:nvPr/>
        </p:nvSpPr>
        <p:spPr>
          <a:xfrm>
            <a:off x="14833727" y="11043734"/>
            <a:ext cx="6497612" cy="14833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algn="l" defTabSz="914400">
              <a:lnSpc>
                <a:spcPct val="110000"/>
              </a:lnSpc>
              <a:spcBef>
                <a:spcPts val="1000"/>
              </a:spcBef>
              <a:defRPr sz="28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rPr lang="ru-RU" dirty="0"/>
              <a:t>к</a:t>
            </a:r>
            <a:r>
              <a:rPr dirty="0"/>
              <a:t>огда требуются дополнительные данные, отчеты по форме заказчика и т.п. </a:t>
            </a:r>
          </a:p>
        </p:txBody>
      </p:sp>
      <p:sp>
        <p:nvSpPr>
          <p:cNvPr id="247" name="TextBox 5"/>
          <p:cNvSpPr txBox="1"/>
          <p:nvPr/>
        </p:nvSpPr>
        <p:spPr>
          <a:xfrm>
            <a:off x="1025097" y="8307088"/>
            <a:ext cx="5746082" cy="749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spcBef>
                <a:spcPts val="1000"/>
              </a:spcBef>
              <a:defRPr sz="4200" b="1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t>Консультируем </a:t>
            </a:r>
          </a:p>
        </p:txBody>
      </p:sp>
      <p:sp>
        <p:nvSpPr>
          <p:cNvPr id="248" name="TextBox 5"/>
          <p:cNvSpPr txBox="1"/>
          <p:nvPr/>
        </p:nvSpPr>
        <p:spPr>
          <a:xfrm>
            <a:off x="998094" y="9261112"/>
            <a:ext cx="8022442" cy="13820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algn="l" defTabSz="914400">
              <a:lnSpc>
                <a:spcPct val="110000"/>
              </a:lnSpc>
              <a:spcBef>
                <a:spcPts val="1000"/>
              </a:spcBef>
              <a:defRPr sz="26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rPr lang="ru-RU" dirty="0"/>
              <a:t>п</a:t>
            </a:r>
            <a:r>
              <a:rPr dirty="0"/>
              <a:t>о юридическим вопросам, эффективности процессов закупок, работе с поставщиками и не только </a:t>
            </a:r>
          </a:p>
        </p:txBody>
      </p:sp>
      <p:pic>
        <p:nvPicPr>
          <p:cNvPr id="249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9839" y="12093705"/>
            <a:ext cx="3628736" cy="618162"/>
          </a:xfrm>
          <a:prstGeom prst="rect">
            <a:avLst/>
          </a:prstGeom>
          <a:ln w="12700">
            <a:miter lim="400000"/>
          </a:ln>
        </p:spPr>
      </p:pic>
      <p:pic>
        <p:nvPicPr>
          <p:cNvPr id="250" name="Image" descr="Imag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6208" y="6573684"/>
            <a:ext cx="1307126" cy="1330467"/>
          </a:xfrm>
          <a:prstGeom prst="rect">
            <a:avLst/>
          </a:prstGeom>
          <a:ln w="12700">
            <a:miter lim="400000"/>
          </a:ln>
        </p:spPr>
      </p:pic>
      <p:pic>
        <p:nvPicPr>
          <p:cNvPr id="251" name="Image" descr="Image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101930" y="9870711"/>
            <a:ext cx="1068959" cy="8509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52" name="Image" descr="Image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101930" y="5561053"/>
            <a:ext cx="1068959" cy="1068959"/>
          </a:xfrm>
          <a:prstGeom prst="rect">
            <a:avLst/>
          </a:prstGeom>
          <a:ln w="12700">
            <a:miter lim="400000"/>
          </a:ln>
        </p:spPr>
      </p:pic>
      <p:pic>
        <p:nvPicPr>
          <p:cNvPr id="253" name="Image" descr="Image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118534" y="1513182"/>
            <a:ext cx="1068958" cy="870796"/>
          </a:xfrm>
          <a:prstGeom prst="rect">
            <a:avLst/>
          </a:prstGeom>
          <a:ln w="12700">
            <a:miter lim="400000"/>
          </a:ln>
        </p:spPr>
      </p:pic>
      <p:sp>
        <p:nvSpPr>
          <p:cNvPr id="255" name="TextBox 5"/>
          <p:cNvSpPr txBox="1"/>
          <p:nvPr/>
        </p:nvSpPr>
        <p:spPr>
          <a:xfrm>
            <a:off x="22947283" y="941960"/>
            <a:ext cx="1027799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spcBef>
                <a:spcPts val="1000"/>
              </a:spcBef>
              <a:defRPr sz="3000">
                <a:solidFill>
                  <a:srgbClr val="8D49FF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t> -  &gt;</a:t>
            </a:r>
          </a:p>
        </p:txBody>
      </p:sp>
      <p:sp>
        <p:nvSpPr>
          <p:cNvPr id="24" name="Надежный партнер с удобной ЭТП для заказчиков по 44-ФЗ"/>
          <p:cNvSpPr txBox="1"/>
          <p:nvPr/>
        </p:nvSpPr>
        <p:spPr>
          <a:xfrm rot="5400000">
            <a:off x="19246640" y="6710099"/>
            <a:ext cx="8424000" cy="4114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defTabSz="914400">
              <a:spcBef>
                <a:spcPts val="1000"/>
              </a:spcBef>
              <a:defRPr sz="20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rPr lang="ru-RU" dirty="0"/>
              <a:t>Надёжный партнер для заказчиков по 44-ФЗ </a:t>
            </a:r>
            <a:endParaRPr dirty="0"/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7" name="06.png" descr="06.png"/>
          <p:cNvPicPr>
            <a:picLocks noChangeAspect="1"/>
          </p:cNvPicPr>
          <p:nvPr/>
        </p:nvPicPr>
        <p:blipFill rotWithShape="1">
          <a:blip r:embed="rId2">
            <a:alphaModFix amt="48033"/>
          </a:blip>
          <a:srcRect t="10068" b="38885"/>
          <a:stretch/>
        </p:blipFill>
        <p:spPr>
          <a:xfrm>
            <a:off x="-24457" y="6979877"/>
            <a:ext cx="22742434" cy="6727350"/>
          </a:xfrm>
          <a:prstGeom prst="rect">
            <a:avLst/>
          </a:prstGeom>
          <a:ln w="12700">
            <a:miter lim="400000"/>
          </a:ln>
        </p:spPr>
      </p:pic>
      <p:sp>
        <p:nvSpPr>
          <p:cNvPr id="258" name="Rectangle"/>
          <p:cNvSpPr/>
          <p:nvPr/>
        </p:nvSpPr>
        <p:spPr>
          <a:xfrm>
            <a:off x="-24457" y="6979878"/>
            <a:ext cx="22746874" cy="6727350"/>
          </a:xfrm>
          <a:prstGeom prst="rect">
            <a:avLst/>
          </a:prstGeom>
          <a:solidFill>
            <a:srgbClr val="381080">
              <a:alpha val="83141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59" name="TextBox 5"/>
          <p:cNvSpPr txBox="1"/>
          <p:nvPr/>
        </p:nvSpPr>
        <p:spPr>
          <a:xfrm>
            <a:off x="8406911" y="920492"/>
            <a:ext cx="5993266" cy="622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spcBef>
                <a:spcPts val="1000"/>
              </a:spcBef>
              <a:defRPr sz="3400">
                <a:solidFill>
                  <a:srgbClr val="5A1DB6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t>Дополнительные сервисы </a:t>
            </a:r>
          </a:p>
        </p:txBody>
      </p:sp>
      <p:sp>
        <p:nvSpPr>
          <p:cNvPr id="260" name="TextBox 5"/>
          <p:cNvSpPr txBox="1"/>
          <p:nvPr/>
        </p:nvSpPr>
        <p:spPr>
          <a:xfrm>
            <a:off x="22947283" y="12307905"/>
            <a:ext cx="1027799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spcBef>
                <a:spcPts val="1000"/>
              </a:spcBef>
              <a:defRPr sz="3000">
                <a:solidFill>
                  <a:srgbClr val="8D49FF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t> -  &gt;</a:t>
            </a:r>
          </a:p>
        </p:txBody>
      </p:sp>
      <p:sp>
        <p:nvSpPr>
          <p:cNvPr id="261" name="Line"/>
          <p:cNvSpPr/>
          <p:nvPr/>
        </p:nvSpPr>
        <p:spPr>
          <a:xfrm flipV="1">
            <a:off x="22700872" y="-17132"/>
            <a:ext cx="1" cy="13724359"/>
          </a:xfrm>
          <a:prstGeom prst="line">
            <a:avLst/>
          </a:prstGeom>
          <a:ln w="25400">
            <a:solidFill>
              <a:srgbClr val="5E5E5E">
                <a:alpha val="16918"/>
              </a:srgbClr>
            </a:solidFill>
            <a:miter lim="400000"/>
          </a:ln>
        </p:spPr>
        <p:txBody>
          <a:bodyPr lIns="0" tIns="0" rIns="0" bIns="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62" name="Rounded Rectangle"/>
          <p:cNvSpPr/>
          <p:nvPr/>
        </p:nvSpPr>
        <p:spPr>
          <a:xfrm>
            <a:off x="8149046" y="891221"/>
            <a:ext cx="6411425" cy="745377"/>
          </a:xfrm>
          <a:prstGeom prst="roundRect">
            <a:avLst>
              <a:gd name="adj" fmla="val 25558"/>
            </a:avLst>
          </a:prstGeom>
          <a:ln w="25400">
            <a:solidFill>
              <a:srgbClr val="5A1DB6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63" name="TextBox 5"/>
          <p:cNvSpPr txBox="1"/>
          <p:nvPr/>
        </p:nvSpPr>
        <p:spPr>
          <a:xfrm>
            <a:off x="22947283" y="941960"/>
            <a:ext cx="1027799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spcBef>
                <a:spcPts val="1000"/>
              </a:spcBef>
              <a:defRPr sz="3000">
                <a:solidFill>
                  <a:srgbClr val="8D49FF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t> -  &gt;</a:t>
            </a:r>
          </a:p>
        </p:txBody>
      </p:sp>
      <p:sp>
        <p:nvSpPr>
          <p:cNvPr id="264" name="Расчет НМЦК в 3-х видах"/>
          <p:cNvSpPr txBox="1"/>
          <p:nvPr/>
        </p:nvSpPr>
        <p:spPr>
          <a:xfrm>
            <a:off x="4413315" y="1771023"/>
            <a:ext cx="13980458" cy="22009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defTabSz="914400">
              <a:lnSpc>
                <a:spcPct val="90000"/>
              </a:lnSpc>
              <a:spcBef>
                <a:spcPts val="1000"/>
              </a:spcBef>
              <a:defRPr sz="72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Расчет НМЦК</a:t>
            </a:r>
            <a:br/>
            <a:r>
              <a:t>в 3-х видах </a:t>
            </a:r>
          </a:p>
        </p:txBody>
      </p:sp>
      <p:sp>
        <p:nvSpPr>
          <p:cNvPr id="265" name="TextBox 5"/>
          <p:cNvSpPr txBox="1"/>
          <p:nvPr/>
        </p:nvSpPr>
        <p:spPr>
          <a:xfrm>
            <a:off x="7330062" y="5301162"/>
            <a:ext cx="8146964" cy="685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914400">
              <a:spcBef>
                <a:spcPts val="1000"/>
              </a:spcBef>
              <a:defRPr sz="38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t>Пошагово до готового отчета </a:t>
            </a:r>
          </a:p>
        </p:txBody>
      </p:sp>
      <p:sp>
        <p:nvSpPr>
          <p:cNvPr id="267" name="TextBox 5"/>
          <p:cNvSpPr txBox="1"/>
          <p:nvPr/>
        </p:nvSpPr>
        <p:spPr>
          <a:xfrm>
            <a:off x="2525184" y="9782782"/>
            <a:ext cx="3826757" cy="5920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914400">
              <a:spcBef>
                <a:spcPts val="1000"/>
              </a:spcBef>
              <a:defRPr sz="3100" b="1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t>Общий </a:t>
            </a:r>
          </a:p>
        </p:txBody>
      </p:sp>
      <p:sp>
        <p:nvSpPr>
          <p:cNvPr id="268" name="TextBox 5"/>
          <p:cNvSpPr txBox="1"/>
          <p:nvPr/>
        </p:nvSpPr>
        <p:spPr>
          <a:xfrm>
            <a:off x="1641759" y="10461792"/>
            <a:ext cx="5593608" cy="10083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defTabSz="914400">
              <a:lnSpc>
                <a:spcPct val="110000"/>
              </a:lnSpc>
              <a:spcBef>
                <a:spcPts val="1000"/>
              </a:spcBef>
              <a:defRPr sz="28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t>по приказу Минэкономразвития No567 </a:t>
            </a:r>
          </a:p>
        </p:txBody>
      </p:sp>
      <p:sp>
        <p:nvSpPr>
          <p:cNvPr id="269" name="TextBox 5"/>
          <p:cNvSpPr txBox="1"/>
          <p:nvPr/>
        </p:nvSpPr>
        <p:spPr>
          <a:xfrm>
            <a:off x="16191524" y="9782782"/>
            <a:ext cx="3826757" cy="584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914400">
              <a:spcBef>
                <a:spcPts val="1000"/>
              </a:spcBef>
              <a:defRPr sz="3100" b="1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t>На лекарства  </a:t>
            </a:r>
          </a:p>
        </p:txBody>
      </p:sp>
      <p:sp>
        <p:nvSpPr>
          <p:cNvPr id="270" name="TextBox 5"/>
          <p:cNvSpPr txBox="1"/>
          <p:nvPr/>
        </p:nvSpPr>
        <p:spPr>
          <a:xfrm>
            <a:off x="15661406" y="10461792"/>
            <a:ext cx="4988591" cy="10083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defTabSz="914400">
              <a:lnSpc>
                <a:spcPct val="110000"/>
              </a:lnSpc>
              <a:spcBef>
                <a:spcPts val="1000"/>
              </a:spcBef>
              <a:defRPr sz="28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t>по приказу Минздрава No1064н </a:t>
            </a:r>
          </a:p>
        </p:txBody>
      </p:sp>
      <p:sp>
        <p:nvSpPr>
          <p:cNvPr id="271" name="TextBox 5"/>
          <p:cNvSpPr txBox="1"/>
          <p:nvPr/>
        </p:nvSpPr>
        <p:spPr>
          <a:xfrm>
            <a:off x="9183856" y="9782782"/>
            <a:ext cx="4439377" cy="584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914400">
              <a:spcBef>
                <a:spcPts val="1000"/>
              </a:spcBef>
              <a:defRPr sz="3100" b="1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t>На услуги охраны </a:t>
            </a:r>
          </a:p>
        </p:txBody>
      </p:sp>
      <p:sp>
        <p:nvSpPr>
          <p:cNvPr id="272" name="TextBox 5"/>
          <p:cNvSpPr txBox="1"/>
          <p:nvPr/>
        </p:nvSpPr>
        <p:spPr>
          <a:xfrm>
            <a:off x="9463163" y="10461792"/>
            <a:ext cx="3880763" cy="10083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defTabSz="914400">
              <a:lnSpc>
                <a:spcPct val="110000"/>
              </a:lnSpc>
              <a:spcBef>
                <a:spcPts val="1000"/>
              </a:spcBef>
              <a:defRPr sz="28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t>по приказу Росгвардии No45 </a:t>
            </a:r>
          </a:p>
        </p:txBody>
      </p:sp>
      <p:sp>
        <p:nvSpPr>
          <p:cNvPr id="273" name="TextBox 5"/>
          <p:cNvSpPr txBox="1"/>
          <p:nvPr/>
        </p:nvSpPr>
        <p:spPr>
          <a:xfrm>
            <a:off x="8751336" y="12389648"/>
            <a:ext cx="5304416" cy="444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defTabSz="914400">
              <a:lnSpc>
                <a:spcPct val="110000"/>
              </a:lnSpc>
              <a:spcBef>
                <a:spcPts val="1000"/>
              </a:spcBef>
              <a:defRPr sz="22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t>Есть только на ЭТП РАД </a:t>
            </a:r>
          </a:p>
        </p:txBody>
      </p:sp>
      <p:sp>
        <p:nvSpPr>
          <p:cNvPr id="274" name="Star"/>
          <p:cNvSpPr/>
          <p:nvPr/>
        </p:nvSpPr>
        <p:spPr>
          <a:xfrm>
            <a:off x="11242176" y="11954240"/>
            <a:ext cx="322736" cy="306941"/>
          </a:xfrm>
          <a:prstGeom prst="star5">
            <a:avLst>
              <a:gd name="adj" fmla="val 24379"/>
              <a:gd name="hf" fmla="val 105146"/>
              <a:gd name="vf" fmla="val 110557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pic>
        <p:nvPicPr>
          <p:cNvPr id="275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4793" y="8651147"/>
            <a:ext cx="867539" cy="592470"/>
          </a:xfrm>
          <a:prstGeom prst="rect">
            <a:avLst/>
          </a:prstGeom>
          <a:ln w="12700">
            <a:miter lim="400000"/>
          </a:ln>
        </p:spPr>
      </p:pic>
      <p:pic>
        <p:nvPicPr>
          <p:cNvPr id="276" name="Image" descr="Imag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15445" y="8561993"/>
            <a:ext cx="578084" cy="770777"/>
          </a:xfrm>
          <a:prstGeom prst="rect">
            <a:avLst/>
          </a:prstGeom>
          <a:ln w="12700">
            <a:miter lim="400000"/>
          </a:ln>
        </p:spPr>
      </p:pic>
      <p:pic>
        <p:nvPicPr>
          <p:cNvPr id="277" name="Image" descr="Image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32980" y="8518312"/>
            <a:ext cx="741128" cy="858139"/>
          </a:xfrm>
          <a:prstGeom prst="rect">
            <a:avLst/>
          </a:prstGeom>
          <a:ln w="12700">
            <a:miter lim="400000"/>
          </a:ln>
        </p:spPr>
      </p:pic>
      <p:pic>
        <p:nvPicPr>
          <p:cNvPr id="278" name="Image" descr="Image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15758" y="4354833"/>
            <a:ext cx="2775572" cy="416562"/>
          </a:xfrm>
          <a:prstGeom prst="rect">
            <a:avLst/>
          </a:prstGeom>
          <a:ln w="12700">
            <a:miter lim="400000"/>
          </a:ln>
        </p:spPr>
      </p:pic>
      <p:sp>
        <p:nvSpPr>
          <p:cNvPr id="24" name="Надежный партнер с удобной ЭТП для заказчиков по 44-ФЗ"/>
          <p:cNvSpPr txBox="1"/>
          <p:nvPr/>
        </p:nvSpPr>
        <p:spPr>
          <a:xfrm rot="5400000">
            <a:off x="19246640" y="6710099"/>
            <a:ext cx="8424000" cy="4114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defTabSz="914400">
              <a:spcBef>
                <a:spcPts val="1000"/>
              </a:spcBef>
              <a:defRPr sz="20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rPr lang="ru-RU" dirty="0"/>
              <a:t>Надёжный партнер для заказчиков по 44-ФЗ </a:t>
            </a:r>
            <a:endParaRPr dirty="0"/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EE6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Rounded Rectangle"/>
          <p:cNvSpPr/>
          <p:nvPr/>
        </p:nvSpPr>
        <p:spPr>
          <a:xfrm>
            <a:off x="3610318" y="4761625"/>
            <a:ext cx="15586452" cy="6416855"/>
          </a:xfrm>
          <a:prstGeom prst="roundRect">
            <a:avLst>
              <a:gd name="adj" fmla="val 4939"/>
            </a:avLst>
          </a:prstGeom>
          <a:solidFill>
            <a:srgbClr val="FFFFFF"/>
          </a:solidFill>
          <a:ln w="12700">
            <a:miter lim="400000"/>
          </a:ln>
          <a:effectLst>
            <a:outerShdw blurRad="635000" dist="25400" dir="3600000" rotWithShape="0">
              <a:srgbClr val="000000">
                <a:alpha val="19955"/>
              </a:srgbClr>
            </a:outerShdw>
          </a:effectLst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81" name="TextBox 5"/>
          <p:cNvSpPr txBox="1"/>
          <p:nvPr/>
        </p:nvSpPr>
        <p:spPr>
          <a:xfrm>
            <a:off x="22947283" y="12307905"/>
            <a:ext cx="1027799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spcBef>
                <a:spcPts val="1000"/>
              </a:spcBef>
              <a:defRPr sz="3000">
                <a:solidFill>
                  <a:srgbClr val="8D49FF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t> -  &gt;</a:t>
            </a:r>
          </a:p>
        </p:txBody>
      </p:sp>
      <p:sp>
        <p:nvSpPr>
          <p:cNvPr id="282" name="Line"/>
          <p:cNvSpPr/>
          <p:nvPr/>
        </p:nvSpPr>
        <p:spPr>
          <a:xfrm flipV="1">
            <a:off x="22700872" y="-17132"/>
            <a:ext cx="1" cy="13724359"/>
          </a:xfrm>
          <a:prstGeom prst="line">
            <a:avLst/>
          </a:prstGeom>
          <a:ln w="25400">
            <a:solidFill>
              <a:srgbClr val="5E5E5E">
                <a:alpha val="16918"/>
              </a:srgbClr>
            </a:solidFill>
            <a:miter lim="400000"/>
          </a:ln>
        </p:spPr>
        <p:txBody>
          <a:bodyPr lIns="0" tIns="0" rIns="0" bIns="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83" name="TextBox 5"/>
          <p:cNvSpPr txBox="1"/>
          <p:nvPr/>
        </p:nvSpPr>
        <p:spPr>
          <a:xfrm>
            <a:off x="22947283" y="941960"/>
            <a:ext cx="1027799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spcBef>
                <a:spcPts val="1000"/>
              </a:spcBef>
              <a:defRPr sz="3000">
                <a:solidFill>
                  <a:srgbClr val="8D49FF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t> -  &gt;</a:t>
            </a:r>
          </a:p>
        </p:txBody>
      </p:sp>
      <p:grpSp>
        <p:nvGrpSpPr>
          <p:cNvPr id="287" name="Group"/>
          <p:cNvGrpSpPr/>
          <p:nvPr/>
        </p:nvGrpSpPr>
        <p:grpSpPr>
          <a:xfrm>
            <a:off x="3936547" y="4869710"/>
            <a:ext cx="519135" cy="134245"/>
            <a:chOff x="0" y="0"/>
            <a:chExt cx="519134" cy="134243"/>
          </a:xfrm>
        </p:grpSpPr>
        <p:sp>
          <p:nvSpPr>
            <p:cNvPr id="284" name="Circle"/>
            <p:cNvSpPr/>
            <p:nvPr/>
          </p:nvSpPr>
          <p:spPr>
            <a:xfrm>
              <a:off x="0" y="0"/>
              <a:ext cx="134244" cy="134244"/>
            </a:xfrm>
            <a:prstGeom prst="ellipse">
              <a:avLst/>
            </a:prstGeom>
            <a:solidFill>
              <a:srgbClr val="5A1DB6">
                <a:alpha val="3866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438337">
                <a:defRPr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285" name="Circle"/>
            <p:cNvSpPr/>
            <p:nvPr/>
          </p:nvSpPr>
          <p:spPr>
            <a:xfrm>
              <a:off x="192445" y="0"/>
              <a:ext cx="134244" cy="134244"/>
            </a:xfrm>
            <a:prstGeom prst="ellipse">
              <a:avLst/>
            </a:prstGeom>
            <a:solidFill>
              <a:srgbClr val="5A1DB6">
                <a:alpha val="3866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438337">
                <a:defRPr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286" name="Circle"/>
            <p:cNvSpPr/>
            <p:nvPr/>
          </p:nvSpPr>
          <p:spPr>
            <a:xfrm>
              <a:off x="384890" y="0"/>
              <a:ext cx="134245" cy="134244"/>
            </a:xfrm>
            <a:prstGeom prst="ellipse">
              <a:avLst/>
            </a:prstGeom>
            <a:solidFill>
              <a:srgbClr val="5A1DB6">
                <a:alpha val="3866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438337">
                <a:defRPr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</p:grpSp>
      <p:pic>
        <p:nvPicPr>
          <p:cNvPr id="288" name="page5image61527536.png" descr="page5image61527536.png"/>
          <p:cNvPicPr>
            <a:picLocks noChangeAspect="1"/>
          </p:cNvPicPr>
          <p:nvPr/>
        </p:nvPicPr>
        <p:blipFill>
          <a:blip r:embed="rId2"/>
          <a:srcRect t="19184" b="25292"/>
          <a:stretch>
            <a:fillRect/>
          </a:stretch>
        </p:blipFill>
        <p:spPr>
          <a:xfrm>
            <a:off x="3610308" y="5357346"/>
            <a:ext cx="15586324" cy="5600848"/>
          </a:xfrm>
          <a:prstGeom prst="rect">
            <a:avLst/>
          </a:prstGeom>
          <a:ln w="12700">
            <a:miter lim="400000"/>
          </a:ln>
        </p:spPr>
      </p:pic>
      <p:sp>
        <p:nvSpPr>
          <p:cNvPr id="289" name="TextBox 5"/>
          <p:cNvSpPr txBox="1"/>
          <p:nvPr/>
        </p:nvSpPr>
        <p:spPr>
          <a:xfrm>
            <a:off x="8406911" y="920492"/>
            <a:ext cx="5993266" cy="622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spcBef>
                <a:spcPts val="1000"/>
              </a:spcBef>
              <a:defRPr sz="3400">
                <a:solidFill>
                  <a:srgbClr val="5A1DB6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t>Дополнительные сервисы </a:t>
            </a:r>
          </a:p>
        </p:txBody>
      </p:sp>
      <p:sp>
        <p:nvSpPr>
          <p:cNvPr id="290" name="Rounded Rectangle"/>
          <p:cNvSpPr/>
          <p:nvPr/>
        </p:nvSpPr>
        <p:spPr>
          <a:xfrm>
            <a:off x="8149046" y="891221"/>
            <a:ext cx="6411425" cy="745377"/>
          </a:xfrm>
          <a:prstGeom prst="roundRect">
            <a:avLst>
              <a:gd name="adj" fmla="val 25558"/>
            </a:avLst>
          </a:prstGeom>
          <a:ln w="25400">
            <a:solidFill>
              <a:srgbClr val="5A1DB6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91" name="Поиск решений УФАС по ключевым словам"/>
          <p:cNvSpPr txBox="1"/>
          <p:nvPr/>
        </p:nvSpPr>
        <p:spPr>
          <a:xfrm>
            <a:off x="860688" y="1771023"/>
            <a:ext cx="21085712" cy="20969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defTabSz="914400">
              <a:lnSpc>
                <a:spcPct val="90000"/>
              </a:lnSpc>
              <a:spcBef>
                <a:spcPts val="1000"/>
              </a:spcBef>
              <a:defRPr sz="72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rPr dirty="0"/>
              <a:t>Поиск решени</a:t>
            </a:r>
            <a:r>
              <a:rPr lang="ru-RU" dirty="0"/>
              <a:t>й</a:t>
            </a:r>
            <a:r>
              <a:rPr dirty="0"/>
              <a:t> УФАС</a:t>
            </a:r>
            <a:br>
              <a:rPr dirty="0"/>
            </a:br>
            <a:r>
              <a:rPr dirty="0"/>
              <a:t>по ключевым словам </a:t>
            </a:r>
          </a:p>
        </p:txBody>
      </p:sp>
      <p:sp>
        <p:nvSpPr>
          <p:cNvPr id="293" name="TextBox 5"/>
          <p:cNvSpPr txBox="1"/>
          <p:nvPr/>
        </p:nvSpPr>
        <p:spPr>
          <a:xfrm>
            <a:off x="4816785" y="11642700"/>
            <a:ext cx="6149260" cy="939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914400">
              <a:spcBef>
                <a:spcPts val="1000"/>
              </a:spcBef>
              <a:defRPr sz="27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Полная подборка за 2 секунды,</a:t>
            </a:r>
            <a:br/>
            <a:r>
              <a:t>когда требуется оценить риски </a:t>
            </a:r>
          </a:p>
        </p:txBody>
      </p:sp>
      <p:sp>
        <p:nvSpPr>
          <p:cNvPr id="294" name="TextBox 5"/>
          <p:cNvSpPr txBox="1"/>
          <p:nvPr/>
        </p:nvSpPr>
        <p:spPr>
          <a:xfrm>
            <a:off x="12897392" y="11642700"/>
            <a:ext cx="6838238" cy="939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algn="l" defTabSz="914400">
              <a:spcBef>
                <a:spcPts val="1000"/>
              </a:spcBef>
              <a:defRPr sz="27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t>Фильтры по статусам и датам жалоб, а также по органам контроля </a:t>
            </a:r>
          </a:p>
        </p:txBody>
      </p:sp>
      <p:pic>
        <p:nvPicPr>
          <p:cNvPr id="295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5220" y="11670169"/>
            <a:ext cx="681790" cy="884863"/>
          </a:xfrm>
          <a:prstGeom prst="rect">
            <a:avLst/>
          </a:prstGeom>
          <a:ln w="12700">
            <a:miter lim="400000"/>
          </a:ln>
        </p:spPr>
      </p:pic>
      <p:pic>
        <p:nvPicPr>
          <p:cNvPr id="296" name="Image" descr="Imag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24274" y="11801450"/>
            <a:ext cx="735452" cy="622301"/>
          </a:xfrm>
          <a:prstGeom prst="rect">
            <a:avLst/>
          </a:prstGeom>
          <a:ln w="12700">
            <a:miter lim="400000"/>
          </a:ln>
        </p:spPr>
      </p:pic>
      <p:sp>
        <p:nvSpPr>
          <p:cNvPr id="19" name="Надежный партнер с удобной ЭТП для заказчиков по 44-ФЗ"/>
          <p:cNvSpPr txBox="1"/>
          <p:nvPr/>
        </p:nvSpPr>
        <p:spPr>
          <a:xfrm rot="5400000">
            <a:off x="19246640" y="6710099"/>
            <a:ext cx="8424000" cy="4114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defTabSz="914400">
              <a:spcBef>
                <a:spcPts val="1000"/>
              </a:spcBef>
              <a:defRPr sz="20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rPr lang="ru-RU" dirty="0"/>
              <a:t>Надёжный партнер для заказчиков по 44-ФЗ </a:t>
            </a:r>
            <a:endParaRPr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9261882" y="3988638"/>
            <a:ext cx="4283176" cy="475002"/>
            <a:chOff x="9925048" y="3920400"/>
            <a:chExt cx="4283176" cy="475002"/>
          </a:xfrm>
        </p:grpSpPr>
        <p:sp>
          <p:nvSpPr>
            <p:cNvPr id="20" name="TextBox 5"/>
            <p:cNvSpPr txBox="1"/>
            <p:nvPr/>
          </p:nvSpPr>
          <p:spPr>
            <a:xfrm>
              <a:off x="10391800" y="3920400"/>
              <a:ext cx="3816424" cy="47500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>
              <a:spAutoFit/>
            </a:bodyPr>
            <a:lstStyle>
              <a:lvl1pPr defTabSz="914400">
                <a:lnSpc>
                  <a:spcPct val="110000"/>
                </a:lnSpc>
                <a:spcBef>
                  <a:spcPts val="1000"/>
                </a:spcBef>
                <a:defRPr sz="2200">
                  <a:solidFill>
                    <a:srgbClr val="FFFFFF"/>
                  </a:solidFill>
                  <a:latin typeface="Verdana"/>
                  <a:ea typeface="Verdana"/>
                  <a:cs typeface="Verdana"/>
                  <a:sym typeface="Verdana"/>
                </a:defRPr>
              </a:lvl1pPr>
            </a:lstStyle>
            <a:p>
              <a:pPr algn="l"/>
              <a:r>
                <a:rPr dirty="0">
                  <a:solidFill>
                    <a:srgbClr val="5A1DB6"/>
                  </a:solidFill>
                </a:rPr>
                <a:t>Есть только на ЭТП РАД </a:t>
              </a:r>
            </a:p>
          </p:txBody>
        </p:sp>
        <p:sp>
          <p:nvSpPr>
            <p:cNvPr id="21" name="Star"/>
            <p:cNvSpPr/>
            <p:nvPr/>
          </p:nvSpPr>
          <p:spPr>
            <a:xfrm>
              <a:off x="9925048" y="4004430"/>
              <a:ext cx="322736" cy="306941"/>
            </a:xfrm>
            <a:prstGeom prst="star5">
              <a:avLst>
                <a:gd name="adj" fmla="val 24379"/>
                <a:gd name="hf" fmla="val 105146"/>
                <a:gd name="vf" fmla="val 110557"/>
              </a:avLst>
            </a:prstGeom>
            <a:solidFill>
              <a:srgbClr val="5A1DB6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</p:grp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8" name="08.png" descr="08.png"/>
          <p:cNvPicPr>
            <a:picLocks noChangeAspect="1"/>
          </p:cNvPicPr>
          <p:nvPr/>
        </p:nvPicPr>
        <p:blipFill rotWithShape="1">
          <a:blip r:embed="rId2" cstate="email">
            <a:alphaModFix amt="48033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79" t="269"/>
          <a:stretch/>
        </p:blipFill>
        <p:spPr>
          <a:xfrm>
            <a:off x="-7035" y="6997976"/>
            <a:ext cx="22702236" cy="6709251"/>
          </a:xfrm>
          <a:prstGeom prst="rect">
            <a:avLst/>
          </a:prstGeom>
          <a:ln w="12700">
            <a:miter lim="400000"/>
          </a:ln>
        </p:spPr>
      </p:pic>
      <p:sp>
        <p:nvSpPr>
          <p:cNvPr id="299" name="TextBox 5"/>
          <p:cNvSpPr txBox="1"/>
          <p:nvPr/>
        </p:nvSpPr>
        <p:spPr>
          <a:xfrm>
            <a:off x="8406911" y="920492"/>
            <a:ext cx="5993266" cy="622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spcBef>
                <a:spcPts val="1000"/>
              </a:spcBef>
              <a:defRPr sz="3400">
                <a:solidFill>
                  <a:srgbClr val="5A1DB6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t>Дополнительные сервисы </a:t>
            </a:r>
          </a:p>
        </p:txBody>
      </p:sp>
      <p:sp>
        <p:nvSpPr>
          <p:cNvPr id="300" name="TextBox 5"/>
          <p:cNvSpPr txBox="1"/>
          <p:nvPr/>
        </p:nvSpPr>
        <p:spPr>
          <a:xfrm>
            <a:off x="22947283" y="12307905"/>
            <a:ext cx="1027799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spcBef>
                <a:spcPts val="1000"/>
              </a:spcBef>
              <a:defRPr sz="3000">
                <a:solidFill>
                  <a:srgbClr val="8D49FF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t> -  &gt;</a:t>
            </a:r>
          </a:p>
        </p:txBody>
      </p:sp>
      <p:sp>
        <p:nvSpPr>
          <p:cNvPr id="301" name="Line"/>
          <p:cNvSpPr/>
          <p:nvPr/>
        </p:nvSpPr>
        <p:spPr>
          <a:xfrm flipV="1">
            <a:off x="22700872" y="-17132"/>
            <a:ext cx="1" cy="13724359"/>
          </a:xfrm>
          <a:prstGeom prst="line">
            <a:avLst/>
          </a:prstGeom>
          <a:ln w="25400">
            <a:solidFill>
              <a:srgbClr val="5E5E5E">
                <a:alpha val="16918"/>
              </a:srgbClr>
            </a:solidFill>
            <a:miter lim="400000"/>
          </a:ln>
        </p:spPr>
        <p:txBody>
          <a:bodyPr lIns="0" tIns="0" rIns="0" bIns="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02" name="Rounded Rectangle"/>
          <p:cNvSpPr/>
          <p:nvPr/>
        </p:nvSpPr>
        <p:spPr>
          <a:xfrm>
            <a:off x="8149046" y="891221"/>
            <a:ext cx="6411425" cy="745377"/>
          </a:xfrm>
          <a:prstGeom prst="roundRect">
            <a:avLst>
              <a:gd name="adj" fmla="val 25558"/>
            </a:avLst>
          </a:prstGeom>
          <a:ln w="25400">
            <a:solidFill>
              <a:srgbClr val="5A1DB6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03" name="TextBox 5"/>
          <p:cNvSpPr txBox="1"/>
          <p:nvPr/>
        </p:nvSpPr>
        <p:spPr>
          <a:xfrm>
            <a:off x="22947283" y="941960"/>
            <a:ext cx="1027799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spcBef>
                <a:spcPts val="1000"/>
              </a:spcBef>
              <a:defRPr sz="3000">
                <a:solidFill>
                  <a:srgbClr val="8D49FF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t> -  &gt;</a:t>
            </a:r>
          </a:p>
        </p:txBody>
      </p:sp>
      <p:sp>
        <p:nvSpPr>
          <p:cNvPr id="304" name="Проверка благонадежности контрагентов"/>
          <p:cNvSpPr txBox="1"/>
          <p:nvPr/>
        </p:nvSpPr>
        <p:spPr>
          <a:xfrm>
            <a:off x="153432" y="1771023"/>
            <a:ext cx="22500224" cy="22009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defTabSz="914400">
              <a:lnSpc>
                <a:spcPct val="90000"/>
              </a:lnSpc>
              <a:spcBef>
                <a:spcPts val="1000"/>
              </a:spcBef>
              <a:defRPr sz="72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Проверка благонадежности</a:t>
            </a:r>
            <a:br/>
            <a:r>
              <a:t>контрагентов</a:t>
            </a:r>
          </a:p>
        </p:txBody>
      </p:sp>
      <p:sp>
        <p:nvSpPr>
          <p:cNvPr id="305" name="TextBox 5"/>
          <p:cNvSpPr txBox="1"/>
          <p:nvPr/>
        </p:nvSpPr>
        <p:spPr>
          <a:xfrm>
            <a:off x="7330062" y="5301162"/>
            <a:ext cx="8146964" cy="1270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defTabSz="914400">
              <a:spcBef>
                <a:spcPts val="1000"/>
              </a:spcBef>
              <a:defRPr sz="38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t>Сразу в готовом отчете с негативными факторами </a:t>
            </a:r>
          </a:p>
        </p:txBody>
      </p:sp>
      <p:sp>
        <p:nvSpPr>
          <p:cNvPr id="307" name="Rectangle"/>
          <p:cNvSpPr/>
          <p:nvPr/>
        </p:nvSpPr>
        <p:spPr>
          <a:xfrm>
            <a:off x="-7035" y="6997977"/>
            <a:ext cx="22723587" cy="6718023"/>
          </a:xfrm>
          <a:prstGeom prst="rect">
            <a:avLst/>
          </a:prstGeom>
          <a:solidFill>
            <a:srgbClr val="381080">
              <a:alpha val="83141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08" name="TextBox 5"/>
          <p:cNvSpPr txBox="1"/>
          <p:nvPr/>
        </p:nvSpPr>
        <p:spPr>
          <a:xfrm>
            <a:off x="1371131" y="8661824"/>
            <a:ext cx="3826756" cy="9723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914400">
              <a:spcBef>
                <a:spcPts val="1000"/>
              </a:spcBef>
              <a:defRPr sz="28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rPr dirty="0"/>
              <a:t>Массовы</a:t>
            </a:r>
            <a:r>
              <a:rPr lang="ru-RU" dirty="0"/>
              <a:t>й</a:t>
            </a:r>
            <a:r>
              <a:rPr dirty="0"/>
              <a:t> адрес регистрации </a:t>
            </a:r>
          </a:p>
        </p:txBody>
      </p:sp>
      <p:sp>
        <p:nvSpPr>
          <p:cNvPr id="309" name="TextBox 5"/>
          <p:cNvSpPr txBox="1"/>
          <p:nvPr/>
        </p:nvSpPr>
        <p:spPr>
          <a:xfrm>
            <a:off x="6638388" y="8665384"/>
            <a:ext cx="3826757" cy="965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914400">
              <a:spcBef>
                <a:spcPts val="1000"/>
              </a:spcBef>
              <a:defRPr sz="28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t>Дисквалифициро-ванные лица </a:t>
            </a:r>
          </a:p>
        </p:txBody>
      </p:sp>
      <p:sp>
        <p:nvSpPr>
          <p:cNvPr id="310" name="TextBox 5"/>
          <p:cNvSpPr txBox="1"/>
          <p:nvPr/>
        </p:nvSpPr>
        <p:spPr>
          <a:xfrm>
            <a:off x="11905646" y="8665384"/>
            <a:ext cx="3826757" cy="965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914400">
              <a:spcBef>
                <a:spcPts val="1000"/>
              </a:spcBef>
              <a:defRPr sz="28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t>Налоговые задолженности </a:t>
            </a:r>
          </a:p>
        </p:txBody>
      </p:sp>
      <p:sp>
        <p:nvSpPr>
          <p:cNvPr id="311" name="TextBox 5"/>
          <p:cNvSpPr txBox="1"/>
          <p:nvPr/>
        </p:nvSpPr>
        <p:spPr>
          <a:xfrm>
            <a:off x="17172903" y="8665384"/>
            <a:ext cx="3826757" cy="965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914400">
              <a:spcBef>
                <a:spcPts val="1000"/>
              </a:spcBef>
              <a:defRPr sz="28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t>Недостоверные сведения </a:t>
            </a:r>
          </a:p>
        </p:txBody>
      </p:sp>
      <p:sp>
        <p:nvSpPr>
          <p:cNvPr id="312" name="TextBox 5"/>
          <p:cNvSpPr txBox="1"/>
          <p:nvPr/>
        </p:nvSpPr>
        <p:spPr>
          <a:xfrm>
            <a:off x="3740810" y="11533292"/>
            <a:ext cx="3826757" cy="965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914400">
              <a:spcBef>
                <a:spcPts val="1000"/>
              </a:spcBef>
              <a:defRPr sz="28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t>Убыточность и банкротство </a:t>
            </a:r>
          </a:p>
        </p:txBody>
      </p:sp>
      <p:sp>
        <p:nvSpPr>
          <p:cNvPr id="313" name="TextBox 5"/>
          <p:cNvSpPr txBox="1"/>
          <p:nvPr/>
        </p:nvSpPr>
        <p:spPr>
          <a:xfrm>
            <a:off x="14821112" y="11533292"/>
            <a:ext cx="3826757" cy="965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defTabSz="914400">
              <a:spcBef>
                <a:spcPts val="1000"/>
              </a:spcBef>
              <a:defRPr sz="28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Арбитражные</a:t>
            </a:r>
            <a:br/>
            <a:r>
              <a:t>дела </a:t>
            </a:r>
          </a:p>
        </p:txBody>
      </p:sp>
      <p:sp>
        <p:nvSpPr>
          <p:cNvPr id="314" name="TextBox 5"/>
          <p:cNvSpPr txBox="1"/>
          <p:nvPr/>
        </p:nvSpPr>
        <p:spPr>
          <a:xfrm>
            <a:off x="8818974" y="11533292"/>
            <a:ext cx="5071570" cy="1397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defTabSz="914400">
              <a:spcBef>
                <a:spcPts val="1000"/>
              </a:spcBef>
              <a:defRPr sz="28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Статистика участия</a:t>
            </a:r>
            <a:br/>
            <a:r>
              <a:t>в закупках и исполнения госконтрактов </a:t>
            </a:r>
          </a:p>
        </p:txBody>
      </p:sp>
      <p:pic>
        <p:nvPicPr>
          <p:cNvPr id="315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06913" y="4406217"/>
            <a:ext cx="793262" cy="745551"/>
          </a:xfrm>
          <a:prstGeom prst="rect">
            <a:avLst/>
          </a:prstGeom>
          <a:ln w="12700">
            <a:miter lim="400000"/>
          </a:ln>
        </p:spPr>
      </p:pic>
      <p:sp>
        <p:nvSpPr>
          <p:cNvPr id="316" name="Rounded Rectangle"/>
          <p:cNvSpPr/>
          <p:nvPr/>
        </p:nvSpPr>
        <p:spPr>
          <a:xfrm rot="2700000">
            <a:off x="3184114" y="7994701"/>
            <a:ext cx="200790" cy="200790"/>
          </a:xfrm>
          <a:prstGeom prst="roundRect">
            <a:avLst>
              <a:gd name="adj" fmla="val 21163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17" name="Rounded Rectangle"/>
          <p:cNvSpPr/>
          <p:nvPr/>
        </p:nvSpPr>
        <p:spPr>
          <a:xfrm rot="2700000">
            <a:off x="8378109" y="7994701"/>
            <a:ext cx="200790" cy="200790"/>
          </a:xfrm>
          <a:prstGeom prst="roundRect">
            <a:avLst>
              <a:gd name="adj" fmla="val 21163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18" name="Rounded Rectangle"/>
          <p:cNvSpPr/>
          <p:nvPr/>
        </p:nvSpPr>
        <p:spPr>
          <a:xfrm rot="2700000">
            <a:off x="13718629" y="7994701"/>
            <a:ext cx="200789" cy="200790"/>
          </a:xfrm>
          <a:prstGeom prst="roundRect">
            <a:avLst>
              <a:gd name="adj" fmla="val 21163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19" name="Rounded Rectangle"/>
          <p:cNvSpPr/>
          <p:nvPr/>
        </p:nvSpPr>
        <p:spPr>
          <a:xfrm rot="2700000">
            <a:off x="18985887" y="7994701"/>
            <a:ext cx="200790" cy="200790"/>
          </a:xfrm>
          <a:prstGeom prst="roundRect">
            <a:avLst>
              <a:gd name="adj" fmla="val 21163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20" name="Rounded Rectangle"/>
          <p:cNvSpPr/>
          <p:nvPr/>
        </p:nvSpPr>
        <p:spPr>
          <a:xfrm rot="2700000">
            <a:off x="16634096" y="10696136"/>
            <a:ext cx="200789" cy="200789"/>
          </a:xfrm>
          <a:prstGeom prst="roundRect">
            <a:avLst>
              <a:gd name="adj" fmla="val 21163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21" name="Rounded Rectangle"/>
          <p:cNvSpPr/>
          <p:nvPr/>
        </p:nvSpPr>
        <p:spPr>
          <a:xfrm rot="2700000">
            <a:off x="11085000" y="10696136"/>
            <a:ext cx="200790" cy="200789"/>
          </a:xfrm>
          <a:prstGeom prst="roundRect">
            <a:avLst>
              <a:gd name="adj" fmla="val 21163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22" name="Rounded Rectangle"/>
          <p:cNvSpPr/>
          <p:nvPr/>
        </p:nvSpPr>
        <p:spPr>
          <a:xfrm rot="2700000">
            <a:off x="5553793" y="10696136"/>
            <a:ext cx="200790" cy="200789"/>
          </a:xfrm>
          <a:prstGeom prst="roundRect">
            <a:avLst>
              <a:gd name="adj" fmla="val 21163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7" name="Надежный партнер с удобной ЭТП для заказчиков по 44-ФЗ"/>
          <p:cNvSpPr txBox="1"/>
          <p:nvPr/>
        </p:nvSpPr>
        <p:spPr>
          <a:xfrm rot="5400000">
            <a:off x="19246640" y="6710099"/>
            <a:ext cx="8424000" cy="4114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defTabSz="914400">
              <a:spcBef>
                <a:spcPts val="1000"/>
              </a:spcBef>
              <a:defRPr sz="20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rPr lang="ru-RU" dirty="0"/>
              <a:t>Надёжный партнер для заказчиков по 44-ФЗ </a:t>
            </a:r>
            <a:endParaRPr dirty="0"/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EE6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Rounded Rectangle"/>
          <p:cNvSpPr/>
          <p:nvPr/>
        </p:nvSpPr>
        <p:spPr>
          <a:xfrm>
            <a:off x="3610318" y="4591299"/>
            <a:ext cx="15586452" cy="6416855"/>
          </a:xfrm>
          <a:prstGeom prst="roundRect">
            <a:avLst>
              <a:gd name="adj" fmla="val 4939"/>
            </a:avLst>
          </a:prstGeom>
          <a:solidFill>
            <a:srgbClr val="FFFFFF"/>
          </a:solidFill>
          <a:ln w="12700">
            <a:miter lim="400000"/>
          </a:ln>
          <a:effectLst>
            <a:outerShdw blurRad="635000" dist="25400" dir="3600000" rotWithShape="0">
              <a:srgbClr val="000000">
                <a:alpha val="19955"/>
              </a:srgbClr>
            </a:outerShdw>
          </a:effectLst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41" name="TextBox 5"/>
          <p:cNvSpPr txBox="1"/>
          <p:nvPr/>
        </p:nvSpPr>
        <p:spPr>
          <a:xfrm>
            <a:off x="22947283" y="12307905"/>
            <a:ext cx="1027799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spcBef>
                <a:spcPts val="1000"/>
              </a:spcBef>
              <a:defRPr sz="3000">
                <a:solidFill>
                  <a:srgbClr val="8D49FF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t> -  &gt;</a:t>
            </a:r>
          </a:p>
        </p:txBody>
      </p:sp>
      <p:sp>
        <p:nvSpPr>
          <p:cNvPr id="342" name="Line"/>
          <p:cNvSpPr/>
          <p:nvPr/>
        </p:nvSpPr>
        <p:spPr>
          <a:xfrm flipV="1">
            <a:off x="22700872" y="-17132"/>
            <a:ext cx="1" cy="13724359"/>
          </a:xfrm>
          <a:prstGeom prst="line">
            <a:avLst/>
          </a:prstGeom>
          <a:ln w="25400">
            <a:solidFill>
              <a:srgbClr val="5E5E5E">
                <a:alpha val="16918"/>
              </a:srgbClr>
            </a:solidFill>
            <a:miter lim="400000"/>
          </a:ln>
        </p:spPr>
        <p:txBody>
          <a:bodyPr lIns="0" tIns="0" rIns="0" bIns="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43" name="TextBox 5"/>
          <p:cNvSpPr txBox="1"/>
          <p:nvPr/>
        </p:nvSpPr>
        <p:spPr>
          <a:xfrm>
            <a:off x="22947283" y="941960"/>
            <a:ext cx="1027799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spcBef>
                <a:spcPts val="1000"/>
              </a:spcBef>
              <a:defRPr sz="3000">
                <a:solidFill>
                  <a:srgbClr val="8D49FF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t> -  &gt;</a:t>
            </a:r>
          </a:p>
        </p:txBody>
      </p:sp>
      <p:grpSp>
        <p:nvGrpSpPr>
          <p:cNvPr id="347" name="Group"/>
          <p:cNvGrpSpPr/>
          <p:nvPr/>
        </p:nvGrpSpPr>
        <p:grpSpPr>
          <a:xfrm>
            <a:off x="3936547" y="4869710"/>
            <a:ext cx="519135" cy="134245"/>
            <a:chOff x="0" y="0"/>
            <a:chExt cx="519134" cy="134243"/>
          </a:xfrm>
        </p:grpSpPr>
        <p:sp>
          <p:nvSpPr>
            <p:cNvPr id="344" name="Circle"/>
            <p:cNvSpPr/>
            <p:nvPr/>
          </p:nvSpPr>
          <p:spPr>
            <a:xfrm>
              <a:off x="0" y="0"/>
              <a:ext cx="134244" cy="134244"/>
            </a:xfrm>
            <a:prstGeom prst="ellipse">
              <a:avLst/>
            </a:prstGeom>
            <a:solidFill>
              <a:srgbClr val="5A1DB6">
                <a:alpha val="3866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438337">
                <a:defRPr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345" name="Circle"/>
            <p:cNvSpPr/>
            <p:nvPr/>
          </p:nvSpPr>
          <p:spPr>
            <a:xfrm>
              <a:off x="192445" y="0"/>
              <a:ext cx="134244" cy="134244"/>
            </a:xfrm>
            <a:prstGeom prst="ellipse">
              <a:avLst/>
            </a:prstGeom>
            <a:solidFill>
              <a:srgbClr val="5A1DB6">
                <a:alpha val="3866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438337">
                <a:defRPr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346" name="Circle"/>
            <p:cNvSpPr/>
            <p:nvPr/>
          </p:nvSpPr>
          <p:spPr>
            <a:xfrm>
              <a:off x="384890" y="0"/>
              <a:ext cx="134245" cy="134244"/>
            </a:xfrm>
            <a:prstGeom prst="ellipse">
              <a:avLst/>
            </a:prstGeom>
            <a:solidFill>
              <a:srgbClr val="5A1DB6">
                <a:alpha val="3866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438337">
                <a:defRPr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</p:grpSp>
      <p:pic>
        <p:nvPicPr>
          <p:cNvPr id="348" name="page5image61527536.png" descr="page5image61527536.png"/>
          <p:cNvPicPr>
            <a:picLocks noChangeAspect="1"/>
          </p:cNvPicPr>
          <p:nvPr/>
        </p:nvPicPr>
        <p:blipFill>
          <a:blip r:embed="rId2"/>
          <a:srcRect t="26261" b="13523"/>
          <a:stretch>
            <a:fillRect/>
          </a:stretch>
        </p:blipFill>
        <p:spPr>
          <a:xfrm>
            <a:off x="3610308" y="5187021"/>
            <a:ext cx="15586324" cy="5600847"/>
          </a:xfrm>
          <a:prstGeom prst="rect">
            <a:avLst/>
          </a:prstGeom>
          <a:ln w="12700">
            <a:miter lim="400000"/>
          </a:ln>
        </p:spPr>
      </p:pic>
      <p:sp>
        <p:nvSpPr>
          <p:cNvPr id="349" name="TextBox 5"/>
          <p:cNvSpPr txBox="1"/>
          <p:nvPr/>
        </p:nvSpPr>
        <p:spPr>
          <a:xfrm>
            <a:off x="8406911" y="920492"/>
            <a:ext cx="5993266" cy="622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spcBef>
                <a:spcPts val="1000"/>
              </a:spcBef>
              <a:defRPr sz="3400">
                <a:solidFill>
                  <a:srgbClr val="5A1DB6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t>Дополнительные сервисы </a:t>
            </a:r>
          </a:p>
        </p:txBody>
      </p:sp>
      <p:sp>
        <p:nvSpPr>
          <p:cNvPr id="350" name="Rounded Rectangle"/>
          <p:cNvSpPr/>
          <p:nvPr/>
        </p:nvSpPr>
        <p:spPr>
          <a:xfrm>
            <a:off x="8149046" y="891221"/>
            <a:ext cx="6411425" cy="745377"/>
          </a:xfrm>
          <a:prstGeom prst="roundRect">
            <a:avLst>
              <a:gd name="adj" fmla="val 25558"/>
            </a:avLst>
          </a:prstGeom>
          <a:ln w="25400">
            <a:solidFill>
              <a:srgbClr val="5A1DB6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51" name="Проверка документации на стандарты и нормы по ГОСТ"/>
          <p:cNvSpPr txBox="1"/>
          <p:nvPr/>
        </p:nvSpPr>
        <p:spPr>
          <a:xfrm>
            <a:off x="860688" y="1771023"/>
            <a:ext cx="21085712" cy="22009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defTabSz="914400">
              <a:lnSpc>
                <a:spcPct val="90000"/>
              </a:lnSpc>
              <a:spcBef>
                <a:spcPts val="1000"/>
              </a:spcBef>
              <a:defRPr sz="72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t>Проверка документации на стандарты и нормы по ГОСТ</a:t>
            </a:r>
          </a:p>
        </p:txBody>
      </p:sp>
      <p:sp>
        <p:nvSpPr>
          <p:cNvPr id="352" name="TextBox 5"/>
          <p:cNvSpPr txBox="1"/>
          <p:nvPr/>
        </p:nvSpPr>
        <p:spPr>
          <a:xfrm>
            <a:off x="4816785" y="11642700"/>
            <a:ext cx="9029143" cy="939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914400">
              <a:spcBef>
                <a:spcPts val="1000"/>
              </a:spcBef>
              <a:defRPr sz="27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Отчет по результатам проверки</a:t>
            </a:r>
            <a:br/>
            <a:r>
              <a:t>в редактируемом формате </a:t>
            </a:r>
          </a:p>
        </p:txBody>
      </p:sp>
      <p:pic>
        <p:nvPicPr>
          <p:cNvPr id="353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0303" y="11705457"/>
            <a:ext cx="721737" cy="814286"/>
          </a:xfrm>
          <a:prstGeom prst="rect">
            <a:avLst/>
          </a:prstGeom>
          <a:ln w="12700">
            <a:miter lim="400000"/>
          </a:ln>
        </p:spPr>
      </p:pic>
      <p:sp>
        <p:nvSpPr>
          <p:cNvPr id="354" name="TextBox 5"/>
          <p:cNvSpPr txBox="1"/>
          <p:nvPr/>
        </p:nvSpPr>
        <p:spPr>
          <a:xfrm>
            <a:off x="12897392" y="11642700"/>
            <a:ext cx="6838238" cy="939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algn="l" defTabSz="914400">
              <a:spcBef>
                <a:spcPts val="1000"/>
              </a:spcBef>
              <a:defRPr sz="27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t>История всех проверок сохраняется в личном кабинете заказчика на ЭТП </a:t>
            </a:r>
          </a:p>
        </p:txBody>
      </p:sp>
      <p:pic>
        <p:nvPicPr>
          <p:cNvPr id="355" name="Image" descr="Imag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757686" y="11743557"/>
            <a:ext cx="748184" cy="814286"/>
          </a:xfrm>
          <a:prstGeom prst="rect">
            <a:avLst/>
          </a:prstGeom>
          <a:ln w="12700">
            <a:miter lim="400000"/>
          </a:ln>
        </p:spPr>
      </p:pic>
      <p:sp>
        <p:nvSpPr>
          <p:cNvPr id="20" name="Надежный партнер с удобной ЭТП для заказчиков по 44-ФЗ"/>
          <p:cNvSpPr txBox="1"/>
          <p:nvPr/>
        </p:nvSpPr>
        <p:spPr>
          <a:xfrm rot="5400000">
            <a:off x="19246640" y="6710099"/>
            <a:ext cx="8424000" cy="4114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defTabSz="914400">
              <a:spcBef>
                <a:spcPts val="1000"/>
              </a:spcBef>
              <a:defRPr sz="20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rPr lang="ru-RU" dirty="0"/>
              <a:t>Надёжный партнер для заказчиков по 44-ФЗ </a:t>
            </a:r>
            <a:endParaRPr dirty="0"/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21_BasicWhite">
  <a:themeElements>
    <a:clrScheme name="21_BasicWhite">
      <a:dk1>
        <a:srgbClr val="5E5E5E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3236</TotalTime>
  <Words>734</Words>
  <Application>Microsoft Office PowerPoint</Application>
  <PresentationFormat>Произвольный</PresentationFormat>
  <Paragraphs>144</Paragraphs>
  <Slides>15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2" baseType="lpstr">
      <vt:lpstr>Helvetica</vt:lpstr>
      <vt:lpstr>Helvetica Neue</vt:lpstr>
      <vt:lpstr>Helvetica Neue Light</vt:lpstr>
      <vt:lpstr>Helvetica Neue Medium</vt:lpstr>
      <vt:lpstr>Verdana</vt:lpstr>
      <vt:lpstr>Wingdings</vt:lpstr>
      <vt:lpstr>21_BasicWhite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Щетинкин Евгений Алексеевич</dc:creator>
  <cp:lastModifiedBy>Павел Дорошов</cp:lastModifiedBy>
  <cp:revision>97</cp:revision>
  <dcterms:modified xsi:type="dcterms:W3CDTF">2023-06-29T11:53:57Z</dcterms:modified>
</cp:coreProperties>
</file>